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embedTrueTypeFonts="1" saveSubsetFonts="1">
  <p:sldMasterIdLst>
    <p:sldMasterId id="2147483660" r:id="rId4"/>
  </p:sldMasterIdLst>
  <p:notesMasterIdLst>
    <p:notesMasterId r:id="rId25"/>
  </p:notesMasterIdLst>
  <p:sldIdLst>
    <p:sldId id="2134805006" r:id="rId5"/>
    <p:sldId id="2134805049" r:id="rId6"/>
    <p:sldId id="2134805050" r:id="rId7"/>
    <p:sldId id="2134805039" r:id="rId8"/>
    <p:sldId id="2134805040" r:id="rId9"/>
    <p:sldId id="2134805051" r:id="rId10"/>
    <p:sldId id="2134805041" r:id="rId11"/>
    <p:sldId id="2134805052" r:id="rId12"/>
    <p:sldId id="2134805042" r:id="rId13"/>
    <p:sldId id="2134805044" r:id="rId14"/>
    <p:sldId id="2134805046" r:id="rId15"/>
    <p:sldId id="2134805045" r:id="rId16"/>
    <p:sldId id="2134805047" r:id="rId17"/>
    <p:sldId id="2134805053" r:id="rId18"/>
    <p:sldId id="2134805048" r:id="rId19"/>
    <p:sldId id="2134805054" r:id="rId20"/>
    <p:sldId id="2134805055" r:id="rId21"/>
    <p:sldId id="2134805056" r:id="rId22"/>
    <p:sldId id="2134805057" r:id="rId23"/>
    <p:sldId id="2134805058" r:id="rId24"/>
  </p:sldIdLst>
  <p:sldSz cx="9906000" cy="6858000" type="A4"/>
  <p:notesSz cx="7099300" cy="10234613"/>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DN_TB_Shinbun_Gothic_Std_M" panose="02000503000000000000" pitchFamily="2" charset="-128"/>
      <p:regular r:id="rId32"/>
    </p:embeddedFont>
    <p:embeddedFont>
      <p:font typeface="Meiryo UI" panose="020B0604030504040204" pitchFamily="50" charset="-128"/>
      <p:regular r:id="rId33"/>
      <p:bold r:id="rId34"/>
      <p:italic r:id="rId35"/>
      <p:boldItalic r:id="rId36"/>
    </p:embeddedFont>
    <p:embeddedFont>
      <p:font typeface="游ゴシック" panose="020B0400000000000000" pitchFamily="50" charset="-128"/>
      <p:regular r:id="rId37"/>
      <p:bold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0000FF"/>
    <a:srgbClr val="CC00CC"/>
    <a:srgbClr val="FFCCFF"/>
    <a:srgbClr val="006600"/>
    <a:srgbClr val="44546A"/>
    <a:srgbClr val="E58B8B"/>
    <a:srgbClr val="CFD5EA"/>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DBBAA1-07B1-4E77-9E49-5961C5865F5A}" v="57" dt="2022-09-26T10:18:38.69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93784" autoAdjust="0"/>
  </p:normalViewPr>
  <p:slideViewPr>
    <p:cSldViewPr snapToGrid="0">
      <p:cViewPr varScale="1">
        <p:scale>
          <a:sx n="122" d="100"/>
          <a:sy n="122" d="100"/>
        </p:scale>
        <p:origin x="1134" y="96"/>
      </p:cViewPr>
      <p:guideLst>
        <p:guide orient="horz" pos="2137"/>
        <p:guide pos="3120"/>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3076142" cy="513284"/>
          </a:xfrm>
          <a:prstGeom prst="rect">
            <a:avLst/>
          </a:prstGeom>
        </p:spPr>
        <p:txBody>
          <a:bodyPr vert="horz" lIns="94626" tIns="47312" rIns="94626" bIns="47312"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505" y="2"/>
            <a:ext cx="3076142" cy="513284"/>
          </a:xfrm>
          <a:prstGeom prst="rect">
            <a:avLst/>
          </a:prstGeom>
        </p:spPr>
        <p:txBody>
          <a:bodyPr vert="horz" lIns="94626" tIns="47312" rIns="94626" bIns="47312" rtlCol="0"/>
          <a:lstStyle>
            <a:lvl1pPr algn="r">
              <a:defRPr sz="1300"/>
            </a:lvl1pPr>
          </a:lstStyle>
          <a:p>
            <a:fld id="{672FB736-1D54-4717-B621-855243042EA0}" type="datetimeFigureOut">
              <a:rPr kumimoji="1" lang="ja-JP" altLang="en-US" smtClean="0"/>
              <a:t>2022/10/4</a:t>
            </a:fld>
            <a:endParaRPr kumimoji="1" lang="ja-JP" altLang="en-US"/>
          </a:p>
        </p:txBody>
      </p:sp>
      <p:sp>
        <p:nvSpPr>
          <p:cNvPr id="4" name="スライド イメージ プレースホルダー 3"/>
          <p:cNvSpPr>
            <a:spLocks noGrp="1" noRot="1" noChangeAspect="1"/>
          </p:cNvSpPr>
          <p:nvPr>
            <p:ph type="sldImg" idx="2"/>
          </p:nvPr>
        </p:nvSpPr>
        <p:spPr>
          <a:xfrm>
            <a:off x="1054100" y="1279525"/>
            <a:ext cx="4991100" cy="3454400"/>
          </a:xfrm>
          <a:prstGeom prst="rect">
            <a:avLst/>
          </a:prstGeom>
          <a:noFill/>
          <a:ln w="12700">
            <a:solidFill>
              <a:prstClr val="black"/>
            </a:solidFill>
          </a:ln>
        </p:spPr>
        <p:txBody>
          <a:bodyPr vert="horz" lIns="94626" tIns="47312" rIns="94626" bIns="47312" rtlCol="0" anchor="ctr"/>
          <a:lstStyle/>
          <a:p>
            <a:endParaRPr lang="ja-JP" altLang="en-US"/>
          </a:p>
        </p:txBody>
      </p:sp>
      <p:sp>
        <p:nvSpPr>
          <p:cNvPr id="5" name="ノート プレースホルダー 4"/>
          <p:cNvSpPr>
            <a:spLocks noGrp="1"/>
          </p:cNvSpPr>
          <p:nvPr>
            <p:ph type="body" sz="quarter" idx="3"/>
          </p:nvPr>
        </p:nvSpPr>
        <p:spPr>
          <a:xfrm>
            <a:off x="710262" y="4925236"/>
            <a:ext cx="5678778" cy="4029439"/>
          </a:xfrm>
          <a:prstGeom prst="rect">
            <a:avLst/>
          </a:prstGeom>
        </p:spPr>
        <p:txBody>
          <a:bodyPr vert="horz" lIns="94626" tIns="47312" rIns="94626" bIns="473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721332"/>
            <a:ext cx="3076142" cy="513284"/>
          </a:xfrm>
          <a:prstGeom prst="rect">
            <a:avLst/>
          </a:prstGeom>
        </p:spPr>
        <p:txBody>
          <a:bodyPr vert="horz" lIns="94626" tIns="47312" rIns="94626" bIns="47312"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505" y="9721332"/>
            <a:ext cx="3076142" cy="513284"/>
          </a:xfrm>
          <a:prstGeom prst="rect">
            <a:avLst/>
          </a:prstGeom>
        </p:spPr>
        <p:txBody>
          <a:bodyPr vert="horz" lIns="94626" tIns="47312" rIns="94626" bIns="47312" rtlCol="0" anchor="b"/>
          <a:lstStyle>
            <a:lvl1pPr algn="r">
              <a:defRPr sz="1300"/>
            </a:lvl1pPr>
          </a:lstStyle>
          <a:p>
            <a:fld id="{3C56D282-C75D-4CA3-94BE-47F667478F1D}" type="slidenum">
              <a:rPr kumimoji="1" lang="ja-JP" altLang="en-US" smtClean="0"/>
              <a:t>‹#›</a:t>
            </a:fld>
            <a:endParaRPr kumimoji="1" lang="ja-JP" altLang="en-US"/>
          </a:p>
        </p:txBody>
      </p:sp>
    </p:spTree>
    <p:extLst>
      <p:ext uri="{BB962C8B-B14F-4D97-AF65-F5344CB8AC3E}">
        <p14:creationId xmlns:p14="http://schemas.microsoft.com/office/powerpoint/2010/main" val="39382331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C56D282-C75D-4CA3-94BE-47F667478F1D}" type="slidenum">
              <a:rPr kumimoji="1" lang="ja-JP" altLang="en-US" smtClean="0"/>
              <a:t>0</a:t>
            </a:fld>
            <a:endParaRPr kumimoji="1" lang="ja-JP" altLang="en-US"/>
          </a:p>
        </p:txBody>
      </p:sp>
    </p:spTree>
    <p:extLst>
      <p:ext uri="{BB962C8B-B14F-4D97-AF65-F5344CB8AC3E}">
        <p14:creationId xmlns:p14="http://schemas.microsoft.com/office/powerpoint/2010/main" val="1186672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9</a:t>
            </a:fld>
            <a:endParaRPr kumimoji="1" lang="ja-JP" altLang="en-US"/>
          </a:p>
        </p:txBody>
      </p:sp>
    </p:spTree>
    <p:extLst>
      <p:ext uri="{BB962C8B-B14F-4D97-AF65-F5344CB8AC3E}">
        <p14:creationId xmlns:p14="http://schemas.microsoft.com/office/powerpoint/2010/main" val="3416710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10</a:t>
            </a:fld>
            <a:endParaRPr kumimoji="1" lang="ja-JP" altLang="en-US"/>
          </a:p>
        </p:txBody>
      </p:sp>
    </p:spTree>
    <p:extLst>
      <p:ext uri="{BB962C8B-B14F-4D97-AF65-F5344CB8AC3E}">
        <p14:creationId xmlns:p14="http://schemas.microsoft.com/office/powerpoint/2010/main" val="2513756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11</a:t>
            </a:fld>
            <a:endParaRPr kumimoji="1" lang="ja-JP" altLang="en-US"/>
          </a:p>
        </p:txBody>
      </p:sp>
    </p:spTree>
    <p:extLst>
      <p:ext uri="{BB962C8B-B14F-4D97-AF65-F5344CB8AC3E}">
        <p14:creationId xmlns:p14="http://schemas.microsoft.com/office/powerpoint/2010/main" val="611843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12</a:t>
            </a:fld>
            <a:endParaRPr kumimoji="1" lang="ja-JP" altLang="en-US"/>
          </a:p>
        </p:txBody>
      </p:sp>
    </p:spTree>
    <p:extLst>
      <p:ext uri="{BB962C8B-B14F-4D97-AF65-F5344CB8AC3E}">
        <p14:creationId xmlns:p14="http://schemas.microsoft.com/office/powerpoint/2010/main" val="2454811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13</a:t>
            </a:fld>
            <a:endParaRPr kumimoji="1" lang="ja-JP" altLang="en-US"/>
          </a:p>
        </p:txBody>
      </p:sp>
    </p:spTree>
    <p:extLst>
      <p:ext uri="{BB962C8B-B14F-4D97-AF65-F5344CB8AC3E}">
        <p14:creationId xmlns:p14="http://schemas.microsoft.com/office/powerpoint/2010/main" val="416609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14</a:t>
            </a:fld>
            <a:endParaRPr kumimoji="1" lang="ja-JP" altLang="en-US"/>
          </a:p>
        </p:txBody>
      </p:sp>
    </p:spTree>
    <p:extLst>
      <p:ext uri="{BB962C8B-B14F-4D97-AF65-F5344CB8AC3E}">
        <p14:creationId xmlns:p14="http://schemas.microsoft.com/office/powerpoint/2010/main" val="1587815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15</a:t>
            </a:fld>
            <a:endParaRPr kumimoji="1" lang="ja-JP" altLang="en-US"/>
          </a:p>
        </p:txBody>
      </p:sp>
    </p:spTree>
    <p:extLst>
      <p:ext uri="{BB962C8B-B14F-4D97-AF65-F5344CB8AC3E}">
        <p14:creationId xmlns:p14="http://schemas.microsoft.com/office/powerpoint/2010/main" val="2873345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16</a:t>
            </a:fld>
            <a:endParaRPr kumimoji="1" lang="ja-JP" altLang="en-US"/>
          </a:p>
        </p:txBody>
      </p:sp>
    </p:spTree>
    <p:extLst>
      <p:ext uri="{BB962C8B-B14F-4D97-AF65-F5344CB8AC3E}">
        <p14:creationId xmlns:p14="http://schemas.microsoft.com/office/powerpoint/2010/main" val="2843143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17</a:t>
            </a:fld>
            <a:endParaRPr kumimoji="1" lang="ja-JP" altLang="en-US"/>
          </a:p>
        </p:txBody>
      </p:sp>
    </p:spTree>
    <p:extLst>
      <p:ext uri="{BB962C8B-B14F-4D97-AF65-F5344CB8AC3E}">
        <p14:creationId xmlns:p14="http://schemas.microsoft.com/office/powerpoint/2010/main" val="1168380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18</a:t>
            </a:fld>
            <a:endParaRPr kumimoji="1" lang="ja-JP" altLang="en-US"/>
          </a:p>
        </p:txBody>
      </p:sp>
    </p:spTree>
    <p:extLst>
      <p:ext uri="{BB962C8B-B14F-4D97-AF65-F5344CB8AC3E}">
        <p14:creationId xmlns:p14="http://schemas.microsoft.com/office/powerpoint/2010/main" val="1429728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1</a:t>
            </a:fld>
            <a:endParaRPr kumimoji="1" lang="ja-JP" altLang="en-US"/>
          </a:p>
        </p:txBody>
      </p:sp>
    </p:spTree>
    <p:extLst>
      <p:ext uri="{BB962C8B-B14F-4D97-AF65-F5344CB8AC3E}">
        <p14:creationId xmlns:p14="http://schemas.microsoft.com/office/powerpoint/2010/main" val="479496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19</a:t>
            </a:fld>
            <a:endParaRPr kumimoji="1" lang="ja-JP" altLang="en-US"/>
          </a:p>
        </p:txBody>
      </p:sp>
    </p:spTree>
    <p:extLst>
      <p:ext uri="{BB962C8B-B14F-4D97-AF65-F5344CB8AC3E}">
        <p14:creationId xmlns:p14="http://schemas.microsoft.com/office/powerpoint/2010/main" val="274738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2</a:t>
            </a:fld>
            <a:endParaRPr kumimoji="1" lang="ja-JP" altLang="en-US"/>
          </a:p>
        </p:txBody>
      </p:sp>
    </p:spTree>
    <p:extLst>
      <p:ext uri="{BB962C8B-B14F-4D97-AF65-F5344CB8AC3E}">
        <p14:creationId xmlns:p14="http://schemas.microsoft.com/office/powerpoint/2010/main" val="362590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3</a:t>
            </a:fld>
            <a:endParaRPr kumimoji="1" lang="ja-JP" altLang="en-US"/>
          </a:p>
        </p:txBody>
      </p:sp>
    </p:spTree>
    <p:extLst>
      <p:ext uri="{BB962C8B-B14F-4D97-AF65-F5344CB8AC3E}">
        <p14:creationId xmlns:p14="http://schemas.microsoft.com/office/powerpoint/2010/main" val="2920567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4</a:t>
            </a:fld>
            <a:endParaRPr kumimoji="1" lang="ja-JP" altLang="en-US"/>
          </a:p>
        </p:txBody>
      </p:sp>
    </p:spTree>
    <p:extLst>
      <p:ext uri="{BB962C8B-B14F-4D97-AF65-F5344CB8AC3E}">
        <p14:creationId xmlns:p14="http://schemas.microsoft.com/office/powerpoint/2010/main" val="388618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5</a:t>
            </a:fld>
            <a:endParaRPr kumimoji="1" lang="ja-JP" altLang="en-US"/>
          </a:p>
        </p:txBody>
      </p:sp>
    </p:spTree>
    <p:extLst>
      <p:ext uri="{BB962C8B-B14F-4D97-AF65-F5344CB8AC3E}">
        <p14:creationId xmlns:p14="http://schemas.microsoft.com/office/powerpoint/2010/main" val="31769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6</a:t>
            </a:fld>
            <a:endParaRPr kumimoji="1" lang="ja-JP" altLang="en-US"/>
          </a:p>
        </p:txBody>
      </p:sp>
    </p:spTree>
    <p:extLst>
      <p:ext uri="{BB962C8B-B14F-4D97-AF65-F5344CB8AC3E}">
        <p14:creationId xmlns:p14="http://schemas.microsoft.com/office/powerpoint/2010/main" val="3697809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7</a:t>
            </a:fld>
            <a:endParaRPr kumimoji="1" lang="ja-JP" altLang="en-US"/>
          </a:p>
        </p:txBody>
      </p:sp>
    </p:spTree>
    <p:extLst>
      <p:ext uri="{BB962C8B-B14F-4D97-AF65-F5344CB8AC3E}">
        <p14:creationId xmlns:p14="http://schemas.microsoft.com/office/powerpoint/2010/main" val="1190847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E12CB1-3777-41CE-9164-77250C88A119}" type="slidenum">
              <a:rPr kumimoji="1" lang="ja-JP" altLang="en-US" smtClean="0"/>
              <a:t>8</a:t>
            </a:fld>
            <a:endParaRPr kumimoji="1" lang="ja-JP" altLang="en-US"/>
          </a:p>
        </p:txBody>
      </p:sp>
    </p:spTree>
    <p:extLst>
      <p:ext uri="{BB962C8B-B14F-4D97-AF65-F5344CB8AC3E}">
        <p14:creationId xmlns:p14="http://schemas.microsoft.com/office/powerpoint/2010/main" val="3969363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FD336A-965F-4593-A2D7-961A193888F9}" type="slidenum">
              <a:rPr kumimoji="1" lang="ja-JP" altLang="en-US" smtClean="0"/>
              <a:t>‹#›</a:t>
            </a:fld>
            <a:endParaRPr kumimoji="1" lang="ja-JP" altLang="en-US"/>
          </a:p>
        </p:txBody>
      </p:sp>
    </p:spTree>
    <p:extLst>
      <p:ext uri="{BB962C8B-B14F-4D97-AF65-F5344CB8AC3E}">
        <p14:creationId xmlns:p14="http://schemas.microsoft.com/office/powerpoint/2010/main" val="1571966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FD336A-965F-4593-A2D7-961A193888F9}" type="slidenum">
              <a:rPr kumimoji="1" lang="ja-JP" altLang="en-US" smtClean="0"/>
              <a:t>‹#›</a:t>
            </a:fld>
            <a:endParaRPr kumimoji="1" lang="ja-JP" altLang="en-US"/>
          </a:p>
        </p:txBody>
      </p:sp>
    </p:spTree>
    <p:extLst>
      <p:ext uri="{BB962C8B-B14F-4D97-AF65-F5344CB8AC3E}">
        <p14:creationId xmlns:p14="http://schemas.microsoft.com/office/powerpoint/2010/main" val="1179101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FD336A-965F-4593-A2D7-961A193888F9}" type="slidenum">
              <a:rPr kumimoji="1" lang="ja-JP" altLang="en-US" smtClean="0"/>
              <a:t>‹#›</a:t>
            </a:fld>
            <a:endParaRPr kumimoji="1" lang="ja-JP" altLang="en-US"/>
          </a:p>
        </p:txBody>
      </p:sp>
    </p:spTree>
    <p:extLst>
      <p:ext uri="{BB962C8B-B14F-4D97-AF65-F5344CB8AC3E}">
        <p14:creationId xmlns:p14="http://schemas.microsoft.com/office/powerpoint/2010/main" val="288382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FD336A-965F-4593-A2D7-961A193888F9}" type="slidenum">
              <a:rPr kumimoji="1" lang="ja-JP" altLang="en-US" smtClean="0"/>
              <a:t>‹#›</a:t>
            </a:fld>
            <a:endParaRPr kumimoji="1" lang="ja-JP" altLang="en-US"/>
          </a:p>
        </p:txBody>
      </p:sp>
    </p:spTree>
    <p:extLst>
      <p:ext uri="{BB962C8B-B14F-4D97-AF65-F5344CB8AC3E}">
        <p14:creationId xmlns:p14="http://schemas.microsoft.com/office/powerpoint/2010/main" val="2089087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dirty="0"/>
              <a:t>マスター 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FD336A-965F-4593-A2D7-961A193888F9}" type="slidenum">
              <a:rPr kumimoji="1" lang="ja-JP" altLang="en-US" smtClean="0"/>
              <a:t>‹#›</a:t>
            </a:fld>
            <a:endParaRPr kumimoji="1" lang="ja-JP" altLang="en-US"/>
          </a:p>
        </p:txBody>
      </p:sp>
    </p:spTree>
    <p:extLst>
      <p:ext uri="{BB962C8B-B14F-4D97-AF65-F5344CB8AC3E}">
        <p14:creationId xmlns:p14="http://schemas.microsoft.com/office/powerpoint/2010/main" val="1634330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FD336A-965F-4593-A2D7-961A193888F9}" type="slidenum">
              <a:rPr kumimoji="1" lang="ja-JP" altLang="en-US" smtClean="0"/>
              <a:t>‹#›</a:t>
            </a:fld>
            <a:endParaRPr kumimoji="1" lang="ja-JP" altLang="en-US"/>
          </a:p>
        </p:txBody>
      </p:sp>
    </p:spTree>
    <p:extLst>
      <p:ext uri="{BB962C8B-B14F-4D97-AF65-F5344CB8AC3E}">
        <p14:creationId xmlns:p14="http://schemas.microsoft.com/office/powerpoint/2010/main" val="2646469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0FD336A-965F-4593-A2D7-961A193888F9}" type="slidenum">
              <a:rPr kumimoji="1" lang="ja-JP" altLang="en-US" smtClean="0"/>
              <a:t>‹#›</a:t>
            </a:fld>
            <a:endParaRPr kumimoji="1" lang="ja-JP" altLang="en-US"/>
          </a:p>
        </p:txBody>
      </p:sp>
    </p:spTree>
    <p:extLst>
      <p:ext uri="{BB962C8B-B14F-4D97-AF65-F5344CB8AC3E}">
        <p14:creationId xmlns:p14="http://schemas.microsoft.com/office/powerpoint/2010/main" val="1745441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0FD336A-965F-4593-A2D7-961A193888F9}" type="slidenum">
              <a:rPr kumimoji="1" lang="ja-JP" altLang="en-US" smtClean="0"/>
              <a:t>‹#›</a:t>
            </a:fld>
            <a:endParaRPr kumimoji="1" lang="ja-JP" altLang="en-US"/>
          </a:p>
        </p:txBody>
      </p:sp>
    </p:spTree>
    <p:extLst>
      <p:ext uri="{BB962C8B-B14F-4D97-AF65-F5344CB8AC3E}">
        <p14:creationId xmlns:p14="http://schemas.microsoft.com/office/powerpoint/2010/main" val="1006633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624182" y="6356352"/>
            <a:ext cx="2228850" cy="365125"/>
          </a:xfrm>
        </p:spPr>
        <p:txBody>
          <a:bodyPr/>
          <a:lstStyle/>
          <a:p>
            <a:fld id="{40FD336A-965F-4593-A2D7-961A193888F9}" type="slidenum">
              <a:rPr kumimoji="1" lang="ja-JP" altLang="en-US" smtClean="0"/>
              <a:t>‹#›</a:t>
            </a:fld>
            <a:endParaRPr kumimoji="1" lang="ja-JP" altLang="en-US" dirty="0"/>
          </a:p>
        </p:txBody>
      </p:sp>
    </p:spTree>
    <p:extLst>
      <p:ext uri="{BB962C8B-B14F-4D97-AF65-F5344CB8AC3E}">
        <p14:creationId xmlns:p14="http://schemas.microsoft.com/office/powerpoint/2010/main" val="317131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FD336A-965F-4593-A2D7-961A193888F9}" type="slidenum">
              <a:rPr kumimoji="1" lang="ja-JP" altLang="en-US" smtClean="0"/>
              <a:t>‹#›</a:t>
            </a:fld>
            <a:endParaRPr kumimoji="1" lang="ja-JP" altLang="en-US"/>
          </a:p>
        </p:txBody>
      </p:sp>
    </p:spTree>
    <p:extLst>
      <p:ext uri="{BB962C8B-B14F-4D97-AF65-F5344CB8AC3E}">
        <p14:creationId xmlns:p14="http://schemas.microsoft.com/office/powerpoint/2010/main" val="1082377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FD336A-965F-4593-A2D7-961A193888F9}" type="slidenum">
              <a:rPr kumimoji="1" lang="ja-JP" altLang="en-US" smtClean="0"/>
              <a:t>‹#›</a:t>
            </a:fld>
            <a:endParaRPr kumimoji="1" lang="ja-JP" altLang="en-US"/>
          </a:p>
        </p:txBody>
      </p:sp>
    </p:spTree>
    <p:extLst>
      <p:ext uri="{BB962C8B-B14F-4D97-AF65-F5344CB8AC3E}">
        <p14:creationId xmlns:p14="http://schemas.microsoft.com/office/powerpoint/2010/main" val="443943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670361"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D336A-965F-4593-A2D7-961A193888F9}" type="slidenum">
              <a:rPr kumimoji="1" lang="ja-JP" altLang="en-US" smtClean="0"/>
              <a:t>‹#›</a:t>
            </a:fld>
            <a:endParaRPr kumimoji="1" lang="ja-JP" altLang="en-US"/>
          </a:p>
        </p:txBody>
      </p:sp>
    </p:spTree>
    <p:extLst>
      <p:ext uri="{BB962C8B-B14F-4D97-AF65-F5344CB8AC3E}">
        <p14:creationId xmlns:p14="http://schemas.microsoft.com/office/powerpoint/2010/main" val="1286337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image" Target="../media/image33.WMF"/><Relationship Id="rId7" Type="http://schemas.openxmlformats.org/officeDocument/2006/relationships/image" Target="../media/image12.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image" Target="../media/image35.emf"/><Relationship Id="rId4" Type="http://schemas.openxmlformats.org/officeDocument/2006/relationships/image" Target="../media/image34.WMF"/><Relationship Id="rId9" Type="http://schemas.openxmlformats.org/officeDocument/2006/relationships/image" Target="../media/image36.WMF"/></Relationships>
</file>

<file path=ppt/slides/_rels/slide1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12.WMF"/><Relationship Id="rId7" Type="http://schemas.openxmlformats.org/officeDocument/2006/relationships/image" Target="../media/image39.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wmf"/><Relationship Id="rId5" Type="http://schemas.openxmlformats.org/officeDocument/2006/relationships/image" Target="../media/image37.png"/><Relationship Id="rId4" Type="http://schemas.openxmlformats.org/officeDocument/2006/relationships/image" Target="../media/image2.WMF"/></Relationships>
</file>

<file path=ppt/slides/_rels/slide13.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41.png"/><Relationship Id="rId7" Type="http://schemas.openxmlformats.org/officeDocument/2006/relationships/image" Target="../media/image38.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notesSlide" Target="../notesSlides/notesSlide15.xml"/><Relationship Id="rId21" Type="http://schemas.openxmlformats.org/officeDocument/2006/relationships/image" Target="../media/image11.WMF"/><Relationship Id="rId7" Type="http://schemas.openxmlformats.org/officeDocument/2006/relationships/image" Target="../media/image48.WMF"/><Relationship Id="rId12" Type="http://schemas.openxmlformats.org/officeDocument/2006/relationships/image" Target="../media/image50.WMF"/><Relationship Id="rId17" Type="http://schemas.openxmlformats.org/officeDocument/2006/relationships/image" Target="../media/image55.png"/><Relationship Id="rId2" Type="http://schemas.openxmlformats.org/officeDocument/2006/relationships/slideLayout" Target="../slideLayouts/slideLayout2.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vmlDrawing" Target="../drawings/vmlDrawing2.vml"/><Relationship Id="rId6" Type="http://schemas.openxmlformats.org/officeDocument/2006/relationships/image" Target="../media/image47.WMF"/><Relationship Id="rId11" Type="http://schemas.openxmlformats.org/officeDocument/2006/relationships/image" Target="../media/image33.WMF"/><Relationship Id="rId5" Type="http://schemas.openxmlformats.org/officeDocument/2006/relationships/image" Target="../media/image46.WMF"/><Relationship Id="rId15" Type="http://schemas.openxmlformats.org/officeDocument/2006/relationships/image" Target="../media/image53.WMF"/><Relationship Id="rId23" Type="http://schemas.openxmlformats.org/officeDocument/2006/relationships/image" Target="../media/image39.WMF"/><Relationship Id="rId10" Type="http://schemas.openxmlformats.org/officeDocument/2006/relationships/image" Target="../media/image49.WMF"/><Relationship Id="rId19" Type="http://schemas.openxmlformats.org/officeDocument/2006/relationships/image" Target="../media/image57.png"/><Relationship Id="rId4" Type="http://schemas.openxmlformats.org/officeDocument/2006/relationships/image" Target="../media/image45.WMF"/><Relationship Id="rId9" Type="http://schemas.openxmlformats.org/officeDocument/2006/relationships/image" Target="../media/image1.wmf"/><Relationship Id="rId14" Type="http://schemas.openxmlformats.org/officeDocument/2006/relationships/image" Target="../media/image52.WMF"/><Relationship Id="rId22" Type="http://schemas.openxmlformats.org/officeDocument/2006/relationships/image" Target="../media/image38.wmf"/></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2.xml"/><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WMF"/><Relationship Id="rId11" Type="http://schemas.openxmlformats.org/officeDocument/2006/relationships/image" Target="../media/image7.emf"/><Relationship Id="rId5" Type="http://schemas.openxmlformats.org/officeDocument/2006/relationships/image" Target="../media/image3.WMF"/><Relationship Id="rId10" Type="http://schemas.openxmlformats.org/officeDocument/2006/relationships/image" Target="../media/image1.wmf"/><Relationship Id="rId4" Type="http://schemas.openxmlformats.org/officeDocument/2006/relationships/image" Target="../media/image2.WMF"/><Relationship Id="rId9"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5.emf"/><Relationship Id="rId7" Type="http://schemas.openxmlformats.org/officeDocument/2006/relationships/image" Target="../media/image11.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 Id="rId9"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973F7A3E-945B-49C4-825F-6732D06C2B08}"/>
              </a:ext>
            </a:extLst>
          </p:cNvPr>
          <p:cNvSpPr txBox="1"/>
          <p:nvPr/>
        </p:nvSpPr>
        <p:spPr>
          <a:xfrm>
            <a:off x="1971675" y="4180619"/>
            <a:ext cx="5962650" cy="1508105"/>
          </a:xfrm>
          <a:prstGeom prst="rect">
            <a:avLst/>
          </a:prstGeom>
          <a:noFill/>
        </p:spPr>
        <p:txBody>
          <a:bodyPr wrap="square">
            <a:spAutoFit/>
          </a:bodyPr>
          <a:lstStyle/>
          <a:p>
            <a:pPr algn="ctr"/>
            <a:r>
              <a:rPr lang="en-US" altLang="ja-JP" sz="3200" dirty="0">
                <a:latin typeface="DN_TB_Shinbun_Gothic_Std_M" panose="02000503000000000000" pitchFamily="2" charset="-128"/>
                <a:ea typeface="DN_TB_Shinbun_Gothic_Std_M" panose="02000503000000000000" pitchFamily="2" charset="-128"/>
              </a:rPr>
              <a:t>2022</a:t>
            </a:r>
            <a:r>
              <a:rPr lang="ja-JP" altLang="en-US" sz="3200" dirty="0">
                <a:latin typeface="DN_TB_Shinbun_Gothic_Std_M" panose="02000503000000000000" pitchFamily="2" charset="-128"/>
                <a:ea typeface="DN_TB_Shinbun_Gothic_Std_M" panose="02000503000000000000" pitchFamily="2" charset="-128"/>
              </a:rPr>
              <a:t>年</a:t>
            </a:r>
            <a:r>
              <a:rPr lang="en-US" altLang="ja-JP" sz="3200" dirty="0">
                <a:latin typeface="DN_TB_Shinbun_Gothic_Std_M" panose="02000503000000000000" pitchFamily="2" charset="-128"/>
                <a:ea typeface="DN_TB_Shinbun_Gothic_Std_M" panose="02000503000000000000" pitchFamily="2" charset="-128"/>
              </a:rPr>
              <a:t>10</a:t>
            </a:r>
            <a:r>
              <a:rPr lang="ja-JP" altLang="en-US" sz="3200" dirty="0">
                <a:latin typeface="DN_TB_Shinbun_Gothic_Std_M" panose="02000503000000000000" pitchFamily="2" charset="-128"/>
                <a:ea typeface="DN_TB_Shinbun_Gothic_Std_M" panose="02000503000000000000" pitchFamily="2" charset="-128"/>
              </a:rPr>
              <a:t>月</a:t>
            </a:r>
            <a:r>
              <a:rPr lang="en-US" altLang="ja-JP" sz="3200" dirty="0">
                <a:latin typeface="DN_TB_Shinbun_Gothic_Std_M" panose="02000503000000000000" pitchFamily="2" charset="-128"/>
                <a:ea typeface="DN_TB_Shinbun_Gothic_Std_M" panose="02000503000000000000" pitchFamily="2" charset="-128"/>
              </a:rPr>
              <a:t>3</a:t>
            </a:r>
            <a:r>
              <a:rPr lang="ja-JP" altLang="en-US" sz="3200" dirty="0">
                <a:latin typeface="DN_TB_Shinbun_Gothic_Std_M" panose="02000503000000000000" pitchFamily="2" charset="-128"/>
                <a:ea typeface="DN_TB_Shinbun_Gothic_Std_M" panose="02000503000000000000" pitchFamily="2" charset="-128"/>
              </a:rPr>
              <a:t>日</a:t>
            </a:r>
            <a:r>
              <a:rPr lang="en-US" altLang="ja-JP" sz="3200" dirty="0">
                <a:latin typeface="DN_TB_Shinbun_Gothic_Std_M" panose="02000503000000000000" pitchFamily="2" charset="-128"/>
                <a:ea typeface="DN_TB_Shinbun_Gothic_Std_M" panose="02000503000000000000" pitchFamily="2" charset="-128"/>
              </a:rPr>
              <a:t>(</a:t>
            </a:r>
            <a:r>
              <a:rPr lang="ja-JP" altLang="en-US" sz="3200" dirty="0">
                <a:latin typeface="DN_TB_Shinbun_Gothic_Std_M" panose="02000503000000000000" pitchFamily="2" charset="-128"/>
                <a:ea typeface="DN_TB_Shinbun_Gothic_Std_M" panose="02000503000000000000" pitchFamily="2" charset="-128"/>
              </a:rPr>
              <a:t>月</a:t>
            </a:r>
            <a:r>
              <a:rPr lang="en-US" altLang="ja-JP" sz="3200" dirty="0">
                <a:latin typeface="DN_TB_Shinbun_Gothic_Std_M" panose="02000503000000000000" pitchFamily="2" charset="-128"/>
                <a:ea typeface="DN_TB_Shinbun_Gothic_Std_M" panose="02000503000000000000" pitchFamily="2" charset="-128"/>
              </a:rPr>
              <a:t>)</a:t>
            </a:r>
          </a:p>
          <a:p>
            <a:pPr algn="ctr"/>
            <a:r>
              <a:rPr lang="ja-JP" altLang="en-US" sz="3200" dirty="0">
                <a:latin typeface="DN_TB_Shinbun_Gothic_Std_M" panose="02000503000000000000" pitchFamily="2" charset="-128"/>
                <a:ea typeface="DN_TB_Shinbun_Gothic_Std_M" panose="02000503000000000000" pitchFamily="2" charset="-128"/>
              </a:rPr>
              <a:t>登　大 遊 </a:t>
            </a:r>
            <a:r>
              <a:rPr lang="en-US" altLang="ja-JP" sz="3200" baseline="30000" dirty="0">
                <a:latin typeface="DN_TB_Shinbun_Gothic_Std_M" panose="02000503000000000000" pitchFamily="2" charset="-128"/>
                <a:ea typeface="DN_TB_Shinbun_Gothic_Std_M" panose="02000503000000000000" pitchFamily="2" charset="-128"/>
              </a:rPr>
              <a:t>*</a:t>
            </a:r>
          </a:p>
          <a:p>
            <a:pPr algn="ctr"/>
            <a:r>
              <a:rPr lang="en-US" altLang="ja-JP" sz="2800" dirty="0">
                <a:latin typeface="DN_TB_Shinbun_Gothic_Std_M" panose="02000503000000000000" pitchFamily="2" charset="-128"/>
                <a:ea typeface="DN_TB_Shinbun_Gothic_Std_M" panose="02000503000000000000" pitchFamily="2" charset="-128"/>
              </a:rPr>
              <a:t>Daiyuu Nobori, Ph.D.</a:t>
            </a:r>
          </a:p>
        </p:txBody>
      </p:sp>
      <p:sp>
        <p:nvSpPr>
          <p:cNvPr id="5" name="テキスト ボックス 4">
            <a:extLst>
              <a:ext uri="{FF2B5EF4-FFF2-40B4-BE49-F238E27FC236}">
                <a16:creationId xmlns:a16="http://schemas.microsoft.com/office/drawing/2014/main" id="{3B727EDD-4494-4EBB-8EF4-FC830F23F020}"/>
              </a:ext>
            </a:extLst>
          </p:cNvPr>
          <p:cNvSpPr txBox="1"/>
          <p:nvPr/>
        </p:nvSpPr>
        <p:spPr>
          <a:xfrm>
            <a:off x="362390" y="357495"/>
            <a:ext cx="8914472" cy="954107"/>
          </a:xfrm>
          <a:prstGeom prst="rect">
            <a:avLst/>
          </a:prstGeom>
          <a:noFill/>
        </p:spPr>
        <p:txBody>
          <a:bodyPr wrap="square">
            <a:spAutoFit/>
          </a:bodyPr>
          <a:lstStyle/>
          <a:p>
            <a:r>
              <a:rPr lang="ja-JP" altLang="en-US" sz="2800" dirty="0">
                <a:latin typeface="DN_TB_Shinbun_Gothic_Std_M" panose="02000503000000000000" pitchFamily="2" charset="-128"/>
                <a:ea typeface="DN_TB_Shinbun_Gothic_Std_M" panose="02000503000000000000" pitchFamily="2" charset="-128"/>
              </a:rPr>
              <a:t>テクノロジーベースの規制改革推進委員会（第１回）提出資料</a:t>
            </a:r>
            <a:endParaRPr lang="en-US" altLang="ja-JP" sz="2800" dirty="0">
              <a:latin typeface="DN_TB_Shinbun_Gothic_Std_M" panose="02000503000000000000" pitchFamily="2" charset="-128"/>
              <a:ea typeface="DN_TB_Shinbun_Gothic_Std_M" panose="02000503000000000000" pitchFamily="2" charset="-128"/>
            </a:endParaRPr>
          </a:p>
        </p:txBody>
      </p:sp>
      <p:sp>
        <p:nvSpPr>
          <p:cNvPr id="6" name="正方形/長方形 5">
            <a:extLst>
              <a:ext uri="{FF2B5EF4-FFF2-40B4-BE49-F238E27FC236}">
                <a16:creationId xmlns:a16="http://schemas.microsoft.com/office/drawing/2014/main" id="{85DB5414-025C-4D11-9359-A9211DA93DC1}"/>
              </a:ext>
            </a:extLst>
          </p:cNvPr>
          <p:cNvSpPr/>
          <p:nvPr/>
        </p:nvSpPr>
        <p:spPr>
          <a:xfrm>
            <a:off x="0" y="3597967"/>
            <a:ext cx="9906000" cy="18457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sz="2800" b="1" dirty="0">
              <a:solidFill>
                <a:schemeClr val="bg1"/>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E886DA96-F9F9-4054-96C1-DDD6AF28274D}"/>
              </a:ext>
            </a:extLst>
          </p:cNvPr>
          <p:cNvSpPr txBox="1"/>
          <p:nvPr/>
        </p:nvSpPr>
        <p:spPr>
          <a:xfrm>
            <a:off x="362390" y="1612059"/>
            <a:ext cx="9237785" cy="1647974"/>
          </a:xfrm>
          <a:prstGeom prst="rect">
            <a:avLst/>
          </a:prstGeom>
          <a:solidFill>
            <a:schemeClr val="accent6">
              <a:lumMod val="20000"/>
              <a:lumOff val="80000"/>
            </a:schemeClr>
          </a:solidFill>
        </p:spPr>
        <p:txBody>
          <a:bodyPr wrap="square" anchor="ctr">
            <a:noAutofit/>
          </a:bodyPr>
          <a:lstStyle/>
          <a:p>
            <a:pPr algn="ctr"/>
            <a:r>
              <a:rPr lang="ja-JP" altLang="en-US" sz="4200" dirty="0">
                <a:latin typeface="DN_TB_Shinbun_Gothic_Std_M" panose="02000503000000000000" pitchFamily="2" charset="-128"/>
                <a:ea typeface="DN_TB_Shinbun_Gothic_Std_M" panose="02000503000000000000" pitchFamily="2" charset="-128"/>
              </a:rPr>
              <a:t>テクノロジーマップ、技術カタログの在り方について</a:t>
            </a:r>
            <a:endParaRPr lang="en-US" altLang="ja-JP" sz="4200" dirty="0">
              <a:latin typeface="DN_TB_Shinbun_Gothic_Std_M" panose="02000503000000000000" pitchFamily="2" charset="-128"/>
              <a:ea typeface="DN_TB_Shinbun_Gothic_Std_M" panose="02000503000000000000" pitchFamily="2" charset="-128"/>
            </a:endParaRPr>
          </a:p>
        </p:txBody>
      </p:sp>
      <p:sp>
        <p:nvSpPr>
          <p:cNvPr id="8" name="テキスト ボックス 7">
            <a:extLst>
              <a:ext uri="{FF2B5EF4-FFF2-40B4-BE49-F238E27FC236}">
                <a16:creationId xmlns:a16="http://schemas.microsoft.com/office/drawing/2014/main" id="{9FBDFD0C-4815-4D5D-9F87-CC3533E6D768}"/>
              </a:ext>
            </a:extLst>
          </p:cNvPr>
          <p:cNvSpPr txBox="1"/>
          <p:nvPr/>
        </p:nvSpPr>
        <p:spPr>
          <a:xfrm>
            <a:off x="2629022" y="6008875"/>
            <a:ext cx="4647956" cy="338554"/>
          </a:xfrm>
          <a:prstGeom prst="rect">
            <a:avLst/>
          </a:prstGeom>
          <a:noFill/>
        </p:spPr>
        <p:txBody>
          <a:bodyPr wrap="square">
            <a:spAutoFit/>
          </a:bodyPr>
          <a:lstStyle/>
          <a:p>
            <a:r>
              <a:rPr lang="en-US" altLang="ja-JP" sz="1600" dirty="0">
                <a:latin typeface="DN_TB_Shinbun_Gothic_Std_M" panose="02000503000000000000" pitchFamily="2" charset="-128"/>
                <a:ea typeface="DN_TB_Shinbun_Gothic_Std_M" panose="02000503000000000000" pitchFamily="2" charset="-128"/>
              </a:rPr>
              <a:t>* </a:t>
            </a:r>
            <a:r>
              <a:rPr lang="ja-JP" altLang="en-US" sz="1600" dirty="0">
                <a:latin typeface="DN_TB_Shinbun_Gothic_Std_M" panose="02000503000000000000" pitchFamily="2" charset="-128"/>
                <a:ea typeface="DN_TB_Shinbun_Gothic_Std_M" panose="02000503000000000000" pitchFamily="2" charset="-128"/>
              </a:rPr>
              <a:t>所属</a:t>
            </a:r>
            <a:r>
              <a:rPr lang="en-US" altLang="ja-JP" sz="1600" dirty="0">
                <a:latin typeface="DN_TB_Shinbun_Gothic_Std_M" panose="02000503000000000000" pitchFamily="2" charset="-128"/>
                <a:ea typeface="DN_TB_Shinbun_Gothic_Std_M" panose="02000503000000000000" pitchFamily="2" charset="-128"/>
              </a:rPr>
              <a:t>: </a:t>
            </a:r>
            <a:r>
              <a:rPr lang="ja-JP" altLang="en-US" sz="1600" dirty="0">
                <a:latin typeface="DN_TB_Shinbun_Gothic_Std_M" panose="02000503000000000000" pitchFamily="2" charset="-128"/>
                <a:ea typeface="DN_TB_Shinbun_Gothic_Std_M" panose="02000503000000000000" pitchFamily="2" charset="-128"/>
              </a:rPr>
              <a:t>独立行政法人 情報処理推進機構 </a:t>
            </a:r>
            <a:r>
              <a:rPr lang="en-US" altLang="ja-JP" sz="1600" dirty="0">
                <a:latin typeface="DN_TB_Shinbun_Gothic_Std_M" panose="02000503000000000000" pitchFamily="2" charset="-128"/>
                <a:ea typeface="DN_TB_Shinbun_Gothic_Std_M" panose="02000503000000000000" pitchFamily="2" charset="-128"/>
              </a:rPr>
              <a:t>(IPA)</a:t>
            </a:r>
            <a:r>
              <a:rPr lang="ja-JP" altLang="en-US" sz="1600" dirty="0">
                <a:latin typeface="DN_TB_Shinbun_Gothic_Std_M" panose="02000503000000000000" pitchFamily="2" charset="-128"/>
                <a:ea typeface="DN_TB_Shinbun_Gothic_Std_M" panose="02000503000000000000" pitchFamily="2" charset="-128"/>
              </a:rPr>
              <a:t> 等</a:t>
            </a:r>
            <a:endParaRPr lang="en-US" altLang="ja-JP" sz="1600" dirty="0">
              <a:latin typeface="DN_TB_Shinbun_Gothic_Std_M" panose="02000503000000000000" pitchFamily="2" charset="-128"/>
              <a:ea typeface="DN_TB_Shinbun_Gothic_Std_M" panose="02000503000000000000" pitchFamily="2" charset="-128"/>
            </a:endParaRPr>
          </a:p>
        </p:txBody>
      </p:sp>
    </p:spTree>
    <p:extLst>
      <p:ext uri="{BB962C8B-B14F-4D97-AF65-F5344CB8AC3E}">
        <p14:creationId xmlns:p14="http://schemas.microsoft.com/office/powerpoint/2010/main" val="1124222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2000" b="1" dirty="0">
                <a:solidFill>
                  <a:schemeClr val="bg1"/>
                </a:solidFill>
                <a:latin typeface="DN_TB_Shinbun_Gothic_Std_M" panose="02000503000000000000" pitchFamily="2" charset="-128"/>
                <a:ea typeface="DN_TB_Shinbun_Gothic_Std_M" panose="02000503000000000000" pitchFamily="2" charset="-128"/>
              </a:rPr>
              <a:t>1990 </a:t>
            </a:r>
            <a:r>
              <a:rPr lang="ja-JP" altLang="en-US" sz="2000" b="1" dirty="0">
                <a:solidFill>
                  <a:schemeClr val="bg1"/>
                </a:solidFill>
                <a:latin typeface="DN_TB_Shinbun_Gothic_Std_M" panose="02000503000000000000" pitchFamily="2" charset="-128"/>
                <a:ea typeface="DN_TB_Shinbun_Gothic_Std_M" panose="02000503000000000000" pitchFamily="2" charset="-128"/>
              </a:rPr>
              <a:t>年代の雑誌の技術記事は、現在のデジタル社会を支える人材を育成した </a:t>
            </a:r>
            <a:r>
              <a:rPr lang="en-US" altLang="ja-JP" sz="2000" b="1" dirty="0">
                <a:solidFill>
                  <a:schemeClr val="bg1"/>
                </a:solidFill>
                <a:latin typeface="DN_TB_Shinbun_Gothic_Std_M" panose="02000503000000000000" pitchFamily="2" charset="-128"/>
                <a:ea typeface="DN_TB_Shinbun_Gothic_Std_M" panose="02000503000000000000" pitchFamily="2" charset="-128"/>
              </a:rPr>
              <a:t>(4/4)</a:t>
            </a:r>
            <a:endParaRPr lang="ja-JP" altLang="en-US" sz="2000" b="1" dirty="0">
              <a:solidFill>
                <a:schemeClr val="bg1"/>
              </a:solidFill>
              <a:latin typeface="DN_TB_Shinbun_Gothic_Std_M" panose="02000503000000000000" pitchFamily="2" charset="-128"/>
              <a:ea typeface="DN_TB_Shinbun_Gothic_Std_M" panose="02000503000000000000" pitchFamily="2" charset="-128"/>
            </a:endParaRP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9</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pic>
        <p:nvPicPr>
          <p:cNvPr id="5" name="図 4">
            <a:extLst>
              <a:ext uri="{FF2B5EF4-FFF2-40B4-BE49-F238E27FC236}">
                <a16:creationId xmlns:a16="http://schemas.microsoft.com/office/drawing/2014/main" id="{BA3FD3A7-F2B4-4308-B528-885FDF00DF87}"/>
              </a:ext>
            </a:extLst>
          </p:cNvPr>
          <p:cNvPicPr>
            <a:picLocks noChangeAspect="1"/>
          </p:cNvPicPr>
          <p:nvPr/>
        </p:nvPicPr>
        <p:blipFill>
          <a:blip r:embed="rId3"/>
          <a:stretch>
            <a:fillRect/>
          </a:stretch>
        </p:blipFill>
        <p:spPr>
          <a:xfrm>
            <a:off x="456374" y="787343"/>
            <a:ext cx="4360708" cy="5577910"/>
          </a:xfrm>
          <a:prstGeom prst="rect">
            <a:avLst/>
          </a:prstGeom>
        </p:spPr>
      </p:pic>
      <p:pic>
        <p:nvPicPr>
          <p:cNvPr id="9" name="図 8">
            <a:extLst>
              <a:ext uri="{FF2B5EF4-FFF2-40B4-BE49-F238E27FC236}">
                <a16:creationId xmlns:a16="http://schemas.microsoft.com/office/drawing/2014/main" id="{0CCD54AD-463E-405E-BECC-A81B6F67775B}"/>
              </a:ext>
            </a:extLst>
          </p:cNvPr>
          <p:cNvPicPr>
            <a:picLocks noChangeAspect="1"/>
          </p:cNvPicPr>
          <p:nvPr/>
        </p:nvPicPr>
        <p:blipFill>
          <a:blip r:embed="rId4"/>
          <a:stretch>
            <a:fillRect/>
          </a:stretch>
        </p:blipFill>
        <p:spPr>
          <a:xfrm>
            <a:off x="5088920" y="685422"/>
            <a:ext cx="4158400" cy="3203409"/>
          </a:xfrm>
          <a:prstGeom prst="rect">
            <a:avLst/>
          </a:prstGeom>
        </p:spPr>
      </p:pic>
      <p:pic>
        <p:nvPicPr>
          <p:cNvPr id="11" name="図 10">
            <a:extLst>
              <a:ext uri="{FF2B5EF4-FFF2-40B4-BE49-F238E27FC236}">
                <a16:creationId xmlns:a16="http://schemas.microsoft.com/office/drawing/2014/main" id="{FF821023-4D64-4668-B30E-D2CE17AC68AC}"/>
              </a:ext>
            </a:extLst>
          </p:cNvPr>
          <p:cNvPicPr>
            <a:picLocks noChangeAspect="1"/>
          </p:cNvPicPr>
          <p:nvPr/>
        </p:nvPicPr>
        <p:blipFill>
          <a:blip r:embed="rId5"/>
          <a:stretch>
            <a:fillRect/>
          </a:stretch>
        </p:blipFill>
        <p:spPr>
          <a:xfrm>
            <a:off x="6028410" y="3973206"/>
            <a:ext cx="3218910" cy="2470326"/>
          </a:xfrm>
          <a:prstGeom prst="rect">
            <a:avLst/>
          </a:prstGeom>
        </p:spPr>
      </p:pic>
      <p:sp>
        <p:nvSpPr>
          <p:cNvPr id="23" name="テキスト ボックス 22">
            <a:extLst>
              <a:ext uri="{FF2B5EF4-FFF2-40B4-BE49-F238E27FC236}">
                <a16:creationId xmlns:a16="http://schemas.microsoft.com/office/drawing/2014/main" id="{15FDFB4C-E989-4C7F-94BE-CA8FC43BADE4}"/>
              </a:ext>
            </a:extLst>
          </p:cNvPr>
          <p:cNvSpPr txBox="1"/>
          <p:nvPr/>
        </p:nvSpPr>
        <p:spPr>
          <a:xfrm>
            <a:off x="1889740" y="5594036"/>
            <a:ext cx="3361242" cy="1015663"/>
          </a:xfrm>
          <a:prstGeom prst="rect">
            <a:avLst/>
          </a:prstGeom>
          <a:solidFill>
            <a:schemeClr val="accent5">
              <a:lumMod val="40000"/>
              <a:lumOff val="6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 政府職員も、有識者として、さかんに技術的言論を行なっていた。例は、元経産省・</a:t>
            </a:r>
            <a:r>
              <a:rPr kumimoji="1" lang="en-US" altLang="ja-JP" sz="1200" dirty="0">
                <a:latin typeface="DN_TB_Shinbun_Gothic_Std_M" panose="02000503000000000000" pitchFamily="2" charset="-128"/>
                <a:ea typeface="DN_TB_Shinbun_Gothic_Std_M" panose="02000503000000000000" pitchFamily="2" charset="-128"/>
              </a:rPr>
              <a:t>IPA </a:t>
            </a:r>
            <a:r>
              <a:rPr kumimoji="1" lang="ja-JP" altLang="en-US" sz="1200" dirty="0">
                <a:latin typeface="DN_TB_Shinbun_Gothic_Std_M" panose="02000503000000000000" pitchFamily="2" charset="-128"/>
                <a:ea typeface="DN_TB_Shinbun_Gothic_Std_M" panose="02000503000000000000" pitchFamily="2" charset="-128"/>
              </a:rPr>
              <a:t>職員の前川徹氏による「</a:t>
            </a:r>
            <a:r>
              <a:rPr kumimoji="1" lang="en-US" altLang="ja-JP" sz="1200" dirty="0">
                <a:latin typeface="DN_TB_Shinbun_Gothic_Std_M" panose="02000503000000000000" pitchFamily="2" charset="-128"/>
                <a:ea typeface="DN_TB_Shinbun_Gothic_Std_M" panose="02000503000000000000" pitchFamily="2" charset="-128"/>
              </a:rPr>
              <a:t>2020 </a:t>
            </a:r>
            <a:r>
              <a:rPr kumimoji="1" lang="ja-JP" altLang="en-US" sz="1200" dirty="0">
                <a:latin typeface="DN_TB_Shinbun_Gothic_Std_M" panose="02000503000000000000" pitchFamily="2" charset="-128"/>
                <a:ea typeface="DN_TB_Shinbun_Gothic_Std_M" panose="02000503000000000000" pitchFamily="2" charset="-128"/>
              </a:rPr>
              <a:t>年のインターネットはどうなる</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」等。実際に、だいたい予測通りになっているのである。</a:t>
            </a:r>
          </a:p>
        </p:txBody>
      </p:sp>
      <p:sp>
        <p:nvSpPr>
          <p:cNvPr id="24" name="正方形/長方形 23">
            <a:extLst>
              <a:ext uri="{FF2B5EF4-FFF2-40B4-BE49-F238E27FC236}">
                <a16:creationId xmlns:a16="http://schemas.microsoft.com/office/drawing/2014/main" id="{F8334E17-7D34-44DF-8ADD-DFA996FB1BFF}"/>
              </a:ext>
            </a:extLst>
          </p:cNvPr>
          <p:cNvSpPr/>
          <p:nvPr/>
        </p:nvSpPr>
        <p:spPr>
          <a:xfrm>
            <a:off x="556098" y="812799"/>
            <a:ext cx="4172210" cy="6799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0DB19CB-C0AD-4C29-9408-70471471D3D3}"/>
              </a:ext>
            </a:extLst>
          </p:cNvPr>
          <p:cNvSpPr/>
          <p:nvPr/>
        </p:nvSpPr>
        <p:spPr>
          <a:xfrm>
            <a:off x="3322744" y="2438400"/>
            <a:ext cx="1397748" cy="218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177515D7-0713-4790-8AB7-1CA6B55258A8}"/>
              </a:ext>
            </a:extLst>
          </p:cNvPr>
          <p:cNvSpPr/>
          <p:nvPr/>
        </p:nvSpPr>
        <p:spPr>
          <a:xfrm>
            <a:off x="6448898" y="2243015"/>
            <a:ext cx="1397748" cy="218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600DB946-1335-4A3F-ADA2-5A96641CED7E}"/>
              </a:ext>
            </a:extLst>
          </p:cNvPr>
          <p:cNvSpPr/>
          <p:nvPr/>
        </p:nvSpPr>
        <p:spPr>
          <a:xfrm>
            <a:off x="6089389" y="4017107"/>
            <a:ext cx="2663841" cy="4376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FAD0FA84-6F4D-40B9-A022-81B91436A456}"/>
              </a:ext>
            </a:extLst>
          </p:cNvPr>
          <p:cNvSpPr/>
          <p:nvPr/>
        </p:nvSpPr>
        <p:spPr>
          <a:xfrm>
            <a:off x="6300405" y="4681415"/>
            <a:ext cx="1350858" cy="203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43703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b="1" dirty="0">
                <a:solidFill>
                  <a:schemeClr val="bg1"/>
                </a:solidFill>
                <a:latin typeface="DN_TB_Shinbun_Gothic_Std_M" panose="02000503000000000000" pitchFamily="2" charset="-128"/>
                <a:ea typeface="DN_TB_Shinbun_Gothic_Std_M" panose="02000503000000000000" pitchFamily="2" charset="-128"/>
              </a:rPr>
              <a:t>ベストプラクティスによる「簡潔な資料」</a:t>
            </a:r>
            <a:r>
              <a:rPr lang="en-US" altLang="ja-JP" b="1" dirty="0">
                <a:solidFill>
                  <a:schemeClr val="bg1"/>
                </a:solidFill>
                <a:latin typeface="DN_TB_Shinbun_Gothic_Std_M" panose="02000503000000000000" pitchFamily="2" charset="-128"/>
                <a:ea typeface="DN_TB_Shinbun_Gothic_Std_M" panose="02000503000000000000" pitchFamily="2" charset="-128"/>
              </a:rPr>
              <a:t>(B </a:t>
            </a:r>
            <a:r>
              <a:rPr lang="ja-JP" altLang="en-US" b="1" dirty="0">
                <a:solidFill>
                  <a:schemeClr val="bg1"/>
                </a:solidFill>
                <a:latin typeface="DN_TB_Shinbun_Gothic_Std_M" panose="02000503000000000000" pitchFamily="2" charset="-128"/>
                <a:ea typeface="DN_TB_Shinbun_Gothic_Std_M" panose="02000503000000000000" pitchFamily="2" charset="-128"/>
              </a:rPr>
              <a:t>群向け</a:t>
            </a:r>
            <a:r>
              <a:rPr lang="en-US" altLang="ja-JP" b="1" dirty="0">
                <a:solidFill>
                  <a:schemeClr val="bg1"/>
                </a:solidFill>
                <a:latin typeface="DN_TB_Shinbun_Gothic_Std_M" panose="02000503000000000000" pitchFamily="2" charset="-128"/>
                <a:ea typeface="DN_TB_Shinbun_Gothic_Std_M" panose="02000503000000000000" pitchFamily="2" charset="-128"/>
              </a:rPr>
              <a:t>) </a:t>
            </a:r>
            <a:r>
              <a:rPr lang="ja-JP" altLang="en-US" b="1" dirty="0">
                <a:solidFill>
                  <a:schemeClr val="bg1"/>
                </a:solidFill>
                <a:latin typeface="DN_TB_Shinbun_Gothic_Std_M" panose="02000503000000000000" pitchFamily="2" charset="-128"/>
                <a:ea typeface="DN_TB_Shinbun_Gothic_Std_M" panose="02000503000000000000" pitchFamily="2" charset="-128"/>
              </a:rPr>
              <a:t>ばかりになってしまった結果、</a:t>
            </a:r>
          </a:p>
          <a:p>
            <a:pPr algn="ctr"/>
            <a:r>
              <a:rPr lang="ja-JP" altLang="en-US" b="1" dirty="0">
                <a:solidFill>
                  <a:schemeClr val="bg1"/>
                </a:solidFill>
                <a:latin typeface="DN_TB_Shinbun_Gothic_Std_M" panose="02000503000000000000" pitchFamily="2" charset="-128"/>
                <a:ea typeface="DN_TB_Shinbun_Gothic_Std_M" panose="02000503000000000000" pitchFamily="2" charset="-128"/>
              </a:rPr>
              <a:t>「正統的技術系記事」</a:t>
            </a:r>
            <a:r>
              <a:rPr lang="en-US" altLang="ja-JP" b="1" dirty="0">
                <a:solidFill>
                  <a:schemeClr val="bg1"/>
                </a:solidFill>
                <a:latin typeface="DN_TB_Shinbun_Gothic_Std_M" panose="02000503000000000000" pitchFamily="2" charset="-128"/>
                <a:ea typeface="DN_TB_Shinbun_Gothic_Std_M" panose="02000503000000000000" pitchFamily="2" charset="-128"/>
              </a:rPr>
              <a:t>(A </a:t>
            </a:r>
            <a:r>
              <a:rPr lang="ja-JP" altLang="en-US" b="1" dirty="0">
                <a:solidFill>
                  <a:schemeClr val="bg1"/>
                </a:solidFill>
                <a:latin typeface="DN_TB_Shinbun_Gothic_Std_M" panose="02000503000000000000" pitchFamily="2" charset="-128"/>
                <a:ea typeface="DN_TB_Shinbun_Gothic_Std_M" panose="02000503000000000000" pitchFamily="2" charset="-128"/>
              </a:rPr>
              <a:t>群向け</a:t>
            </a:r>
            <a:r>
              <a:rPr lang="en-US" altLang="ja-JP" b="1" dirty="0">
                <a:solidFill>
                  <a:schemeClr val="bg1"/>
                </a:solidFill>
                <a:latin typeface="DN_TB_Shinbun_Gothic_Std_M" panose="02000503000000000000" pitchFamily="2" charset="-128"/>
                <a:ea typeface="DN_TB_Shinbun_Gothic_Std_M" panose="02000503000000000000" pitchFamily="2" charset="-128"/>
              </a:rPr>
              <a:t>) </a:t>
            </a:r>
            <a:r>
              <a:rPr lang="ja-JP" altLang="en-US" b="1" dirty="0">
                <a:solidFill>
                  <a:schemeClr val="bg1"/>
                </a:solidFill>
                <a:latin typeface="DN_TB_Shinbun_Gothic_Std_M" panose="02000503000000000000" pitchFamily="2" charset="-128"/>
                <a:ea typeface="DN_TB_Shinbun_Gothic_Std_M" panose="02000503000000000000" pitchFamily="2" charset="-128"/>
              </a:rPr>
              <a:t>は希少となり、少し供給するだけで大変に注目される。</a:t>
            </a: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10</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14" name="テキスト ボックス 13">
            <a:extLst>
              <a:ext uri="{FF2B5EF4-FFF2-40B4-BE49-F238E27FC236}">
                <a16:creationId xmlns:a16="http://schemas.microsoft.com/office/drawing/2014/main" id="{FEACC349-7620-4374-AA88-1972D38ECB7C}"/>
              </a:ext>
            </a:extLst>
          </p:cNvPr>
          <p:cNvSpPr txBox="1"/>
          <p:nvPr/>
        </p:nvSpPr>
        <p:spPr>
          <a:xfrm>
            <a:off x="168446" y="606214"/>
            <a:ext cx="9869877" cy="353943"/>
          </a:xfrm>
          <a:prstGeom prst="rect">
            <a:avLst/>
          </a:prstGeom>
          <a:noFill/>
        </p:spPr>
        <p:txBody>
          <a:bodyPr wrap="square" rtlCol="0">
            <a:spAutoFit/>
          </a:bodyPr>
          <a:lstStyle/>
          <a:p>
            <a:r>
              <a:rPr kumimoji="1" lang="ja-JP" altLang="en-US" sz="1700" dirty="0">
                <a:latin typeface="DN_TB_Shinbun_Gothic_Std_M" panose="02000503000000000000" pitchFamily="2" charset="-128"/>
                <a:ea typeface="DN_TB_Shinbun_Gothic_Std_M" panose="02000503000000000000" pitchFamily="2" charset="-128"/>
              </a:rPr>
              <a:t>最近の組織文化では、資料のベストプラクティスとして、以下のような書き方が良いとされている。</a:t>
            </a:r>
            <a:endParaRPr kumimoji="1" lang="en-US" altLang="ja-JP" sz="1700" dirty="0">
              <a:latin typeface="DN_TB_Shinbun_Gothic_Std_M" panose="02000503000000000000" pitchFamily="2" charset="-128"/>
              <a:ea typeface="DN_TB_Shinbun_Gothic_Std_M" panose="02000503000000000000" pitchFamily="2" charset="-128"/>
            </a:endParaRPr>
          </a:p>
        </p:txBody>
      </p:sp>
      <p:sp>
        <p:nvSpPr>
          <p:cNvPr id="47" name="テキスト ボックス 46">
            <a:extLst>
              <a:ext uri="{FF2B5EF4-FFF2-40B4-BE49-F238E27FC236}">
                <a16:creationId xmlns:a16="http://schemas.microsoft.com/office/drawing/2014/main" id="{85BDE680-825F-4F42-A1E2-D8DD88BFC196}"/>
              </a:ext>
            </a:extLst>
          </p:cNvPr>
          <p:cNvSpPr txBox="1"/>
          <p:nvPr/>
        </p:nvSpPr>
        <p:spPr>
          <a:xfrm>
            <a:off x="822659" y="887540"/>
            <a:ext cx="7298936" cy="877163"/>
          </a:xfrm>
          <a:prstGeom prst="rect">
            <a:avLst/>
          </a:prstGeom>
          <a:noFill/>
        </p:spPr>
        <p:txBody>
          <a:bodyPr wrap="square" rtlCol="0">
            <a:spAutoFit/>
          </a:bodyPr>
          <a:lstStyle/>
          <a:p>
            <a:pPr marL="342900" indent="-342900">
              <a:buFont typeface="+mj-lt"/>
              <a:buAutoNum type="arabicPeriod"/>
            </a:pPr>
            <a:r>
              <a:rPr kumimoji="1" lang="ja-JP" altLang="en-US" sz="1700" dirty="0">
                <a:solidFill>
                  <a:schemeClr val="accent5">
                    <a:lumMod val="75000"/>
                  </a:schemeClr>
                </a:solidFill>
                <a:latin typeface="DN_TB_Shinbun_Gothic_Std_M" panose="02000503000000000000" pitchFamily="2" charset="-128"/>
                <a:ea typeface="DN_TB_Shinbun_Gothic_Std_M" panose="02000503000000000000" pitchFamily="2" charset="-128"/>
              </a:rPr>
              <a:t>論点を端的に明確に伝える </a:t>
            </a:r>
            <a:r>
              <a:rPr kumimoji="1" lang="en-US" altLang="ja-JP" sz="1700" dirty="0">
                <a:solidFill>
                  <a:schemeClr val="accent5">
                    <a:lumMod val="75000"/>
                  </a:schemeClr>
                </a:solidFill>
                <a:latin typeface="DN_TB_Shinbun_Gothic_Std_M" panose="02000503000000000000" pitchFamily="2" charset="-128"/>
                <a:ea typeface="DN_TB_Shinbun_Gothic_Std_M" panose="02000503000000000000" pitchFamily="2" charset="-128"/>
              </a:rPr>
              <a:t>(</a:t>
            </a:r>
            <a:r>
              <a:rPr kumimoji="1" lang="ja-JP" altLang="en-US" sz="1700" dirty="0">
                <a:solidFill>
                  <a:schemeClr val="accent5">
                    <a:lumMod val="75000"/>
                  </a:schemeClr>
                </a:solidFill>
                <a:latin typeface="DN_TB_Shinbun_Gothic_Std_M" panose="02000503000000000000" pitchFamily="2" charset="-128"/>
                <a:ea typeface="DN_TB_Shinbun_Gothic_Std_M" panose="02000503000000000000" pitchFamily="2" charset="-128"/>
              </a:rPr>
              <a:t>三行で説明せよ</a:t>
            </a:r>
            <a:r>
              <a:rPr kumimoji="1" lang="en-US" altLang="ja-JP" sz="1700" dirty="0">
                <a:solidFill>
                  <a:schemeClr val="accent5">
                    <a:lumMod val="75000"/>
                  </a:schemeClr>
                </a:solidFill>
                <a:latin typeface="DN_TB_Shinbun_Gothic_Std_M" panose="02000503000000000000" pitchFamily="2" charset="-128"/>
                <a:ea typeface="DN_TB_Shinbun_Gothic_Std_M" panose="02000503000000000000" pitchFamily="2" charset="-128"/>
              </a:rPr>
              <a:t>)</a:t>
            </a:r>
          </a:p>
          <a:p>
            <a:pPr marL="342900" indent="-342900">
              <a:buFont typeface="+mj-lt"/>
              <a:buAutoNum type="arabicPeriod"/>
            </a:pPr>
            <a:r>
              <a:rPr kumimoji="1" lang="ja-JP" altLang="en-US" sz="1700" dirty="0">
                <a:solidFill>
                  <a:schemeClr val="accent5">
                    <a:lumMod val="75000"/>
                  </a:schemeClr>
                </a:solidFill>
                <a:latin typeface="DN_TB_Shinbun_Gothic_Std_M" panose="02000503000000000000" pitchFamily="2" charset="-128"/>
                <a:ea typeface="DN_TB_Shinbun_Gothic_Std_M" panose="02000503000000000000" pitchFamily="2" charset="-128"/>
              </a:rPr>
              <a:t>イメージを多用し、頭脳を使わなくても読めるように </a:t>
            </a:r>
            <a:r>
              <a:rPr kumimoji="1" lang="en-US" altLang="ja-JP" sz="1700" dirty="0">
                <a:solidFill>
                  <a:schemeClr val="accent5">
                    <a:lumMod val="75000"/>
                  </a:schemeClr>
                </a:solidFill>
                <a:latin typeface="DN_TB_Shinbun_Gothic_Std_M" panose="02000503000000000000" pitchFamily="2" charset="-128"/>
                <a:ea typeface="DN_TB_Shinbun_Gothic_Std_M" panose="02000503000000000000" pitchFamily="2" charset="-128"/>
              </a:rPr>
              <a:t>(</a:t>
            </a:r>
            <a:r>
              <a:rPr kumimoji="1" lang="ja-JP" altLang="en-US" sz="1700" dirty="0">
                <a:solidFill>
                  <a:schemeClr val="accent5">
                    <a:lumMod val="75000"/>
                  </a:schemeClr>
                </a:solidFill>
                <a:latin typeface="DN_TB_Shinbun_Gothic_Std_M" panose="02000503000000000000" pitchFamily="2" charset="-128"/>
                <a:ea typeface="DN_TB_Shinbun_Gothic_Std_M" panose="02000503000000000000" pitchFamily="2" charset="-128"/>
              </a:rPr>
              <a:t>パワポの台頭</a:t>
            </a:r>
            <a:r>
              <a:rPr kumimoji="1" lang="en-US" altLang="ja-JP" sz="1700" dirty="0">
                <a:solidFill>
                  <a:schemeClr val="accent5">
                    <a:lumMod val="75000"/>
                  </a:schemeClr>
                </a:solidFill>
                <a:latin typeface="DN_TB_Shinbun_Gothic_Std_M" panose="02000503000000000000" pitchFamily="2" charset="-128"/>
                <a:ea typeface="DN_TB_Shinbun_Gothic_Std_M" panose="02000503000000000000" pitchFamily="2" charset="-128"/>
              </a:rPr>
              <a:t>)</a:t>
            </a:r>
            <a:endParaRPr kumimoji="1" lang="ja-JP" altLang="en-US" sz="1700" dirty="0">
              <a:solidFill>
                <a:schemeClr val="accent5">
                  <a:lumMod val="75000"/>
                </a:schemeClr>
              </a:solidFill>
              <a:latin typeface="DN_TB_Shinbun_Gothic_Std_M" panose="02000503000000000000" pitchFamily="2" charset="-128"/>
              <a:ea typeface="DN_TB_Shinbun_Gothic_Std_M" panose="02000503000000000000" pitchFamily="2" charset="-128"/>
            </a:endParaRPr>
          </a:p>
          <a:p>
            <a:pPr marL="342900" indent="-342900">
              <a:buFont typeface="+mj-lt"/>
              <a:buAutoNum type="arabicPeriod"/>
            </a:pPr>
            <a:r>
              <a:rPr kumimoji="1" lang="ja-JP" altLang="en-US" sz="1700" dirty="0">
                <a:solidFill>
                  <a:schemeClr val="accent5">
                    <a:lumMod val="75000"/>
                  </a:schemeClr>
                </a:solidFill>
                <a:latin typeface="DN_TB_Shinbun_Gothic_Std_M" panose="02000503000000000000" pitchFamily="2" charset="-128"/>
                <a:ea typeface="DN_TB_Shinbun_Gothic_Std_M" panose="02000503000000000000" pitchFamily="2" charset="-128"/>
              </a:rPr>
              <a:t>技術的な表記は避け一般化する </a:t>
            </a:r>
            <a:r>
              <a:rPr kumimoji="1" lang="en-US" altLang="ja-JP" sz="1700" dirty="0">
                <a:solidFill>
                  <a:schemeClr val="accent5">
                    <a:lumMod val="75000"/>
                  </a:schemeClr>
                </a:solidFill>
                <a:latin typeface="DN_TB_Shinbun_Gothic_Std_M" panose="02000503000000000000" pitchFamily="2" charset="-128"/>
                <a:ea typeface="DN_TB_Shinbun_Gothic_Std_M" panose="02000503000000000000" pitchFamily="2" charset="-128"/>
              </a:rPr>
              <a:t>(</a:t>
            </a:r>
            <a:r>
              <a:rPr kumimoji="1" lang="ja-JP" altLang="en-US" sz="1700" dirty="0">
                <a:solidFill>
                  <a:schemeClr val="accent5">
                    <a:lumMod val="75000"/>
                  </a:schemeClr>
                </a:solidFill>
                <a:latin typeface="DN_TB_Shinbun_Gothic_Std_M" panose="02000503000000000000" pitchFamily="2" charset="-128"/>
                <a:ea typeface="DN_TB_Shinbun_Gothic_Std_M" panose="02000503000000000000" pitchFamily="2" charset="-128"/>
              </a:rPr>
              <a:t>組織的に分かりやすいように</a:t>
            </a:r>
            <a:r>
              <a:rPr kumimoji="1" lang="en-US" altLang="ja-JP" sz="1700" dirty="0">
                <a:solidFill>
                  <a:schemeClr val="accent5">
                    <a:lumMod val="75000"/>
                  </a:schemeClr>
                </a:solidFill>
                <a:latin typeface="DN_TB_Shinbun_Gothic_Std_M" panose="02000503000000000000" pitchFamily="2" charset="-128"/>
                <a:ea typeface="DN_TB_Shinbun_Gothic_Std_M" panose="02000503000000000000" pitchFamily="2" charset="-128"/>
              </a:rPr>
              <a:t>)</a:t>
            </a:r>
          </a:p>
        </p:txBody>
      </p:sp>
      <p:pic>
        <p:nvPicPr>
          <p:cNvPr id="55" name="図 54">
            <a:extLst>
              <a:ext uri="{FF2B5EF4-FFF2-40B4-BE49-F238E27FC236}">
                <a16:creationId xmlns:a16="http://schemas.microsoft.com/office/drawing/2014/main" id="{850C986F-DCF6-408D-BF48-70C3A2227C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44110" y="974121"/>
            <a:ext cx="765521" cy="799871"/>
          </a:xfrm>
          <a:prstGeom prst="rect">
            <a:avLst/>
          </a:prstGeom>
        </p:spPr>
      </p:pic>
      <p:pic>
        <p:nvPicPr>
          <p:cNvPr id="131" name="図 130">
            <a:extLst>
              <a:ext uri="{FF2B5EF4-FFF2-40B4-BE49-F238E27FC236}">
                <a16:creationId xmlns:a16="http://schemas.microsoft.com/office/drawing/2014/main" id="{72E146A9-9005-4DCB-A37F-29492D02EC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0668" y="954481"/>
            <a:ext cx="844008" cy="799872"/>
          </a:xfrm>
          <a:prstGeom prst="rect">
            <a:avLst/>
          </a:prstGeom>
        </p:spPr>
      </p:pic>
      <p:pic>
        <p:nvPicPr>
          <p:cNvPr id="6" name="図 5">
            <a:extLst>
              <a:ext uri="{FF2B5EF4-FFF2-40B4-BE49-F238E27FC236}">
                <a16:creationId xmlns:a16="http://schemas.microsoft.com/office/drawing/2014/main" id="{FA39A04D-89ED-4845-9A88-509587CD7DAA}"/>
              </a:ext>
            </a:extLst>
          </p:cNvPr>
          <p:cNvPicPr>
            <a:picLocks noChangeAspect="1"/>
          </p:cNvPicPr>
          <p:nvPr/>
        </p:nvPicPr>
        <p:blipFill>
          <a:blip r:embed="rId5"/>
          <a:stretch>
            <a:fillRect/>
          </a:stretch>
        </p:blipFill>
        <p:spPr>
          <a:xfrm>
            <a:off x="275028" y="936081"/>
            <a:ext cx="635025" cy="630848"/>
          </a:xfrm>
          <a:prstGeom prst="rect">
            <a:avLst/>
          </a:prstGeom>
        </p:spPr>
      </p:pic>
      <p:sp>
        <p:nvSpPr>
          <p:cNvPr id="15" name="楕円 14">
            <a:extLst>
              <a:ext uri="{FF2B5EF4-FFF2-40B4-BE49-F238E27FC236}">
                <a16:creationId xmlns:a16="http://schemas.microsoft.com/office/drawing/2014/main" id="{3013B6D5-CA19-4BB6-BA3C-5B0175CDD24E}"/>
              </a:ext>
            </a:extLst>
          </p:cNvPr>
          <p:cNvSpPr/>
          <p:nvPr/>
        </p:nvSpPr>
        <p:spPr>
          <a:xfrm>
            <a:off x="5781569" y="4191039"/>
            <a:ext cx="3788654" cy="1526713"/>
          </a:xfrm>
          <a:prstGeom prst="ellipse">
            <a:avLst/>
          </a:prstGeom>
          <a:solidFill>
            <a:schemeClr val="accent1">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DA3B8B44-E3E7-4ED9-A3B9-EBB476364781}"/>
              </a:ext>
            </a:extLst>
          </p:cNvPr>
          <p:cNvCxnSpPr>
            <a:cxnSpLocks/>
          </p:cNvCxnSpPr>
          <p:nvPr/>
        </p:nvCxnSpPr>
        <p:spPr>
          <a:xfrm flipV="1">
            <a:off x="6865714" y="4458094"/>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6C282357-01A5-4AAB-9414-29EBCEF0BB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93943" y="4678189"/>
            <a:ext cx="1336654" cy="1372536"/>
          </a:xfrm>
          <a:prstGeom prst="rect">
            <a:avLst/>
          </a:prstGeom>
        </p:spPr>
      </p:pic>
      <p:pic>
        <p:nvPicPr>
          <p:cNvPr id="20" name="図 19">
            <a:extLst>
              <a:ext uri="{FF2B5EF4-FFF2-40B4-BE49-F238E27FC236}">
                <a16:creationId xmlns:a16="http://schemas.microsoft.com/office/drawing/2014/main" id="{FCB95AE4-762D-4EE3-A55B-A7BD4283E7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02638" y="4689188"/>
            <a:ext cx="1336654" cy="1372536"/>
          </a:xfrm>
          <a:prstGeom prst="rect">
            <a:avLst/>
          </a:prstGeom>
        </p:spPr>
      </p:pic>
      <p:pic>
        <p:nvPicPr>
          <p:cNvPr id="21" name="図 20">
            <a:extLst>
              <a:ext uri="{FF2B5EF4-FFF2-40B4-BE49-F238E27FC236}">
                <a16:creationId xmlns:a16="http://schemas.microsoft.com/office/drawing/2014/main" id="{4C6141BC-F784-4C96-8C34-1B1D05BC538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16699" y="4678189"/>
            <a:ext cx="1336654" cy="1372536"/>
          </a:xfrm>
          <a:prstGeom prst="rect">
            <a:avLst/>
          </a:prstGeom>
        </p:spPr>
      </p:pic>
      <p:pic>
        <p:nvPicPr>
          <p:cNvPr id="22" name="図 21">
            <a:extLst>
              <a:ext uri="{FF2B5EF4-FFF2-40B4-BE49-F238E27FC236}">
                <a16:creationId xmlns:a16="http://schemas.microsoft.com/office/drawing/2014/main" id="{37544ABA-1FA7-4C71-80B5-21784B5FC9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75223" y="4442944"/>
            <a:ext cx="709382" cy="1140378"/>
          </a:xfrm>
          <a:prstGeom prst="rect">
            <a:avLst/>
          </a:prstGeom>
        </p:spPr>
      </p:pic>
      <p:pic>
        <p:nvPicPr>
          <p:cNvPr id="23" name="図 22">
            <a:extLst>
              <a:ext uri="{FF2B5EF4-FFF2-40B4-BE49-F238E27FC236}">
                <a16:creationId xmlns:a16="http://schemas.microsoft.com/office/drawing/2014/main" id="{2B6A4CA1-B30C-4EA7-813F-1A2C4FCBCF8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65703" y="4555399"/>
            <a:ext cx="709382" cy="1140378"/>
          </a:xfrm>
          <a:prstGeom prst="rect">
            <a:avLst/>
          </a:prstGeom>
        </p:spPr>
      </p:pic>
      <p:pic>
        <p:nvPicPr>
          <p:cNvPr id="24" name="図 23">
            <a:extLst>
              <a:ext uri="{FF2B5EF4-FFF2-40B4-BE49-F238E27FC236}">
                <a16:creationId xmlns:a16="http://schemas.microsoft.com/office/drawing/2014/main" id="{596B9DD8-9770-4647-A0C3-5DC0F5BEE4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69674" y="4521489"/>
            <a:ext cx="709382" cy="1140378"/>
          </a:xfrm>
          <a:prstGeom prst="rect">
            <a:avLst/>
          </a:prstGeom>
        </p:spPr>
      </p:pic>
      <p:cxnSp>
        <p:nvCxnSpPr>
          <p:cNvPr id="25" name="直線コネクタ 24">
            <a:extLst>
              <a:ext uri="{FF2B5EF4-FFF2-40B4-BE49-F238E27FC236}">
                <a16:creationId xmlns:a16="http://schemas.microsoft.com/office/drawing/2014/main" id="{D4D14574-AF79-421A-B4C0-FD1164B671E7}"/>
              </a:ext>
            </a:extLst>
          </p:cNvPr>
          <p:cNvCxnSpPr>
            <a:cxnSpLocks/>
          </p:cNvCxnSpPr>
          <p:nvPr/>
        </p:nvCxnSpPr>
        <p:spPr>
          <a:xfrm flipV="1">
            <a:off x="8373522" y="4442944"/>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D06A3E84-3CD5-407A-90A1-B3E67D89076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10610" y="5758675"/>
            <a:ext cx="476655" cy="466928"/>
          </a:xfrm>
          <a:prstGeom prst="rect">
            <a:avLst/>
          </a:prstGeom>
        </p:spPr>
      </p:pic>
      <p:pic>
        <p:nvPicPr>
          <p:cNvPr id="27" name="図 26">
            <a:extLst>
              <a:ext uri="{FF2B5EF4-FFF2-40B4-BE49-F238E27FC236}">
                <a16:creationId xmlns:a16="http://schemas.microsoft.com/office/drawing/2014/main" id="{0040DAE1-F317-4A7D-AF5A-F95FDC1B969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719257" y="5785729"/>
            <a:ext cx="476655" cy="466928"/>
          </a:xfrm>
          <a:prstGeom prst="rect">
            <a:avLst/>
          </a:prstGeom>
        </p:spPr>
      </p:pic>
      <p:pic>
        <p:nvPicPr>
          <p:cNvPr id="34" name="図 33">
            <a:extLst>
              <a:ext uri="{FF2B5EF4-FFF2-40B4-BE49-F238E27FC236}">
                <a16:creationId xmlns:a16="http://schemas.microsoft.com/office/drawing/2014/main" id="{9F44CEE7-55C1-4E21-A9F0-306C19F91C2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271956" y="5767597"/>
            <a:ext cx="476655" cy="466928"/>
          </a:xfrm>
          <a:prstGeom prst="rect">
            <a:avLst/>
          </a:prstGeom>
        </p:spPr>
      </p:pic>
      <p:sp>
        <p:nvSpPr>
          <p:cNvPr id="35" name="矢印: 左右 34">
            <a:extLst>
              <a:ext uri="{FF2B5EF4-FFF2-40B4-BE49-F238E27FC236}">
                <a16:creationId xmlns:a16="http://schemas.microsoft.com/office/drawing/2014/main" id="{33EEF600-E82E-47AF-8539-4C3AC273F9D1}"/>
              </a:ext>
            </a:extLst>
          </p:cNvPr>
          <p:cNvSpPr/>
          <p:nvPr/>
        </p:nvSpPr>
        <p:spPr>
          <a:xfrm>
            <a:off x="6568534" y="5022844"/>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7BC63AE-E829-40BB-88EB-1A57570829FF}"/>
              </a:ext>
            </a:extLst>
          </p:cNvPr>
          <p:cNvSpPr txBox="1"/>
          <p:nvPr/>
        </p:nvSpPr>
        <p:spPr>
          <a:xfrm>
            <a:off x="6596079" y="5056680"/>
            <a:ext cx="590099" cy="307777"/>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独立</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39" name="矢印: 左右 38">
            <a:extLst>
              <a:ext uri="{FF2B5EF4-FFF2-40B4-BE49-F238E27FC236}">
                <a16:creationId xmlns:a16="http://schemas.microsoft.com/office/drawing/2014/main" id="{B5A765F3-4E5B-4645-9F36-ED7E5DFF8967}"/>
              </a:ext>
            </a:extLst>
          </p:cNvPr>
          <p:cNvSpPr/>
          <p:nvPr/>
        </p:nvSpPr>
        <p:spPr>
          <a:xfrm>
            <a:off x="8098531" y="5005498"/>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B37865D1-7F43-459C-BBE5-6ADFC201B5B0}"/>
              </a:ext>
            </a:extLst>
          </p:cNvPr>
          <p:cNvSpPr txBox="1"/>
          <p:nvPr/>
        </p:nvSpPr>
        <p:spPr>
          <a:xfrm>
            <a:off x="8126076" y="5039334"/>
            <a:ext cx="590099" cy="307777"/>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独立</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42" name="テキスト ボックス 41">
            <a:extLst>
              <a:ext uri="{FF2B5EF4-FFF2-40B4-BE49-F238E27FC236}">
                <a16:creationId xmlns:a16="http://schemas.microsoft.com/office/drawing/2014/main" id="{B5B680C1-C9EA-4AA2-96E2-313C4D7BCAD5}"/>
              </a:ext>
            </a:extLst>
          </p:cNvPr>
          <p:cNvSpPr txBox="1"/>
          <p:nvPr/>
        </p:nvSpPr>
        <p:spPr>
          <a:xfrm>
            <a:off x="5829914" y="6199485"/>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44" name="テキスト ボックス 43">
            <a:extLst>
              <a:ext uri="{FF2B5EF4-FFF2-40B4-BE49-F238E27FC236}">
                <a16:creationId xmlns:a16="http://schemas.microsoft.com/office/drawing/2014/main" id="{12EA66DF-F6A0-4BED-ADC6-5BE3827275DC}"/>
              </a:ext>
            </a:extLst>
          </p:cNvPr>
          <p:cNvSpPr txBox="1"/>
          <p:nvPr/>
        </p:nvSpPr>
        <p:spPr>
          <a:xfrm>
            <a:off x="7416576" y="6193576"/>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45" name="テキスト ボックス 44">
            <a:extLst>
              <a:ext uri="{FF2B5EF4-FFF2-40B4-BE49-F238E27FC236}">
                <a16:creationId xmlns:a16="http://schemas.microsoft.com/office/drawing/2014/main" id="{2CC2E530-E0E8-4890-8816-7844F5741954}"/>
              </a:ext>
            </a:extLst>
          </p:cNvPr>
          <p:cNvSpPr txBox="1"/>
          <p:nvPr/>
        </p:nvSpPr>
        <p:spPr>
          <a:xfrm>
            <a:off x="9018246" y="6224404"/>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53" name="テキスト ボックス 52">
            <a:extLst>
              <a:ext uri="{FF2B5EF4-FFF2-40B4-BE49-F238E27FC236}">
                <a16:creationId xmlns:a16="http://schemas.microsoft.com/office/drawing/2014/main" id="{C3B454C5-7AC4-463E-9869-44CE6F76F11C}"/>
              </a:ext>
            </a:extLst>
          </p:cNvPr>
          <p:cNvSpPr txBox="1"/>
          <p:nvPr/>
        </p:nvSpPr>
        <p:spPr>
          <a:xfrm>
            <a:off x="6553901" y="4022011"/>
            <a:ext cx="2464345" cy="477054"/>
          </a:xfrm>
          <a:prstGeom prst="rect">
            <a:avLst/>
          </a:prstGeom>
          <a:noFill/>
        </p:spPr>
        <p:txBody>
          <a:bodyPr wrap="square" rtlCol="0">
            <a:spAutoFit/>
          </a:bodyPr>
          <a:lstStyle/>
          <a:p>
            <a:pPr algn="dist"/>
            <a:r>
              <a:rPr kumimoji="1" lang="ja-JP" altLang="en-US" sz="1400" dirty="0">
                <a:highlight>
                  <a:srgbClr val="FFCCFF"/>
                </a:highlight>
                <a:latin typeface="DN_TB_Shinbun_Gothic_Std_M" panose="02000503000000000000" pitchFamily="2" charset="-128"/>
                <a:ea typeface="DN_TB_Shinbun_Gothic_Std_M" panose="02000503000000000000" pitchFamily="2" charset="-128"/>
              </a:rPr>
              <a:t>日本組織における </a:t>
            </a:r>
            <a:r>
              <a:rPr kumimoji="1" lang="en-US" altLang="ja-JP" sz="1400" dirty="0">
                <a:highlight>
                  <a:srgbClr val="FFCCFF"/>
                </a:highlight>
                <a:latin typeface="DN_TB_Shinbun_Gothic_Std_M" panose="02000503000000000000" pitchFamily="2" charset="-128"/>
                <a:ea typeface="DN_TB_Shinbun_Gothic_Std_M" panose="02000503000000000000" pitchFamily="2" charset="-128"/>
              </a:rPr>
              <a:t>A </a:t>
            </a:r>
            <a:r>
              <a:rPr kumimoji="1" lang="ja-JP" altLang="en-US" sz="1400" dirty="0">
                <a:highlight>
                  <a:srgbClr val="FFCCFF"/>
                </a:highlight>
                <a:latin typeface="DN_TB_Shinbun_Gothic_Std_M" panose="02000503000000000000" pitchFamily="2" charset="-128"/>
                <a:ea typeface="DN_TB_Shinbun_Gothic_Std_M" panose="02000503000000000000" pitchFamily="2" charset="-128"/>
              </a:rPr>
              <a:t>群人材</a:t>
            </a:r>
            <a:endParaRPr kumimoji="1" lang="en-US" altLang="ja-JP" sz="1400" dirty="0">
              <a:highlight>
                <a:srgbClr val="FFCCFF"/>
              </a:highlight>
              <a:latin typeface="DN_TB_Shinbun_Gothic_Std_M" panose="02000503000000000000" pitchFamily="2" charset="-128"/>
              <a:ea typeface="DN_TB_Shinbun_Gothic_Std_M" panose="02000503000000000000" pitchFamily="2" charset="-128"/>
            </a:endParaRPr>
          </a:p>
          <a:p>
            <a:pPr algn="dist"/>
            <a:r>
              <a:rPr kumimoji="1" lang="en-US" altLang="ja-JP" sz="1100" dirty="0">
                <a:highlight>
                  <a:srgbClr val="FFCCFF"/>
                </a:highlight>
                <a:latin typeface="DN_TB_Shinbun_Gothic_Std_M" panose="02000503000000000000" pitchFamily="2" charset="-128"/>
                <a:ea typeface="DN_TB_Shinbun_Gothic_Std_M" panose="02000503000000000000" pitchFamily="2" charset="-128"/>
              </a:rPr>
              <a:t>(</a:t>
            </a:r>
            <a:r>
              <a:rPr kumimoji="1" lang="ja-JP" altLang="en-US" sz="1100" dirty="0">
                <a:highlight>
                  <a:srgbClr val="FFCCFF"/>
                </a:highlight>
                <a:latin typeface="DN_TB_Shinbun_Gothic_Std_M" panose="02000503000000000000" pitchFamily="2" charset="-128"/>
                <a:ea typeface="DN_TB_Shinbun_Gothic_Std_M" panose="02000503000000000000" pitchFamily="2" charset="-128"/>
              </a:rPr>
              <a:t>実質的な技術革新者・決定者</a:t>
            </a:r>
            <a:r>
              <a:rPr kumimoji="1" lang="en-US" altLang="ja-JP" sz="1100" dirty="0">
                <a:highlight>
                  <a:srgbClr val="FFCCFF"/>
                </a:highlight>
                <a:latin typeface="DN_TB_Shinbun_Gothic_Std_M" panose="02000503000000000000" pitchFamily="2" charset="-128"/>
                <a:ea typeface="DN_TB_Shinbun_Gothic_Std_M" panose="02000503000000000000" pitchFamily="2" charset="-128"/>
              </a:rPr>
              <a:t>)</a:t>
            </a:r>
          </a:p>
        </p:txBody>
      </p:sp>
      <p:pic>
        <p:nvPicPr>
          <p:cNvPr id="54" name="図 53">
            <a:extLst>
              <a:ext uri="{FF2B5EF4-FFF2-40B4-BE49-F238E27FC236}">
                <a16:creationId xmlns:a16="http://schemas.microsoft.com/office/drawing/2014/main" id="{938C9613-8047-46A4-BF89-DEED603E964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927220" y="3751665"/>
            <a:ext cx="992221" cy="992221"/>
          </a:xfrm>
          <a:prstGeom prst="rect">
            <a:avLst/>
          </a:prstGeom>
        </p:spPr>
      </p:pic>
      <p:sp>
        <p:nvSpPr>
          <p:cNvPr id="48" name="テキスト ボックス 47">
            <a:extLst>
              <a:ext uri="{FF2B5EF4-FFF2-40B4-BE49-F238E27FC236}">
                <a16:creationId xmlns:a16="http://schemas.microsoft.com/office/drawing/2014/main" id="{8A3D939A-F1BF-454C-A0FE-F69DD80A2B15}"/>
              </a:ext>
            </a:extLst>
          </p:cNvPr>
          <p:cNvSpPr txBox="1"/>
          <p:nvPr/>
        </p:nvSpPr>
        <p:spPr>
          <a:xfrm>
            <a:off x="168446" y="1713663"/>
            <a:ext cx="9553870" cy="4909036"/>
          </a:xfrm>
          <a:prstGeom prst="rect">
            <a:avLst/>
          </a:prstGeom>
          <a:noFill/>
        </p:spPr>
        <p:txBody>
          <a:bodyPr wrap="square" rtlCol="0">
            <a:spAutoFit/>
          </a:bodyPr>
          <a:lstStyle/>
          <a:p>
            <a:r>
              <a:rPr kumimoji="1" lang="ja-JP" altLang="en-US" sz="1700" dirty="0">
                <a:latin typeface="DN_TB_Shinbun_Gothic_Std_M" panose="02000503000000000000" pitchFamily="2" charset="-128"/>
                <a:ea typeface="DN_TB_Shinbun_Gothic_Std_M" panose="02000503000000000000" pitchFamily="2" charset="-128"/>
              </a:rPr>
              <a:t>ところが、これらは総じて、</a:t>
            </a:r>
            <a:r>
              <a:rPr kumimoji="1" lang="en-US" altLang="ja-JP" sz="1700" dirty="0">
                <a:latin typeface="DN_TB_Shinbun_Gothic_Std_M" panose="02000503000000000000" pitchFamily="2" charset="-128"/>
                <a:ea typeface="DN_TB_Shinbun_Gothic_Std_M" panose="02000503000000000000" pitchFamily="2" charset="-128"/>
              </a:rPr>
              <a:t>B </a:t>
            </a:r>
            <a:r>
              <a:rPr kumimoji="1" lang="ja-JP" altLang="en-US" sz="1700" dirty="0">
                <a:latin typeface="DN_TB_Shinbun_Gothic_Std_M" panose="02000503000000000000" pitchFamily="2" charset="-128"/>
                <a:ea typeface="DN_TB_Shinbun_Gothic_Std_M" panose="02000503000000000000" pitchFamily="2" charset="-128"/>
              </a:rPr>
              <a:t>群の組織的思考人材たちを読み手としたものである。また、本手法を少数の者が実行している間は一応効果的であったが、今や </a:t>
            </a:r>
            <a:r>
              <a:rPr kumimoji="1" lang="en-US" altLang="ja-JP" sz="1700" dirty="0">
                <a:latin typeface="DN_TB_Shinbun_Gothic_Std_M" panose="02000503000000000000" pitchFamily="2" charset="-128"/>
                <a:ea typeface="DN_TB_Shinbun_Gothic_Std_M" panose="02000503000000000000" pitchFamily="2" charset="-128"/>
              </a:rPr>
              <a:t>Web </a:t>
            </a:r>
            <a:r>
              <a:rPr kumimoji="1" lang="ja-JP" altLang="en-US" sz="1700" dirty="0">
                <a:latin typeface="DN_TB_Shinbun_Gothic_Std_M" panose="02000503000000000000" pitchFamily="2" charset="-128"/>
                <a:ea typeface="DN_TB_Shinbun_Gothic_Std_M" panose="02000503000000000000" pitchFamily="2" charset="-128"/>
              </a:rPr>
              <a:t>上のほとんどの資料の書き手が、上記の手法をこぞって真似しており、過当競争になっている。これら量産されるジャンクフード群は、日々、読み手の時間を奪い合っており、もはや効果は薄い。</a:t>
            </a:r>
            <a:r>
              <a:rPr kumimoji="1" lang="en-US" altLang="ja-JP" sz="1700" dirty="0">
                <a:latin typeface="DN_TB_Shinbun_Gothic_Std_M" panose="02000503000000000000" pitchFamily="2" charset="-128"/>
                <a:ea typeface="DN_TB_Shinbun_Gothic_Std_M" panose="02000503000000000000" pitchFamily="2" charset="-128"/>
              </a:rPr>
              <a:t>(</a:t>
            </a:r>
            <a:r>
              <a:rPr kumimoji="1" lang="ja-JP" altLang="en-US" sz="1700" dirty="0">
                <a:latin typeface="DN_TB_Shinbun_Gothic_Std_M" panose="02000503000000000000" pitchFamily="2" charset="-128"/>
                <a:ea typeface="DN_TB_Shinbun_Gothic_Std_M" panose="02000503000000000000" pitchFamily="2" charset="-128"/>
              </a:rPr>
              <a:t>レッド・オーシャン</a:t>
            </a:r>
            <a:r>
              <a:rPr kumimoji="1" lang="en-US" altLang="ja-JP" sz="1700" dirty="0">
                <a:latin typeface="DN_TB_Shinbun_Gothic_Std_M" panose="02000503000000000000" pitchFamily="2" charset="-128"/>
                <a:ea typeface="DN_TB_Shinbun_Gothic_Std_M" panose="02000503000000000000" pitchFamily="2" charset="-128"/>
              </a:rPr>
              <a:t>)</a:t>
            </a:r>
          </a:p>
          <a:p>
            <a:endParaRPr kumimoji="1" lang="en-US" altLang="ja-JP" sz="1700" dirty="0">
              <a:latin typeface="DN_TB_Shinbun_Gothic_Std_M" panose="02000503000000000000" pitchFamily="2" charset="-128"/>
              <a:ea typeface="DN_TB_Shinbun_Gothic_Std_M" panose="02000503000000000000" pitchFamily="2" charset="-128"/>
            </a:endParaRPr>
          </a:p>
          <a:p>
            <a:r>
              <a:rPr kumimoji="1" lang="ja-JP" altLang="en-US" sz="1700" dirty="0">
                <a:latin typeface="DN_TB_Shinbun_Gothic_Std_M" panose="02000503000000000000" pitchFamily="2" charset="-128"/>
                <a:ea typeface="DN_TB_Shinbun_Gothic_Std_M" panose="02000503000000000000" pitchFamily="2" charset="-128"/>
              </a:rPr>
              <a:t>一方で、技術的に広く深く、叙述的で、技術思想や内部構造等の付随的内容にも富み、咀嚼するのに労力を要するもののその楽しみがある記事 </a:t>
            </a:r>
            <a:r>
              <a:rPr kumimoji="1" lang="en-US" altLang="ja-JP" sz="1700" dirty="0">
                <a:latin typeface="DN_TB_Shinbun_Gothic_Std_M" panose="02000503000000000000" pitchFamily="2" charset="-128"/>
                <a:ea typeface="DN_TB_Shinbun_Gothic_Std_M" panose="02000503000000000000" pitchFamily="2" charset="-128"/>
              </a:rPr>
              <a:t>(</a:t>
            </a:r>
            <a:r>
              <a:rPr kumimoji="1" lang="ja-JP" altLang="en-US" sz="1700" dirty="0">
                <a:latin typeface="DN_TB_Shinbun_Gothic_Std_M" panose="02000503000000000000" pitchFamily="2" charset="-128"/>
                <a:ea typeface="DN_TB_Shinbun_Gothic_Std_M" panose="02000503000000000000" pitchFamily="2" charset="-128"/>
              </a:rPr>
              <a:t>「正統的な技術系記事」</a:t>
            </a:r>
            <a:r>
              <a:rPr kumimoji="1" lang="en-US" altLang="ja-JP" sz="1700" dirty="0">
                <a:latin typeface="DN_TB_Shinbun_Gothic_Std_M" panose="02000503000000000000" pitchFamily="2" charset="-128"/>
                <a:ea typeface="DN_TB_Shinbun_Gothic_Std_M" panose="02000503000000000000" pitchFamily="2" charset="-128"/>
              </a:rPr>
              <a:t>) </a:t>
            </a:r>
            <a:r>
              <a:rPr kumimoji="1" lang="ja-JP" altLang="en-US" sz="1700" dirty="0">
                <a:latin typeface="DN_TB_Shinbun_Gothic_Std_M" panose="02000503000000000000" pitchFamily="2" charset="-128"/>
                <a:ea typeface="DN_TB_Shinbun_Gothic_Std_M" panose="02000503000000000000" pitchFamily="2" charset="-128"/>
              </a:rPr>
              <a:t>を最近ほとんど誰も書いておらず、この隠れた需要領域への十分な供給がなされなくなった。</a:t>
            </a:r>
            <a:r>
              <a:rPr kumimoji="1" lang="en-US" altLang="ja-JP" sz="1700" dirty="0">
                <a:latin typeface="DN_TB_Shinbun_Gothic_Std_M" panose="02000503000000000000" pitchFamily="2" charset="-128"/>
                <a:ea typeface="DN_TB_Shinbun_Gothic_Std_M" panose="02000503000000000000" pitchFamily="2" charset="-128"/>
              </a:rPr>
              <a:t>(</a:t>
            </a:r>
            <a:r>
              <a:rPr kumimoji="1" lang="ja-JP" altLang="en-US" sz="1700" dirty="0">
                <a:latin typeface="DN_TB_Shinbun_Gothic_Std_M" panose="02000503000000000000" pitchFamily="2" charset="-128"/>
                <a:ea typeface="DN_TB_Shinbun_Gothic_Std_M" panose="02000503000000000000" pitchFamily="2" charset="-128"/>
              </a:rPr>
              <a:t>ブルー・オーシャン化</a:t>
            </a:r>
            <a:r>
              <a:rPr kumimoji="1" lang="en-US" altLang="ja-JP" sz="1700" dirty="0">
                <a:latin typeface="DN_TB_Shinbun_Gothic_Std_M" panose="02000503000000000000" pitchFamily="2" charset="-128"/>
                <a:ea typeface="DN_TB_Shinbun_Gothic_Std_M" panose="02000503000000000000" pitchFamily="2" charset="-128"/>
              </a:rPr>
              <a:t>)</a:t>
            </a:r>
            <a:endParaRPr kumimoji="1" lang="ja-JP" altLang="en-US" sz="1700" dirty="0">
              <a:latin typeface="DN_TB_Shinbun_Gothic_Std_M" panose="02000503000000000000" pitchFamily="2" charset="-128"/>
              <a:ea typeface="DN_TB_Shinbun_Gothic_Std_M" panose="02000503000000000000" pitchFamily="2" charset="-128"/>
            </a:endParaRPr>
          </a:p>
          <a:p>
            <a:endParaRPr kumimoji="1" lang="ja-JP" altLang="en-US" sz="1700" dirty="0">
              <a:latin typeface="DN_TB_Shinbun_Gothic_Std_M" panose="02000503000000000000" pitchFamily="2" charset="-128"/>
              <a:ea typeface="DN_TB_Shinbun_Gothic_Std_M" panose="02000503000000000000" pitchFamily="2" charset="-128"/>
            </a:endParaRPr>
          </a:p>
          <a:p>
            <a:r>
              <a:rPr kumimoji="1" lang="ja-JP" altLang="en-US" sz="1700" dirty="0">
                <a:latin typeface="DN_TB_Shinbun_Gothic_Std_M" panose="02000503000000000000" pitchFamily="2" charset="-128"/>
                <a:ea typeface="DN_TB_Shinbun_Gothic_Std_M" panose="02000503000000000000" pitchFamily="2" charset="-128"/>
              </a:rPr>
              <a:t>これらが継続的に供給されていた日本の技術雑誌・書籍群</a:t>
            </a:r>
          </a:p>
          <a:p>
            <a:r>
              <a:rPr kumimoji="1" lang="ja-JP" altLang="en-US" sz="1700" dirty="0">
                <a:latin typeface="DN_TB_Shinbun_Gothic_Std_M" panose="02000503000000000000" pitchFamily="2" charset="-128"/>
                <a:ea typeface="DN_TB_Shinbun_Gothic_Std_M" panose="02000503000000000000" pitchFamily="2" charset="-128"/>
              </a:rPr>
              <a:t>および大学等の </a:t>
            </a:r>
            <a:r>
              <a:rPr kumimoji="1" lang="en-US" altLang="ja-JP" sz="1700" dirty="0">
                <a:latin typeface="DN_TB_Shinbun_Gothic_Std_M" panose="02000503000000000000" pitchFamily="2" charset="-128"/>
                <a:ea typeface="DN_TB_Shinbun_Gothic_Std_M" panose="02000503000000000000" pitchFamily="2" charset="-128"/>
              </a:rPr>
              <a:t>Web </a:t>
            </a:r>
            <a:r>
              <a:rPr kumimoji="1" lang="ja-JP" altLang="en-US" sz="1700" dirty="0">
                <a:latin typeface="DN_TB_Shinbun_Gothic_Std_M" panose="02000503000000000000" pitchFamily="2" charset="-128"/>
                <a:ea typeface="DN_TB_Shinbun_Gothic_Std_M" panose="02000503000000000000" pitchFamily="2" charset="-128"/>
              </a:rPr>
              <a:t>記事の多くも、消滅してしまった。</a:t>
            </a:r>
          </a:p>
          <a:p>
            <a:endParaRPr kumimoji="1" lang="en-US" altLang="ja-JP" sz="1700" dirty="0">
              <a:latin typeface="DN_TB_Shinbun_Gothic_Std_M" panose="02000503000000000000" pitchFamily="2" charset="-128"/>
              <a:ea typeface="DN_TB_Shinbun_Gothic_Std_M" panose="02000503000000000000" pitchFamily="2" charset="-128"/>
            </a:endParaRPr>
          </a:p>
          <a:p>
            <a:r>
              <a:rPr kumimoji="1" lang="ja-JP" altLang="en-US" sz="1700" dirty="0">
                <a:latin typeface="DN_TB_Shinbun_Gothic_Std_M" panose="02000503000000000000" pitchFamily="2" charset="-128"/>
                <a:ea typeface="DN_TB_Shinbun_Gothic_Std_M" panose="02000503000000000000" pitchFamily="2" charset="-128"/>
              </a:rPr>
              <a:t>その結果、現在の </a:t>
            </a:r>
            <a:r>
              <a:rPr kumimoji="1" lang="en-US" altLang="ja-JP" sz="1700" dirty="0">
                <a:latin typeface="DN_TB_Shinbun_Gothic_Std_M" panose="02000503000000000000" pitchFamily="2" charset="-128"/>
                <a:ea typeface="DN_TB_Shinbun_Gothic_Std_M" panose="02000503000000000000" pitchFamily="2" charset="-128"/>
              </a:rPr>
              <a:t>A </a:t>
            </a:r>
            <a:r>
              <a:rPr kumimoji="1" lang="ja-JP" altLang="en-US" sz="1700" dirty="0">
                <a:latin typeface="DN_TB_Shinbun_Gothic_Std_M" panose="02000503000000000000" pitchFamily="2" charset="-128"/>
                <a:ea typeface="DN_TB_Shinbun_Gothic_Std_M" panose="02000503000000000000" pitchFamily="2" charset="-128"/>
              </a:rPr>
              <a:t>群の人材たちは、正統的な技術系</a:t>
            </a:r>
            <a:endParaRPr kumimoji="1" lang="en-US" altLang="ja-JP" sz="1700" dirty="0">
              <a:latin typeface="DN_TB_Shinbun_Gothic_Std_M" panose="02000503000000000000" pitchFamily="2" charset="-128"/>
              <a:ea typeface="DN_TB_Shinbun_Gothic_Std_M" panose="02000503000000000000" pitchFamily="2" charset="-128"/>
            </a:endParaRPr>
          </a:p>
          <a:p>
            <a:r>
              <a:rPr kumimoji="1" lang="ja-JP" altLang="en-US" sz="1700" dirty="0">
                <a:latin typeface="DN_TB_Shinbun_Gothic_Std_M" panose="02000503000000000000" pitchFamily="2" charset="-128"/>
                <a:ea typeface="DN_TB_Shinbun_Gothic_Std_M" panose="02000503000000000000" pitchFamily="2" charset="-128"/>
              </a:rPr>
              <a:t>記事に飢えている状態にある </a:t>
            </a:r>
            <a:r>
              <a:rPr kumimoji="1" lang="en-US" altLang="ja-JP" sz="1700" dirty="0">
                <a:latin typeface="DN_TB_Shinbun_Gothic_Std_M" panose="02000503000000000000" pitchFamily="2" charset="-128"/>
                <a:ea typeface="DN_TB_Shinbun_Gothic_Std_M" panose="02000503000000000000" pitchFamily="2" charset="-128"/>
              </a:rPr>
              <a:t>(</a:t>
            </a:r>
            <a:r>
              <a:rPr kumimoji="1" lang="ja-JP" altLang="en-US" sz="1700" dirty="0">
                <a:latin typeface="DN_TB_Shinbun_Gothic_Std_M" panose="02000503000000000000" pitchFamily="2" charset="-128"/>
                <a:ea typeface="DN_TB_Shinbun_Gothic_Std_M" panose="02000503000000000000" pitchFamily="2" charset="-128"/>
              </a:rPr>
              <a:t>読むものがない</a:t>
            </a:r>
            <a:r>
              <a:rPr kumimoji="1" lang="en-US" altLang="ja-JP" sz="1700" dirty="0">
                <a:latin typeface="DN_TB_Shinbun_Gothic_Std_M" panose="02000503000000000000" pitchFamily="2" charset="-128"/>
                <a:ea typeface="DN_TB_Shinbun_Gothic_Std_M" panose="02000503000000000000" pitchFamily="2" charset="-128"/>
              </a:rPr>
              <a:t>)</a:t>
            </a:r>
            <a:r>
              <a:rPr kumimoji="1" lang="ja-JP" altLang="en-US" sz="1700" dirty="0">
                <a:latin typeface="DN_TB_Shinbun_Gothic_Std_M" panose="02000503000000000000" pitchFamily="2" charset="-128"/>
                <a:ea typeface="DN_TB_Shinbun_Gothic_Std_M" panose="02000503000000000000" pitchFamily="2" charset="-128"/>
              </a:rPr>
              <a:t>。</a:t>
            </a:r>
            <a:endParaRPr kumimoji="1" lang="en-US" altLang="ja-JP" sz="1700" dirty="0">
              <a:latin typeface="DN_TB_Shinbun_Gothic_Std_M" panose="02000503000000000000" pitchFamily="2" charset="-128"/>
              <a:ea typeface="DN_TB_Shinbun_Gothic_Std_M" panose="02000503000000000000" pitchFamily="2" charset="-128"/>
            </a:endParaRPr>
          </a:p>
          <a:p>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  </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 </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MS, AWS </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等の </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OS</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・クラウド技術文書群は丁度この領域を突いている </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後述</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そのため、</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A </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群技術者にヒットし、進んで読まれて、自然に企業内で普及した。</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sz="1700" dirty="0">
                <a:latin typeface="DN_TB_Shinbun_Gothic_Std_M" panose="02000503000000000000" pitchFamily="2" charset="-128"/>
                <a:ea typeface="DN_TB_Shinbun_Gothic_Std_M" panose="02000503000000000000" pitchFamily="2" charset="-128"/>
              </a:rPr>
              <a:t>そこで、信頼できる正統的なデジタル技術記事群を</a:t>
            </a:r>
            <a:endParaRPr kumimoji="1" lang="en-US" altLang="ja-JP" sz="1700" dirty="0">
              <a:latin typeface="DN_TB_Shinbun_Gothic_Std_M" panose="02000503000000000000" pitchFamily="2" charset="-128"/>
              <a:ea typeface="DN_TB_Shinbun_Gothic_Std_M" panose="02000503000000000000" pitchFamily="2" charset="-128"/>
            </a:endParaRPr>
          </a:p>
          <a:p>
            <a:r>
              <a:rPr kumimoji="1" lang="ja-JP" altLang="en-US" sz="1700" dirty="0">
                <a:latin typeface="DN_TB_Shinbun_Gothic_Std_M" panose="02000503000000000000" pitchFamily="2" charset="-128"/>
                <a:ea typeface="DN_TB_Shinbun_Gothic_Std_M" panose="02000503000000000000" pitchFamily="2" charset="-128"/>
              </a:rPr>
              <a:t>作り、その集合体を用意すれば、多くの </a:t>
            </a:r>
            <a:r>
              <a:rPr kumimoji="1" lang="en-US" altLang="ja-JP" sz="1700" dirty="0">
                <a:latin typeface="DN_TB_Shinbun_Gothic_Std_M" panose="02000503000000000000" pitchFamily="2" charset="-128"/>
                <a:ea typeface="DN_TB_Shinbun_Gothic_Std_M" panose="02000503000000000000" pitchFamily="2" charset="-128"/>
              </a:rPr>
              <a:t>A </a:t>
            </a:r>
            <a:r>
              <a:rPr kumimoji="1" lang="ja-JP" altLang="en-US" sz="1700" dirty="0">
                <a:latin typeface="DN_TB_Shinbun_Gothic_Std_M" panose="02000503000000000000" pitchFamily="2" charset="-128"/>
                <a:ea typeface="DN_TB_Shinbun_Gothic_Std_M" panose="02000503000000000000" pitchFamily="2" charset="-128"/>
              </a:rPr>
              <a:t>群人材を</a:t>
            </a:r>
            <a:endParaRPr kumimoji="1" lang="en-US" altLang="ja-JP" sz="1700" dirty="0">
              <a:latin typeface="DN_TB_Shinbun_Gothic_Std_M" panose="02000503000000000000" pitchFamily="2" charset="-128"/>
              <a:ea typeface="DN_TB_Shinbun_Gothic_Std_M" panose="02000503000000000000" pitchFamily="2" charset="-128"/>
            </a:endParaRPr>
          </a:p>
          <a:p>
            <a:r>
              <a:rPr kumimoji="1" lang="ja-JP" altLang="en-US" sz="1700" dirty="0">
                <a:latin typeface="DN_TB_Shinbun_Gothic_Std_M" panose="02000503000000000000" pitchFamily="2" charset="-128"/>
                <a:ea typeface="DN_TB_Shinbun_Gothic_Std_M" panose="02000503000000000000" pitchFamily="2" charset="-128"/>
              </a:rPr>
              <a:t>惹き付け、その内容は、自然に社会に浸透していく。</a:t>
            </a:r>
            <a:endParaRPr kumimoji="1" lang="en-US" altLang="ja-JP" sz="1700" dirty="0">
              <a:latin typeface="DN_TB_Shinbun_Gothic_Std_M" panose="02000503000000000000" pitchFamily="2" charset="-128"/>
              <a:ea typeface="DN_TB_Shinbun_Gothic_Std_M" panose="02000503000000000000" pitchFamily="2" charset="-128"/>
            </a:endParaRPr>
          </a:p>
        </p:txBody>
      </p:sp>
    </p:spTree>
    <p:extLst>
      <p:ext uri="{BB962C8B-B14F-4D97-AF65-F5344CB8AC3E}">
        <p14:creationId xmlns:p14="http://schemas.microsoft.com/office/powerpoint/2010/main" val="2359424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2000" b="1" dirty="0">
                <a:solidFill>
                  <a:schemeClr val="bg1"/>
                </a:solidFill>
                <a:latin typeface="DN_TB_Shinbun_Gothic_Std_M" panose="02000503000000000000" pitchFamily="2" charset="-128"/>
                <a:ea typeface="DN_TB_Shinbun_Gothic_Std_M" panose="02000503000000000000" pitchFamily="2" charset="-128"/>
              </a:rPr>
              <a:t>A </a:t>
            </a:r>
            <a:r>
              <a:rPr lang="ja-JP" altLang="en-US" sz="2000" b="1" dirty="0">
                <a:solidFill>
                  <a:schemeClr val="bg1"/>
                </a:solidFill>
                <a:latin typeface="DN_TB_Shinbun_Gothic_Std_M" panose="02000503000000000000" pitchFamily="2" charset="-128"/>
                <a:ea typeface="DN_TB_Shinbun_Gothic_Std_M" panose="02000503000000000000" pitchFamily="2" charset="-128"/>
              </a:rPr>
              <a:t>群の技術人材に読んでもらえて自然に広まる「正統的技術記事」とは</a:t>
            </a:r>
            <a:endParaRPr lang="en-US" altLang="ja-JP" sz="2000" b="1" dirty="0">
              <a:solidFill>
                <a:schemeClr val="bg1"/>
              </a:solidFill>
              <a:latin typeface="DN_TB_Shinbun_Gothic_Std_M" panose="02000503000000000000" pitchFamily="2" charset="-128"/>
              <a:ea typeface="DN_TB_Shinbun_Gothic_Std_M" panose="02000503000000000000" pitchFamily="2" charset="-128"/>
            </a:endParaRP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11</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2" name="テキスト ボックス 1">
            <a:extLst>
              <a:ext uri="{FF2B5EF4-FFF2-40B4-BE49-F238E27FC236}">
                <a16:creationId xmlns:a16="http://schemas.microsoft.com/office/drawing/2014/main" id="{67AD00CF-FAAA-4BF3-BE88-6452D8BF99A4}"/>
              </a:ext>
            </a:extLst>
          </p:cNvPr>
          <p:cNvSpPr txBox="1"/>
          <p:nvPr/>
        </p:nvSpPr>
        <p:spPr>
          <a:xfrm>
            <a:off x="316794" y="701472"/>
            <a:ext cx="9286494" cy="5055230"/>
          </a:xfrm>
          <a:prstGeom prst="rect">
            <a:avLst/>
          </a:prstGeom>
          <a:noFill/>
        </p:spPr>
        <p:txBody>
          <a:bodyPr wrap="square" rtlCol="0">
            <a:spAutoFit/>
          </a:bodyPr>
          <a:lstStyle/>
          <a:p>
            <a:pPr marL="342900" indent="-342900">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技術的に正確であること。</a:t>
            </a:r>
            <a:endParaRPr kumimoji="1" lang="en-US" altLang="ja-JP" sz="1600" dirty="0">
              <a:latin typeface="DN_TB_Shinbun_Gothic_Std_M" panose="02000503000000000000" pitchFamily="2" charset="-128"/>
              <a:ea typeface="DN_TB_Shinbun_Gothic_Std_M" panose="02000503000000000000" pitchFamily="2" charset="-128"/>
            </a:endParaRPr>
          </a:p>
          <a:p>
            <a:pPr marL="342900" indent="-342900">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広さと深さを兼ね備えていること。読み手が知らないことが豊富に書かれていること。</a:t>
            </a:r>
          </a:p>
          <a:p>
            <a:pPr marL="342900" indent="-342900">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日本語の文体は、一定の品質を満たしており、専門的で、厳密で、矛盾なく、程良く構造化されているものの、論文読解のような多大なエネルギーが要らない程度に適度に平易化・冗長化されているという、誠に絶妙なバランスを、うまく突いていること。</a:t>
            </a:r>
            <a:endParaRPr kumimoji="1" lang="en-US" altLang="ja-JP" sz="1600" dirty="0">
              <a:latin typeface="DN_TB_Shinbun_Gothic_Std_M" panose="02000503000000000000" pitchFamily="2" charset="-128"/>
              <a:ea typeface="DN_TB_Shinbun_Gothic_Std_M" panose="02000503000000000000" pitchFamily="2" charset="-128"/>
            </a:endParaRPr>
          </a:p>
          <a:p>
            <a:pPr marL="342900" indent="-342900">
              <a:buFontTx/>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内容は、単なる表面的な使い方や解説だけでなく、背後の概念や内部構造の仕組み、その技術を作った人々の思想が含まれていること。</a:t>
            </a:r>
            <a:endParaRPr kumimoji="1" lang="en-US" altLang="ja-JP" sz="1600" dirty="0">
              <a:latin typeface="DN_TB_Shinbun_Gothic_Std_M" panose="02000503000000000000" pitchFamily="2" charset="-128"/>
              <a:ea typeface="DN_TB_Shinbun_Gothic_Std_M" panose="02000503000000000000" pitchFamily="2" charset="-128"/>
            </a:endParaRPr>
          </a:p>
          <a:p>
            <a:pPr marL="342900" indent="-342900">
              <a:buFontTx/>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アプリ等の高レイヤだけでなく、インフラやハードウェア等、物理・具体に近い話も含むこと。</a:t>
            </a:r>
          </a:p>
          <a:p>
            <a:pPr marL="342900" indent="-342900">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ジャンク・フード記事</a:t>
            </a:r>
            <a:r>
              <a:rPr kumimoji="1" lang="ja-JP" altLang="en-US" sz="1400" dirty="0">
                <a:latin typeface="DN_TB_Shinbun_Gothic_Std_M" panose="02000503000000000000" pitchFamily="2" charset="-128"/>
                <a:ea typeface="DN_TB_Shinbun_Gothic_Std_M" panose="02000503000000000000" pitchFamily="2" charset="-128"/>
              </a:rPr>
              <a:t> </a:t>
            </a:r>
            <a:r>
              <a:rPr kumimoji="1" lang="en-US" altLang="ja-JP" sz="1400" dirty="0">
                <a:latin typeface="DN_TB_Shinbun_Gothic_Std_M" panose="02000503000000000000" pitchFamily="2" charset="-128"/>
                <a:ea typeface="DN_TB_Shinbun_Gothic_Std_M" panose="02000503000000000000" pitchFamily="2" charset="-128"/>
              </a:rPr>
              <a:t>(How-to </a:t>
            </a:r>
            <a:r>
              <a:rPr kumimoji="1" lang="ja-JP" altLang="en-US" sz="1400" dirty="0">
                <a:latin typeface="DN_TB_Shinbun_Gothic_Std_M" panose="02000503000000000000" pitchFamily="2" charset="-128"/>
                <a:ea typeface="DN_TB_Shinbun_Gothic_Std_M" panose="02000503000000000000" pitchFamily="2" charset="-128"/>
              </a:rPr>
              <a:t>記事</a:t>
            </a:r>
            <a:r>
              <a:rPr kumimoji="1" lang="en-US" altLang="ja-JP" sz="1400" dirty="0">
                <a:latin typeface="DN_TB_Shinbun_Gothic_Std_M" panose="02000503000000000000" pitchFamily="2" charset="-128"/>
                <a:ea typeface="DN_TB_Shinbun_Gothic_Std_M" panose="02000503000000000000" pitchFamily="2" charset="-128"/>
              </a:rPr>
              <a:t>)</a:t>
            </a:r>
            <a:r>
              <a:rPr kumimoji="1" lang="en-US" altLang="ja-JP" sz="1600" dirty="0">
                <a:latin typeface="DN_TB_Shinbun_Gothic_Std_M" panose="02000503000000000000" pitchFamily="2" charset="-128"/>
                <a:ea typeface="DN_TB_Shinbun_Gothic_Std_M" panose="02000503000000000000" pitchFamily="2" charset="-128"/>
              </a:rPr>
              <a:t> </a:t>
            </a:r>
            <a:r>
              <a:rPr kumimoji="1" lang="ja-JP" altLang="en-US" sz="1600" dirty="0">
                <a:latin typeface="DN_TB_Shinbun_Gothic_Std_M" panose="02000503000000000000" pitchFamily="2" charset="-128"/>
                <a:ea typeface="DN_TB_Shinbun_Gothic_Std_M" panose="02000503000000000000" pitchFamily="2" charset="-128"/>
              </a:rPr>
              <a:t>ではなく、咀嚼するのに少々苦労を要するものの、単位時間あたり摂取栄養素の量が多く、多様性に富み、読みながら味わう楽しさが読むことの苦労を超えて、つい夜中まで時間を忘れて自然に最後まで没頭して深く読んでしまう記事であること。</a:t>
            </a:r>
            <a:endParaRPr kumimoji="1" lang="en-US" altLang="ja-JP" sz="1600" dirty="0">
              <a:latin typeface="DN_TB_Shinbun_Gothic_Std_M" panose="02000503000000000000" pitchFamily="2" charset="-128"/>
              <a:ea typeface="DN_TB_Shinbun_Gothic_Std_M" panose="02000503000000000000" pitchFamily="2" charset="-128"/>
            </a:endParaRPr>
          </a:p>
          <a:p>
            <a:pPr marL="342900" indent="-342900">
              <a:buFontTx/>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書き手が技術集団の中で特に高い能力を有していそうであることが一瞥するだけでわかること。</a:t>
            </a:r>
            <a:endParaRPr kumimoji="1" lang="en-US" altLang="ja-JP" sz="1600" dirty="0">
              <a:latin typeface="DN_TB_Shinbun_Gothic_Std_M" panose="02000503000000000000" pitchFamily="2" charset="-128"/>
              <a:ea typeface="DN_TB_Shinbun_Gothic_Std_M" panose="02000503000000000000" pitchFamily="2" charset="-128"/>
            </a:endParaRPr>
          </a:p>
          <a:p>
            <a:pPr marL="342900" indent="-342900">
              <a:buFontTx/>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読み手の頭脳に何らかの新たな思考回路が形成される期待が感じられる記事であること。</a:t>
            </a:r>
            <a:endParaRPr kumimoji="1" lang="en-US" altLang="ja-JP" sz="1600" dirty="0">
              <a:latin typeface="DN_TB_Shinbun_Gothic_Std_M" panose="02000503000000000000" pitchFamily="2" charset="-128"/>
              <a:ea typeface="DN_TB_Shinbun_Gothic_Std_M" panose="02000503000000000000" pitchFamily="2" charset="-128"/>
            </a:endParaRPr>
          </a:p>
          <a:p>
            <a:pPr marL="342900" indent="-342900">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読み手が、「これはすごい」、「よくこんなことが実現できたものだ」と驚き、未来の仕事のやり方が変わる期待を得、自主的に周囲に伝道したくなるような内容であること。</a:t>
            </a:r>
          </a:p>
          <a:p>
            <a:pPr marL="342900" indent="-342900">
              <a:buFontTx/>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技術的な内容に始終せず、人間的・社会的側面への革命的影響 </a:t>
            </a: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sz="1400" dirty="0">
                <a:latin typeface="DN_TB_Shinbun_Gothic_Std_M" panose="02000503000000000000" pitchFamily="2" charset="-128"/>
                <a:ea typeface="DN_TB_Shinbun_Gothic_Std_M" panose="02000503000000000000" pitchFamily="2" charset="-128"/>
              </a:rPr>
              <a:t>例</a:t>
            </a:r>
            <a:r>
              <a:rPr kumimoji="1" lang="en-US" altLang="ja-JP" sz="1400" dirty="0">
                <a:latin typeface="DN_TB_Shinbun_Gothic_Std_M" panose="02000503000000000000" pitchFamily="2" charset="-128"/>
                <a:ea typeface="DN_TB_Shinbun_Gothic_Std_M" panose="02000503000000000000" pitchFamily="2" charset="-128"/>
              </a:rPr>
              <a:t>: </a:t>
            </a:r>
            <a:r>
              <a:rPr kumimoji="1" lang="ja-JP" altLang="en-US" sz="1400" dirty="0">
                <a:latin typeface="DN_TB_Shinbun_Gothic_Std_M" panose="02000503000000000000" pitchFamily="2" charset="-128"/>
                <a:ea typeface="DN_TB_Shinbun_Gothic_Std_M" panose="02000503000000000000" pitchFamily="2" charset="-128"/>
              </a:rPr>
              <a:t>技術が自組織内の政治的・権力的構造及び社会全体に与える影響</a:t>
            </a: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dirty="0">
                <a:latin typeface="DN_TB_Shinbun_Gothic_Std_M" panose="02000503000000000000" pitchFamily="2" charset="-128"/>
                <a:ea typeface="DN_TB_Shinbun_Gothic_Std_M" panose="02000503000000000000" pitchFamily="2" charset="-128"/>
              </a:rPr>
              <a:t> </a:t>
            </a:r>
            <a:r>
              <a:rPr kumimoji="1" lang="ja-JP" altLang="en-US" sz="1600" dirty="0">
                <a:latin typeface="DN_TB_Shinbun_Gothic_Std_M" panose="02000503000000000000" pitchFamily="2" charset="-128"/>
                <a:ea typeface="DN_TB_Shinbun_Gothic_Std_M" panose="02000503000000000000" pitchFamily="2" charset="-128"/>
              </a:rPr>
              <a:t>についても述べていること </a:t>
            </a: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sz="1400" dirty="0">
                <a:latin typeface="DN_TB_Shinbun_Gothic_Std_M" panose="02000503000000000000" pitchFamily="2" charset="-128"/>
                <a:ea typeface="DN_TB_Shinbun_Gothic_Std_M" panose="02000503000000000000" pitchFamily="2" charset="-128"/>
              </a:rPr>
              <a:t>読み手は、自らその技術を用いることにより、技術に基づく組織内の革新の一翼を担うことができる気分になる</a:t>
            </a: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 。</a:t>
            </a:r>
            <a:endParaRPr kumimoji="1" lang="en-US" altLang="ja-JP" sz="1200" dirty="0">
              <a:latin typeface="DN_TB_Shinbun_Gothic_Std_M" panose="02000503000000000000" pitchFamily="2" charset="-128"/>
              <a:ea typeface="DN_TB_Shinbun_Gothic_Std_M" panose="02000503000000000000" pitchFamily="2" charset="-128"/>
            </a:endParaRPr>
          </a:p>
          <a:p>
            <a:pPr marL="342900" indent="-342900">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使い方・動作例が載っており、すぐに試してみたくなり、実際にすぐに試せること。</a:t>
            </a:r>
            <a:endParaRPr kumimoji="1" lang="en-US" altLang="ja-JP" sz="1600" dirty="0">
              <a:latin typeface="DN_TB_Shinbun_Gothic_Std_M" panose="02000503000000000000" pitchFamily="2" charset="-128"/>
              <a:ea typeface="DN_TB_Shinbun_Gothic_Std_M" panose="02000503000000000000" pitchFamily="2" charset="-128"/>
            </a:endParaRPr>
          </a:p>
          <a:p>
            <a:pPr marL="342900" indent="-342900">
              <a:buAutoNum type="arabicParenBoth"/>
            </a:pPr>
            <a:r>
              <a:rPr kumimoji="1" lang="ja-JP" altLang="en-US" sz="1600" dirty="0">
                <a:latin typeface="DN_TB_Shinbun_Gothic_Std_M" panose="02000503000000000000" pitchFamily="2" charset="-128"/>
                <a:ea typeface="DN_TB_Shinbun_Gothic_Std_M" panose="02000503000000000000" pitchFamily="2" charset="-128"/>
              </a:rPr>
              <a:t>遊び心的な内容 </a:t>
            </a: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sz="1400" dirty="0">
                <a:latin typeface="DN_TB_Shinbun_Gothic_Std_M" panose="02000503000000000000" pitchFamily="2" charset="-128"/>
                <a:ea typeface="DN_TB_Shinbun_Gothic_Std_M" panose="02000503000000000000" pitchFamily="2" charset="-128"/>
              </a:rPr>
              <a:t>おもしろ文章、秘密の写真やこぼれ話</a:t>
            </a:r>
            <a:r>
              <a:rPr kumimoji="1" lang="en-US" altLang="ja-JP" sz="1400" dirty="0">
                <a:latin typeface="DN_TB_Shinbun_Gothic_Std_M" panose="02000503000000000000" pitchFamily="2" charset="-128"/>
                <a:ea typeface="DN_TB_Shinbun_Gothic_Std_M" panose="02000503000000000000" pitchFamily="2" charset="-128"/>
              </a:rPr>
              <a:t>)</a:t>
            </a:r>
            <a:r>
              <a:rPr kumimoji="1" lang="en-US" altLang="ja-JP" dirty="0">
                <a:latin typeface="DN_TB_Shinbun_Gothic_Std_M" panose="02000503000000000000" pitchFamily="2" charset="-128"/>
                <a:ea typeface="DN_TB_Shinbun_Gothic_Std_M" panose="02000503000000000000" pitchFamily="2" charset="-128"/>
              </a:rPr>
              <a:t> </a:t>
            </a:r>
            <a:r>
              <a:rPr kumimoji="1" lang="ja-JP" altLang="en-US" sz="1600" dirty="0">
                <a:latin typeface="DN_TB_Shinbun_Gothic_Std_M" panose="02000503000000000000" pitchFamily="2" charset="-128"/>
                <a:ea typeface="DN_TB_Shinbun_Gothic_Std_M" panose="02000503000000000000" pitchFamily="2" charset="-128"/>
              </a:rPr>
              <a:t>が、適度に点在配置されていること。</a:t>
            </a:r>
            <a:endParaRPr kumimoji="1" lang="en-US" altLang="ja-JP" sz="1600" dirty="0">
              <a:latin typeface="DN_TB_Shinbun_Gothic_Std_M" panose="02000503000000000000" pitchFamily="2" charset="-128"/>
              <a:ea typeface="DN_TB_Shinbun_Gothic_Std_M" panose="02000503000000000000" pitchFamily="2" charset="-128"/>
            </a:endParaRPr>
          </a:p>
        </p:txBody>
      </p:sp>
      <p:pic>
        <p:nvPicPr>
          <p:cNvPr id="15" name="図 14">
            <a:extLst>
              <a:ext uri="{FF2B5EF4-FFF2-40B4-BE49-F238E27FC236}">
                <a16:creationId xmlns:a16="http://schemas.microsoft.com/office/drawing/2014/main" id="{2D77CB27-9670-4D49-9058-FA96B227CA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45600" y="125038"/>
            <a:ext cx="616807" cy="927989"/>
          </a:xfrm>
          <a:prstGeom prst="rect">
            <a:avLst/>
          </a:prstGeom>
        </p:spPr>
      </p:pic>
      <p:pic>
        <p:nvPicPr>
          <p:cNvPr id="16" name="図 15">
            <a:extLst>
              <a:ext uri="{FF2B5EF4-FFF2-40B4-BE49-F238E27FC236}">
                <a16:creationId xmlns:a16="http://schemas.microsoft.com/office/drawing/2014/main" id="{C0FEDD0E-ED72-4029-B089-3C236F412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57107" y="705731"/>
            <a:ext cx="432099" cy="423281"/>
          </a:xfrm>
          <a:prstGeom prst="rect">
            <a:avLst/>
          </a:prstGeom>
        </p:spPr>
      </p:pic>
      <p:sp>
        <p:nvSpPr>
          <p:cNvPr id="20" name="左右矢印 4">
            <a:extLst>
              <a:ext uri="{FF2B5EF4-FFF2-40B4-BE49-F238E27FC236}">
                <a16:creationId xmlns:a16="http://schemas.microsoft.com/office/drawing/2014/main" id="{0C8661A5-A9C8-4B99-83A7-831DFDB1F123}"/>
              </a:ext>
            </a:extLst>
          </p:cNvPr>
          <p:cNvSpPr/>
          <p:nvPr/>
        </p:nvSpPr>
        <p:spPr>
          <a:xfrm>
            <a:off x="2391724" y="5871872"/>
            <a:ext cx="5251573" cy="486029"/>
          </a:xfrm>
          <a:prstGeom prst="leftRightArrow">
            <a:avLst/>
          </a:prstGeom>
          <a:gradFill flip="none" rotWithShape="1">
            <a:gsLst>
              <a:gs pos="0">
                <a:schemeClr val="accent5">
                  <a:lumMod val="75000"/>
                </a:schemeClr>
              </a:gs>
              <a:gs pos="50000">
                <a:schemeClr val="bg1"/>
              </a:gs>
              <a:gs pos="100000">
                <a:srgbClr val="FF0000"/>
              </a:gs>
            </a:gsLst>
            <a:lin ang="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06941E5-0193-48BA-82CD-1D31D38954C6}"/>
              </a:ext>
            </a:extLst>
          </p:cNvPr>
          <p:cNvSpPr txBox="1"/>
          <p:nvPr/>
        </p:nvSpPr>
        <p:spPr>
          <a:xfrm>
            <a:off x="8445455" y="5804265"/>
            <a:ext cx="1288493" cy="577081"/>
          </a:xfrm>
          <a:prstGeom prst="rect">
            <a:avLst/>
          </a:prstGeom>
          <a:noFill/>
        </p:spPr>
        <p:txBody>
          <a:bodyPr wrap="square" rtlCol="0">
            <a:spAutoFit/>
          </a:bodyPr>
          <a:lstStyle/>
          <a:p>
            <a:r>
              <a:rPr kumimoji="1" lang="ja-JP" altLang="en-US" sz="1050" dirty="0">
                <a:latin typeface="DN_TB_Shinbun_Gothic_Std_M" panose="02000503000000000000" pitchFamily="2" charset="-128"/>
                <a:ea typeface="DN_TB_Shinbun_Gothic_Std_M" panose="02000503000000000000" pitchFamily="2" charset="-128"/>
              </a:rPr>
              <a:t>大変難解な論文、専門書、伝統的な行政文書等</a:t>
            </a:r>
          </a:p>
        </p:txBody>
      </p:sp>
      <p:pic>
        <p:nvPicPr>
          <p:cNvPr id="8" name="図 7">
            <a:extLst>
              <a:ext uri="{FF2B5EF4-FFF2-40B4-BE49-F238E27FC236}">
                <a16:creationId xmlns:a16="http://schemas.microsoft.com/office/drawing/2014/main" id="{3C4ABD22-80A6-4197-9A5A-382505CC80F0}"/>
              </a:ext>
            </a:extLst>
          </p:cNvPr>
          <p:cNvPicPr>
            <a:picLocks noChangeAspect="1"/>
          </p:cNvPicPr>
          <p:nvPr/>
        </p:nvPicPr>
        <p:blipFill>
          <a:blip r:embed="rId5"/>
          <a:stretch>
            <a:fillRect/>
          </a:stretch>
        </p:blipFill>
        <p:spPr>
          <a:xfrm>
            <a:off x="1584753" y="5902009"/>
            <a:ext cx="725375" cy="412392"/>
          </a:xfrm>
          <a:prstGeom prst="rect">
            <a:avLst/>
          </a:prstGeom>
          <a:ln w="12700">
            <a:solidFill>
              <a:schemeClr val="bg2">
                <a:lumMod val="25000"/>
              </a:schemeClr>
            </a:solidFill>
          </a:ln>
        </p:spPr>
      </p:pic>
      <p:sp>
        <p:nvSpPr>
          <p:cNvPr id="27" name="テキスト ボックス 26">
            <a:extLst>
              <a:ext uri="{FF2B5EF4-FFF2-40B4-BE49-F238E27FC236}">
                <a16:creationId xmlns:a16="http://schemas.microsoft.com/office/drawing/2014/main" id="{9C48FCD8-4DEE-4D90-A84D-3B53D5D60953}"/>
              </a:ext>
            </a:extLst>
          </p:cNvPr>
          <p:cNvSpPr txBox="1"/>
          <p:nvPr/>
        </p:nvSpPr>
        <p:spPr>
          <a:xfrm>
            <a:off x="236816" y="5832639"/>
            <a:ext cx="1382468" cy="553998"/>
          </a:xfrm>
          <a:prstGeom prst="rect">
            <a:avLst/>
          </a:prstGeom>
          <a:noFill/>
        </p:spPr>
        <p:txBody>
          <a:bodyPr wrap="square" rtlCol="0">
            <a:spAutoFit/>
          </a:bodyPr>
          <a:lstStyle/>
          <a:p>
            <a:r>
              <a:rPr kumimoji="1" lang="ja-JP" altLang="en-US" sz="1000" dirty="0">
                <a:latin typeface="DN_TB_Shinbun_Gothic_Std_M" panose="02000503000000000000" pitchFamily="2" charset="-128"/>
                <a:ea typeface="DN_TB_Shinbun_Gothic_Std_M" panose="02000503000000000000" pitchFamily="2" charset="-128"/>
              </a:rPr>
              <a:t>読み手が頭を使わなくてもよいジャンクフード的パワポ資料</a:t>
            </a:r>
          </a:p>
        </p:txBody>
      </p:sp>
      <p:sp>
        <p:nvSpPr>
          <p:cNvPr id="9" name="四角形: 角を丸くする 8">
            <a:extLst>
              <a:ext uri="{FF2B5EF4-FFF2-40B4-BE49-F238E27FC236}">
                <a16:creationId xmlns:a16="http://schemas.microsoft.com/office/drawing/2014/main" id="{7EB6A103-3D02-4ACC-ACA3-41FE28982A00}"/>
              </a:ext>
            </a:extLst>
          </p:cNvPr>
          <p:cNvSpPr/>
          <p:nvPr/>
        </p:nvSpPr>
        <p:spPr>
          <a:xfrm>
            <a:off x="4747295" y="5871870"/>
            <a:ext cx="575294" cy="508691"/>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81217187-473D-4884-B86C-96F8EC6D2F0E}"/>
              </a:ext>
            </a:extLst>
          </p:cNvPr>
          <p:cNvSpPr txBox="1"/>
          <p:nvPr/>
        </p:nvSpPr>
        <p:spPr>
          <a:xfrm>
            <a:off x="5316722" y="5783175"/>
            <a:ext cx="1796980" cy="577081"/>
          </a:xfrm>
          <a:prstGeom prst="rect">
            <a:avLst/>
          </a:prstGeom>
          <a:noFill/>
        </p:spPr>
        <p:txBody>
          <a:bodyPr wrap="square" rtlCol="0">
            <a:spAutoFit/>
          </a:bodyPr>
          <a:lstStyle/>
          <a:p>
            <a:r>
              <a:rPr kumimoji="1" lang="ja-JP" altLang="en-US" sz="1050" dirty="0">
                <a:highlight>
                  <a:srgbClr val="FFFF00"/>
                </a:highlight>
                <a:latin typeface="DN_TB_Shinbun_Gothic_Std_M" panose="02000503000000000000" pitchFamily="2" charset="-128"/>
                <a:ea typeface="DN_TB_Shinbun_Gothic_Std_M" panose="02000503000000000000" pitchFamily="2" charset="-128"/>
              </a:rPr>
              <a:t>←ちょうど良い中庸</a:t>
            </a:r>
          </a:p>
          <a:p>
            <a:r>
              <a:rPr kumimoji="1" lang="ja-JP" altLang="en-US" sz="1050" dirty="0">
                <a:highlight>
                  <a:srgbClr val="FFFF00"/>
                </a:highlight>
                <a:latin typeface="DN_TB_Shinbun_Gothic_Std_M" panose="02000503000000000000" pitchFamily="2" charset="-128"/>
                <a:ea typeface="DN_TB_Shinbun_Gothic_Std_M" panose="02000503000000000000" pitchFamily="2" charset="-128"/>
              </a:rPr>
              <a:t>を絶妙に突く技術記事</a:t>
            </a:r>
            <a:endParaRPr kumimoji="1" lang="en-US" altLang="ja-JP" sz="1050" dirty="0">
              <a:highlight>
                <a:srgbClr val="FFFF00"/>
              </a:highlight>
              <a:latin typeface="DN_TB_Shinbun_Gothic_Std_M" panose="02000503000000000000" pitchFamily="2" charset="-128"/>
              <a:ea typeface="DN_TB_Shinbun_Gothic_Std_M" panose="02000503000000000000" pitchFamily="2" charset="-128"/>
            </a:endParaRPr>
          </a:p>
          <a:p>
            <a:r>
              <a:rPr kumimoji="1" lang="en-US" altLang="ja-JP" sz="1050" dirty="0">
                <a:highlight>
                  <a:srgbClr val="FFFF00"/>
                </a:highlight>
                <a:latin typeface="DN_TB_Shinbun_Gothic_Std_M" panose="02000503000000000000" pitchFamily="2" charset="-128"/>
                <a:ea typeface="DN_TB_Shinbun_Gothic_Std_M" panose="02000503000000000000" pitchFamily="2" charset="-128"/>
              </a:rPr>
              <a:t>(</a:t>
            </a:r>
            <a:r>
              <a:rPr kumimoji="1" lang="ja-JP" altLang="en-US" sz="1050" dirty="0">
                <a:highlight>
                  <a:srgbClr val="FFFF00"/>
                </a:highlight>
                <a:latin typeface="DN_TB_Shinbun_Gothic_Std_M" panose="02000503000000000000" pitchFamily="2" charset="-128"/>
                <a:ea typeface="DN_TB_Shinbun_Gothic_Std_M" panose="02000503000000000000" pitchFamily="2" charset="-128"/>
              </a:rPr>
              <a:t>正統派技術記事</a:t>
            </a:r>
            <a:r>
              <a:rPr kumimoji="1" lang="en-US" altLang="ja-JP" sz="1050" dirty="0">
                <a:highlight>
                  <a:srgbClr val="FFFF00"/>
                </a:highlight>
                <a:latin typeface="DN_TB_Shinbun_Gothic_Std_M" panose="02000503000000000000" pitchFamily="2" charset="-128"/>
                <a:ea typeface="DN_TB_Shinbun_Gothic_Std_M" panose="02000503000000000000" pitchFamily="2" charset="-128"/>
              </a:rPr>
              <a:t>)</a:t>
            </a:r>
            <a:endParaRPr kumimoji="1" lang="ja-JP" altLang="en-US" sz="105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46" name="テキスト ボックス 45">
            <a:extLst>
              <a:ext uri="{FF2B5EF4-FFF2-40B4-BE49-F238E27FC236}">
                <a16:creationId xmlns:a16="http://schemas.microsoft.com/office/drawing/2014/main" id="{0847C290-2A59-47D3-B457-0FDE28E567EC}"/>
              </a:ext>
            </a:extLst>
          </p:cNvPr>
          <p:cNvSpPr txBox="1"/>
          <p:nvPr/>
        </p:nvSpPr>
        <p:spPr>
          <a:xfrm>
            <a:off x="8402910" y="6314250"/>
            <a:ext cx="483341" cy="253916"/>
          </a:xfrm>
          <a:prstGeom prst="rect">
            <a:avLst/>
          </a:prstGeom>
          <a:noFill/>
        </p:spPr>
        <p:txBody>
          <a:bodyPr wrap="square" rtlCol="0">
            <a:spAutoFit/>
          </a:bodyPr>
          <a:lstStyle/>
          <a:p>
            <a:r>
              <a:rPr kumimoji="1" lang="ja-JP" altLang="en-US" sz="1050" dirty="0">
                <a:highlight>
                  <a:srgbClr val="00FF00"/>
                </a:highlight>
                <a:latin typeface="DN_TB_Shinbun_Gothic_Std_M" panose="02000503000000000000" pitchFamily="2" charset="-128"/>
                <a:ea typeface="DN_TB_Shinbun_Gothic_Std_M" panose="02000503000000000000" pitchFamily="2" charset="-128"/>
              </a:rPr>
              <a:t>極端</a:t>
            </a:r>
          </a:p>
        </p:txBody>
      </p:sp>
      <p:sp>
        <p:nvSpPr>
          <p:cNvPr id="47" name="テキスト ボックス 46">
            <a:extLst>
              <a:ext uri="{FF2B5EF4-FFF2-40B4-BE49-F238E27FC236}">
                <a16:creationId xmlns:a16="http://schemas.microsoft.com/office/drawing/2014/main" id="{8A557054-D28B-41F7-BA5A-330A62F6159F}"/>
              </a:ext>
            </a:extLst>
          </p:cNvPr>
          <p:cNvSpPr txBox="1"/>
          <p:nvPr/>
        </p:nvSpPr>
        <p:spPr>
          <a:xfrm>
            <a:off x="1330832" y="6329919"/>
            <a:ext cx="483341" cy="253916"/>
          </a:xfrm>
          <a:prstGeom prst="rect">
            <a:avLst/>
          </a:prstGeom>
          <a:noFill/>
        </p:spPr>
        <p:txBody>
          <a:bodyPr wrap="square" rtlCol="0">
            <a:spAutoFit/>
          </a:bodyPr>
          <a:lstStyle/>
          <a:p>
            <a:r>
              <a:rPr kumimoji="1" lang="ja-JP" altLang="en-US" sz="1050" dirty="0">
                <a:highlight>
                  <a:srgbClr val="00FF00"/>
                </a:highlight>
                <a:latin typeface="DN_TB_Shinbun_Gothic_Std_M" panose="02000503000000000000" pitchFamily="2" charset="-128"/>
                <a:ea typeface="DN_TB_Shinbun_Gothic_Std_M" panose="02000503000000000000" pitchFamily="2" charset="-128"/>
              </a:rPr>
              <a:t>極端</a:t>
            </a:r>
          </a:p>
        </p:txBody>
      </p:sp>
      <p:sp>
        <p:nvSpPr>
          <p:cNvPr id="48" name="テキスト ボックス 47">
            <a:extLst>
              <a:ext uri="{FF2B5EF4-FFF2-40B4-BE49-F238E27FC236}">
                <a16:creationId xmlns:a16="http://schemas.microsoft.com/office/drawing/2014/main" id="{A4A71D07-A974-48C3-AC53-DB5E1D6E2940}"/>
              </a:ext>
            </a:extLst>
          </p:cNvPr>
          <p:cNvSpPr txBox="1"/>
          <p:nvPr/>
        </p:nvSpPr>
        <p:spPr>
          <a:xfrm>
            <a:off x="4474918" y="6366301"/>
            <a:ext cx="1165811" cy="415498"/>
          </a:xfrm>
          <a:prstGeom prst="rect">
            <a:avLst/>
          </a:prstGeom>
          <a:noFill/>
        </p:spPr>
        <p:txBody>
          <a:bodyPr wrap="square" rtlCol="0">
            <a:spAutoFit/>
          </a:bodyPr>
          <a:lstStyle/>
          <a:p>
            <a:pPr algn="ctr"/>
            <a:r>
              <a:rPr kumimoji="1" lang="ja-JP" altLang="en-US" sz="1050" dirty="0">
                <a:solidFill>
                  <a:srgbClr val="FFFF00"/>
                </a:solidFill>
                <a:highlight>
                  <a:srgbClr val="008000"/>
                </a:highlight>
                <a:latin typeface="DN_TB_Shinbun_Gothic_Std_M" panose="02000503000000000000" pitchFamily="2" charset="-128"/>
                <a:ea typeface="DN_TB_Shinbun_Gothic_Std_M" panose="02000503000000000000" pitchFamily="2" charset="-128"/>
              </a:rPr>
              <a:t>求められて</a:t>
            </a:r>
          </a:p>
          <a:p>
            <a:pPr algn="ctr"/>
            <a:r>
              <a:rPr kumimoji="1" lang="ja-JP" altLang="en-US" sz="1050" dirty="0">
                <a:solidFill>
                  <a:srgbClr val="FFFF00"/>
                </a:solidFill>
                <a:highlight>
                  <a:srgbClr val="008000"/>
                </a:highlight>
                <a:latin typeface="DN_TB_Shinbun_Gothic_Std_M" panose="02000503000000000000" pitchFamily="2" charset="-128"/>
                <a:ea typeface="DN_TB_Shinbun_Gothic_Std_M" panose="02000503000000000000" pitchFamily="2" charset="-128"/>
              </a:rPr>
              <a:t>いる記事</a:t>
            </a:r>
          </a:p>
        </p:txBody>
      </p:sp>
      <p:pic>
        <p:nvPicPr>
          <p:cNvPr id="64" name="Picture 9">
            <a:extLst>
              <a:ext uri="{FF2B5EF4-FFF2-40B4-BE49-F238E27FC236}">
                <a16:creationId xmlns:a16="http://schemas.microsoft.com/office/drawing/2014/main" id="{99F767DE-5D68-4856-8866-11E58306E35E}"/>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69468" y="5924351"/>
            <a:ext cx="312391" cy="40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9">
            <a:extLst>
              <a:ext uri="{FF2B5EF4-FFF2-40B4-BE49-F238E27FC236}">
                <a16:creationId xmlns:a16="http://schemas.microsoft.com/office/drawing/2014/main" id="{419FF2FF-D304-4E3D-BC33-F17833777B81}"/>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78554" y="6040303"/>
            <a:ext cx="180633" cy="2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9">
            <a:extLst>
              <a:ext uri="{FF2B5EF4-FFF2-40B4-BE49-F238E27FC236}">
                <a16:creationId xmlns:a16="http://schemas.microsoft.com/office/drawing/2014/main" id="{CEDB0C58-13CE-4FA4-B2FC-4FD40A922BF2}"/>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55689" y="5915643"/>
            <a:ext cx="180633" cy="2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図 50">
            <a:extLst>
              <a:ext uri="{FF2B5EF4-FFF2-40B4-BE49-F238E27FC236}">
                <a16:creationId xmlns:a16="http://schemas.microsoft.com/office/drawing/2014/main" id="{B62F219D-40AF-4B5F-B655-57EAC754B13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31603" y="6001784"/>
            <a:ext cx="456876" cy="378778"/>
          </a:xfrm>
          <a:prstGeom prst="rect">
            <a:avLst/>
          </a:prstGeom>
        </p:spPr>
      </p:pic>
      <p:pic>
        <p:nvPicPr>
          <p:cNvPr id="12" name="図 11">
            <a:extLst>
              <a:ext uri="{FF2B5EF4-FFF2-40B4-BE49-F238E27FC236}">
                <a16:creationId xmlns:a16="http://schemas.microsoft.com/office/drawing/2014/main" id="{0ED9DA01-D431-42AA-AC61-841BB6A848F1}"/>
              </a:ext>
            </a:extLst>
          </p:cNvPr>
          <p:cNvPicPr>
            <a:picLocks noChangeAspect="1"/>
          </p:cNvPicPr>
          <p:nvPr/>
        </p:nvPicPr>
        <p:blipFill>
          <a:blip r:embed="rId8"/>
          <a:stretch>
            <a:fillRect/>
          </a:stretch>
        </p:blipFill>
        <p:spPr>
          <a:xfrm>
            <a:off x="7715660" y="5899192"/>
            <a:ext cx="687250" cy="430727"/>
          </a:xfrm>
          <a:prstGeom prst="rect">
            <a:avLst/>
          </a:prstGeom>
          <a:ln w="12700">
            <a:solidFill>
              <a:schemeClr val="bg2">
                <a:lumMod val="25000"/>
              </a:schemeClr>
            </a:solidFill>
          </a:ln>
        </p:spPr>
      </p:pic>
    </p:spTree>
    <p:extLst>
      <p:ext uri="{BB962C8B-B14F-4D97-AF65-F5344CB8AC3E}">
        <p14:creationId xmlns:p14="http://schemas.microsoft.com/office/powerpoint/2010/main" val="3103306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b="1" dirty="0">
                <a:solidFill>
                  <a:schemeClr val="bg1"/>
                </a:solidFill>
                <a:latin typeface="DN_TB_Shinbun_Gothic_Std_M" panose="02000503000000000000" pitchFamily="2" charset="-128"/>
                <a:ea typeface="DN_TB_Shinbun_Gothic_Std_M" panose="02000503000000000000" pitchFamily="2" charset="-128"/>
              </a:rPr>
              <a:t>米国系デジタル技術企業は、組織内の </a:t>
            </a:r>
            <a:r>
              <a:rPr lang="en-US" altLang="ja-JP" b="1" dirty="0">
                <a:solidFill>
                  <a:schemeClr val="bg1"/>
                </a:solidFill>
                <a:latin typeface="DN_TB_Shinbun_Gothic_Std_M" panose="02000503000000000000" pitchFamily="2" charset="-128"/>
                <a:ea typeface="DN_TB_Shinbun_Gothic_Std_M" panose="02000503000000000000" pitchFamily="2" charset="-128"/>
              </a:rPr>
              <a:t>A </a:t>
            </a:r>
            <a:r>
              <a:rPr lang="ja-JP" altLang="en-US" b="1" dirty="0">
                <a:solidFill>
                  <a:schemeClr val="bg1"/>
                </a:solidFill>
                <a:latin typeface="DN_TB_Shinbun_Gothic_Std_M" panose="02000503000000000000" pitchFamily="2" charset="-128"/>
                <a:ea typeface="DN_TB_Shinbun_Gothic_Std_M" panose="02000503000000000000" pitchFamily="2" charset="-128"/>
              </a:rPr>
              <a:t>群人材をターゲットとする豊富で奥深い</a:t>
            </a:r>
            <a:endParaRPr lang="en-US" altLang="ja-JP" b="1" dirty="0">
              <a:solidFill>
                <a:schemeClr val="bg1"/>
              </a:solidFill>
              <a:latin typeface="DN_TB_Shinbun_Gothic_Std_M" panose="02000503000000000000" pitchFamily="2" charset="-128"/>
              <a:ea typeface="DN_TB_Shinbun_Gothic_Std_M" panose="02000503000000000000" pitchFamily="2" charset="-128"/>
            </a:endParaRPr>
          </a:p>
          <a:p>
            <a:pPr algn="ctr"/>
            <a:r>
              <a:rPr lang="ja-JP" altLang="en-US" b="1" dirty="0">
                <a:solidFill>
                  <a:schemeClr val="bg1"/>
                </a:solidFill>
                <a:latin typeface="DN_TB_Shinbun_Gothic_Std_M" panose="02000503000000000000" pitchFamily="2" charset="-128"/>
                <a:ea typeface="DN_TB_Shinbun_Gothic_Std_M" panose="02000503000000000000" pitchFamily="2" charset="-128"/>
              </a:rPr>
              <a:t>技術記事を整備し読みやすく提供することで、全世界の組織に対する覇権を確立した。</a:t>
            </a: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12</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pic>
        <p:nvPicPr>
          <p:cNvPr id="8" name="図 7">
            <a:extLst>
              <a:ext uri="{FF2B5EF4-FFF2-40B4-BE49-F238E27FC236}">
                <a16:creationId xmlns:a16="http://schemas.microsoft.com/office/drawing/2014/main" id="{1884BA70-70B7-4013-976D-B652BE79E990}"/>
              </a:ext>
            </a:extLst>
          </p:cNvPr>
          <p:cNvPicPr>
            <a:picLocks noChangeAspect="1"/>
          </p:cNvPicPr>
          <p:nvPr/>
        </p:nvPicPr>
        <p:blipFill>
          <a:blip r:embed="rId3"/>
          <a:stretch>
            <a:fillRect/>
          </a:stretch>
        </p:blipFill>
        <p:spPr>
          <a:xfrm>
            <a:off x="245093" y="3812481"/>
            <a:ext cx="4308641" cy="2468463"/>
          </a:xfrm>
          <a:prstGeom prst="rect">
            <a:avLst/>
          </a:prstGeom>
        </p:spPr>
      </p:pic>
      <p:pic>
        <p:nvPicPr>
          <p:cNvPr id="12" name="図 11">
            <a:extLst>
              <a:ext uri="{FF2B5EF4-FFF2-40B4-BE49-F238E27FC236}">
                <a16:creationId xmlns:a16="http://schemas.microsoft.com/office/drawing/2014/main" id="{2187D775-9AF6-4847-835B-01E4BB21B167}"/>
              </a:ext>
            </a:extLst>
          </p:cNvPr>
          <p:cNvPicPr>
            <a:picLocks noChangeAspect="1"/>
          </p:cNvPicPr>
          <p:nvPr/>
        </p:nvPicPr>
        <p:blipFill>
          <a:blip r:embed="rId4"/>
          <a:stretch>
            <a:fillRect/>
          </a:stretch>
        </p:blipFill>
        <p:spPr>
          <a:xfrm>
            <a:off x="5236308" y="3839689"/>
            <a:ext cx="4417644" cy="2414046"/>
          </a:xfrm>
          <a:prstGeom prst="rect">
            <a:avLst/>
          </a:prstGeom>
        </p:spPr>
      </p:pic>
      <p:pic>
        <p:nvPicPr>
          <p:cNvPr id="15" name="図 14">
            <a:extLst>
              <a:ext uri="{FF2B5EF4-FFF2-40B4-BE49-F238E27FC236}">
                <a16:creationId xmlns:a16="http://schemas.microsoft.com/office/drawing/2014/main" id="{22F8F298-A92E-4FB8-8859-2FEB52E96B30}"/>
              </a:ext>
            </a:extLst>
          </p:cNvPr>
          <p:cNvPicPr>
            <a:picLocks noChangeAspect="1"/>
          </p:cNvPicPr>
          <p:nvPr/>
        </p:nvPicPr>
        <p:blipFill>
          <a:blip r:embed="rId5"/>
          <a:stretch>
            <a:fillRect/>
          </a:stretch>
        </p:blipFill>
        <p:spPr>
          <a:xfrm>
            <a:off x="5288008" y="1061687"/>
            <a:ext cx="4215050" cy="2303337"/>
          </a:xfrm>
          <a:prstGeom prst="rect">
            <a:avLst/>
          </a:prstGeom>
        </p:spPr>
      </p:pic>
      <p:pic>
        <p:nvPicPr>
          <p:cNvPr id="20" name="図 19">
            <a:extLst>
              <a:ext uri="{FF2B5EF4-FFF2-40B4-BE49-F238E27FC236}">
                <a16:creationId xmlns:a16="http://schemas.microsoft.com/office/drawing/2014/main" id="{F748EC9A-2D55-4CBD-8DF0-F1624C95FAA3}"/>
              </a:ext>
            </a:extLst>
          </p:cNvPr>
          <p:cNvPicPr>
            <a:picLocks noChangeAspect="1"/>
          </p:cNvPicPr>
          <p:nvPr/>
        </p:nvPicPr>
        <p:blipFill>
          <a:blip r:embed="rId6"/>
          <a:stretch>
            <a:fillRect/>
          </a:stretch>
        </p:blipFill>
        <p:spPr>
          <a:xfrm>
            <a:off x="281292" y="1061687"/>
            <a:ext cx="4117897" cy="2250248"/>
          </a:xfrm>
          <a:prstGeom prst="rect">
            <a:avLst/>
          </a:prstGeom>
        </p:spPr>
      </p:pic>
      <p:sp>
        <p:nvSpPr>
          <p:cNvPr id="39" name="テキスト ボックス 38">
            <a:extLst>
              <a:ext uri="{FF2B5EF4-FFF2-40B4-BE49-F238E27FC236}">
                <a16:creationId xmlns:a16="http://schemas.microsoft.com/office/drawing/2014/main" id="{61BC3A81-E720-4D23-ACEB-C70AB93349F3}"/>
              </a:ext>
            </a:extLst>
          </p:cNvPr>
          <p:cNvSpPr txBox="1"/>
          <p:nvPr/>
        </p:nvSpPr>
        <p:spPr>
          <a:xfrm>
            <a:off x="216564" y="656874"/>
            <a:ext cx="3878698" cy="361637"/>
          </a:xfrm>
          <a:prstGeom prst="rect">
            <a:avLst/>
          </a:prstGeom>
          <a:noFill/>
        </p:spPr>
        <p:txBody>
          <a:bodyPr wrap="square" rtlCol="0">
            <a:spAutoFit/>
          </a:bodyPr>
          <a:lstStyle/>
          <a:p>
            <a:r>
              <a:rPr kumimoji="1" lang="en-US" altLang="ja-JP" sz="1750" dirty="0">
                <a:latin typeface="DN_TB_Shinbun_Gothic_Std_M" panose="02000503000000000000" pitchFamily="2" charset="-128"/>
                <a:ea typeface="DN_TB_Shinbun_Gothic_Std_M" panose="02000503000000000000" pitchFamily="2" charset="-128"/>
              </a:rPr>
              <a:t>Microsoft </a:t>
            </a:r>
            <a:r>
              <a:rPr kumimoji="1" lang="ja-JP" altLang="en-US" sz="1750" dirty="0">
                <a:latin typeface="DN_TB_Shinbun_Gothic_Std_M" panose="02000503000000000000" pitchFamily="2" charset="-128"/>
                <a:ea typeface="DN_TB_Shinbun_Gothic_Std_M" panose="02000503000000000000" pitchFamily="2" charset="-128"/>
              </a:rPr>
              <a:t>社の技術マップサイト</a:t>
            </a:r>
            <a:endParaRPr kumimoji="1" lang="en-US" altLang="ja-JP" sz="1750" dirty="0">
              <a:latin typeface="DN_TB_Shinbun_Gothic_Std_M" panose="02000503000000000000" pitchFamily="2" charset="-128"/>
              <a:ea typeface="DN_TB_Shinbun_Gothic_Std_M" panose="02000503000000000000" pitchFamily="2" charset="-128"/>
            </a:endParaRPr>
          </a:p>
        </p:txBody>
      </p:sp>
      <p:sp>
        <p:nvSpPr>
          <p:cNvPr id="40" name="テキスト ボックス 39">
            <a:extLst>
              <a:ext uri="{FF2B5EF4-FFF2-40B4-BE49-F238E27FC236}">
                <a16:creationId xmlns:a16="http://schemas.microsoft.com/office/drawing/2014/main" id="{CF3EBD9B-74C6-4384-A9EA-F1E7D0A31DC9}"/>
              </a:ext>
            </a:extLst>
          </p:cNvPr>
          <p:cNvSpPr txBox="1"/>
          <p:nvPr/>
        </p:nvSpPr>
        <p:spPr>
          <a:xfrm>
            <a:off x="5236308" y="652222"/>
            <a:ext cx="3878698" cy="361637"/>
          </a:xfrm>
          <a:prstGeom prst="rect">
            <a:avLst/>
          </a:prstGeom>
          <a:noFill/>
        </p:spPr>
        <p:txBody>
          <a:bodyPr wrap="square" rtlCol="0">
            <a:spAutoFit/>
          </a:bodyPr>
          <a:lstStyle/>
          <a:p>
            <a:r>
              <a:rPr kumimoji="1" lang="en-US" altLang="ja-JP" sz="1750" dirty="0">
                <a:latin typeface="DN_TB_Shinbun_Gothic_Std_M" panose="02000503000000000000" pitchFamily="2" charset="-128"/>
                <a:ea typeface="DN_TB_Shinbun_Gothic_Std_M" panose="02000503000000000000" pitchFamily="2" charset="-128"/>
              </a:rPr>
              <a:t>AWS </a:t>
            </a:r>
            <a:r>
              <a:rPr kumimoji="1" lang="ja-JP" altLang="en-US" sz="1750" dirty="0">
                <a:latin typeface="DN_TB_Shinbun_Gothic_Std_M" panose="02000503000000000000" pitchFamily="2" charset="-128"/>
                <a:ea typeface="DN_TB_Shinbun_Gothic_Std_M" panose="02000503000000000000" pitchFamily="2" charset="-128"/>
              </a:rPr>
              <a:t>社の技術マップサイト</a:t>
            </a:r>
            <a:endParaRPr kumimoji="1" lang="en-US" altLang="ja-JP" sz="1750" dirty="0">
              <a:latin typeface="DN_TB_Shinbun_Gothic_Std_M" panose="02000503000000000000" pitchFamily="2" charset="-128"/>
              <a:ea typeface="DN_TB_Shinbun_Gothic_Std_M" panose="02000503000000000000" pitchFamily="2" charset="-128"/>
            </a:endParaRPr>
          </a:p>
        </p:txBody>
      </p:sp>
      <p:sp>
        <p:nvSpPr>
          <p:cNvPr id="23" name="四角形: 角を丸くする 22">
            <a:extLst>
              <a:ext uri="{FF2B5EF4-FFF2-40B4-BE49-F238E27FC236}">
                <a16:creationId xmlns:a16="http://schemas.microsoft.com/office/drawing/2014/main" id="{A59BDBB0-0631-4F87-B33F-13F7AA25DDE1}"/>
              </a:ext>
            </a:extLst>
          </p:cNvPr>
          <p:cNvSpPr/>
          <p:nvPr/>
        </p:nvSpPr>
        <p:spPr>
          <a:xfrm>
            <a:off x="245093" y="1285769"/>
            <a:ext cx="1005369" cy="206934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extLst>
              <a:ext uri="{FF2B5EF4-FFF2-40B4-BE49-F238E27FC236}">
                <a16:creationId xmlns:a16="http://schemas.microsoft.com/office/drawing/2014/main" id="{43103830-A0C3-4E25-9C3F-A296F438CEF5}"/>
              </a:ext>
            </a:extLst>
          </p:cNvPr>
          <p:cNvSpPr/>
          <p:nvPr/>
        </p:nvSpPr>
        <p:spPr>
          <a:xfrm>
            <a:off x="1315800" y="1500554"/>
            <a:ext cx="3053000" cy="1688123"/>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 角を丸くする 41">
            <a:extLst>
              <a:ext uri="{FF2B5EF4-FFF2-40B4-BE49-F238E27FC236}">
                <a16:creationId xmlns:a16="http://schemas.microsoft.com/office/drawing/2014/main" id="{8359D9FF-1707-4268-8545-6A437DC01B08}"/>
              </a:ext>
            </a:extLst>
          </p:cNvPr>
          <p:cNvSpPr/>
          <p:nvPr/>
        </p:nvSpPr>
        <p:spPr>
          <a:xfrm>
            <a:off x="5442323" y="1547446"/>
            <a:ext cx="1044446" cy="158652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0B68A792-EB14-422A-8E84-3935D8048C19}"/>
              </a:ext>
            </a:extLst>
          </p:cNvPr>
          <p:cNvSpPr/>
          <p:nvPr/>
        </p:nvSpPr>
        <p:spPr>
          <a:xfrm>
            <a:off x="6544291" y="1570893"/>
            <a:ext cx="2638785" cy="1813170"/>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7BE62E82-7C59-4C44-AE2C-E04510BAEC39}"/>
              </a:ext>
            </a:extLst>
          </p:cNvPr>
          <p:cNvSpPr/>
          <p:nvPr/>
        </p:nvSpPr>
        <p:spPr>
          <a:xfrm>
            <a:off x="289305" y="4272723"/>
            <a:ext cx="4109884" cy="1904669"/>
          </a:xfrm>
          <a:prstGeom prst="roundRect">
            <a:avLst/>
          </a:prstGeom>
          <a:no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extLst>
              <a:ext uri="{FF2B5EF4-FFF2-40B4-BE49-F238E27FC236}">
                <a16:creationId xmlns:a16="http://schemas.microsoft.com/office/drawing/2014/main" id="{DFE7422B-9ACE-4F27-9ED5-4AC5DE3A8432}"/>
              </a:ext>
            </a:extLst>
          </p:cNvPr>
          <p:cNvSpPr/>
          <p:nvPr/>
        </p:nvSpPr>
        <p:spPr>
          <a:xfrm>
            <a:off x="5291151" y="4303985"/>
            <a:ext cx="4196726" cy="1904669"/>
          </a:xfrm>
          <a:prstGeom prst="roundRect">
            <a:avLst/>
          </a:prstGeom>
          <a:no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C934C783-EB3A-43D5-AC34-EC6B17F4C04E}"/>
              </a:ext>
            </a:extLst>
          </p:cNvPr>
          <p:cNvSpPr txBox="1"/>
          <p:nvPr/>
        </p:nvSpPr>
        <p:spPr>
          <a:xfrm>
            <a:off x="2634618" y="5628797"/>
            <a:ext cx="5197181" cy="830997"/>
          </a:xfrm>
          <a:prstGeom prst="rect">
            <a:avLst/>
          </a:prstGeom>
          <a:solidFill>
            <a:schemeClr val="accent4">
              <a:lumMod val="20000"/>
              <a:lumOff val="8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豊富かつ詳細な技術ドキュメントが表示され、解説とともに、具体的なサンプル・コードや実行例等が豊富に表示される。</a:t>
            </a:r>
            <a:endParaRPr kumimoji="1" lang="en-US" altLang="ja-JP" sz="1200" dirty="0">
              <a:latin typeface="DN_TB_Shinbun_Gothic_Std_M" panose="02000503000000000000" pitchFamily="2" charset="-128"/>
              <a:ea typeface="DN_TB_Shinbun_Gothic_Std_M" panose="02000503000000000000" pitchFamily="2" charset="-128"/>
            </a:endParaRPr>
          </a:p>
          <a:p>
            <a:r>
              <a:rPr kumimoji="1" lang="ja-JP" altLang="en-US" sz="1200" dirty="0">
                <a:latin typeface="DN_TB_Shinbun_Gothic_Std_M" panose="02000503000000000000" pitchFamily="2" charset="-128"/>
                <a:ea typeface="DN_TB_Shinbun_Gothic_Std_M" panose="02000503000000000000" pitchFamily="2" charset="-128"/>
              </a:rPr>
              <a:t>これらの文書は、前記「</a:t>
            </a:r>
            <a:r>
              <a:rPr kumimoji="1" lang="zh-TW" altLang="en-US" sz="1200" dirty="0">
                <a:latin typeface="DN_TB_Shinbun_Gothic_Std_M" panose="02000503000000000000" pitchFamily="2" charset="-128"/>
                <a:ea typeface="DN_TB_Shinbun_Gothic_Std_M" panose="02000503000000000000" pitchFamily="2" charset="-128"/>
              </a:rPr>
              <a:t>正統的技術記事</a:t>
            </a:r>
            <a:r>
              <a:rPr kumimoji="1" lang="ja-JP" altLang="en-US" sz="1200" dirty="0">
                <a:latin typeface="DN_TB_Shinbun_Gothic_Std_M" panose="02000503000000000000" pitchFamily="2" charset="-128"/>
                <a:ea typeface="DN_TB_Shinbun_Gothic_Std_M" panose="02000503000000000000" pitchFamily="2" charset="-128"/>
              </a:rPr>
              <a:t>」の要件を多く満たしており、組織内の有力技術者 </a:t>
            </a:r>
            <a:r>
              <a:rPr kumimoji="1" lang="en-US" altLang="ja-JP" sz="1200" dirty="0">
                <a:latin typeface="DN_TB_Shinbun_Gothic_Std_M" panose="02000503000000000000" pitchFamily="2" charset="-128"/>
                <a:ea typeface="DN_TB_Shinbun_Gothic_Std_M" panose="02000503000000000000" pitchFamily="2" charset="-128"/>
              </a:rPr>
              <a:t>(A </a:t>
            </a:r>
            <a:r>
              <a:rPr kumimoji="1" lang="ja-JP" altLang="en-US" sz="1200" dirty="0">
                <a:latin typeface="DN_TB_Shinbun_Gothic_Std_M" panose="02000503000000000000" pitchFamily="2" charset="-128"/>
                <a:ea typeface="DN_TB_Shinbun_Gothic_Std_M" panose="02000503000000000000" pitchFamily="2" charset="-128"/>
              </a:rPr>
              <a:t>群</a:t>
            </a:r>
            <a:r>
              <a:rPr kumimoji="1" lang="en-US" altLang="ja-JP" sz="1200" dirty="0">
                <a:latin typeface="DN_TB_Shinbun_Gothic_Std_M" panose="02000503000000000000" pitchFamily="2" charset="-128"/>
                <a:ea typeface="DN_TB_Shinbun_Gothic_Std_M" panose="02000503000000000000" pitchFamily="2" charset="-128"/>
              </a:rPr>
              <a:t>) </a:t>
            </a:r>
            <a:r>
              <a:rPr kumimoji="1" lang="ja-JP" altLang="en-US" sz="1200" dirty="0">
                <a:latin typeface="DN_TB_Shinbun_Gothic_Std_M" panose="02000503000000000000" pitchFamily="2" charset="-128"/>
                <a:ea typeface="DN_TB_Shinbun_Gothic_Std_M" panose="02000503000000000000" pitchFamily="2" charset="-128"/>
              </a:rPr>
              <a:t>たちを、自然に惹き付けてきたのである。</a:t>
            </a:r>
          </a:p>
        </p:txBody>
      </p:sp>
      <p:sp>
        <p:nvSpPr>
          <p:cNvPr id="49" name="テキスト ボックス 48">
            <a:extLst>
              <a:ext uri="{FF2B5EF4-FFF2-40B4-BE49-F238E27FC236}">
                <a16:creationId xmlns:a16="http://schemas.microsoft.com/office/drawing/2014/main" id="{FAAD0162-4725-4795-B6A2-DF2E4707075F}"/>
              </a:ext>
            </a:extLst>
          </p:cNvPr>
          <p:cNvSpPr txBox="1"/>
          <p:nvPr/>
        </p:nvSpPr>
        <p:spPr>
          <a:xfrm>
            <a:off x="280945" y="3477557"/>
            <a:ext cx="4388747" cy="361637"/>
          </a:xfrm>
          <a:prstGeom prst="rect">
            <a:avLst/>
          </a:prstGeom>
          <a:noFill/>
        </p:spPr>
        <p:txBody>
          <a:bodyPr wrap="square" rtlCol="0">
            <a:spAutoFit/>
          </a:bodyPr>
          <a:lstStyle/>
          <a:p>
            <a:r>
              <a:rPr kumimoji="1" lang="en-US" altLang="ja-JP" sz="1750" dirty="0">
                <a:latin typeface="DN_TB_Shinbun_Gothic_Std_M" panose="02000503000000000000" pitchFamily="2" charset="-128"/>
                <a:ea typeface="DN_TB_Shinbun_Gothic_Std_M" panose="02000503000000000000" pitchFamily="2" charset="-128"/>
              </a:rPr>
              <a:t>Microsoft </a:t>
            </a:r>
            <a:r>
              <a:rPr kumimoji="1" lang="ja-JP" altLang="en-US" sz="1750" dirty="0">
                <a:latin typeface="DN_TB_Shinbun_Gothic_Std_M" panose="02000503000000000000" pitchFamily="2" charset="-128"/>
                <a:ea typeface="DN_TB_Shinbun_Gothic_Std_M" panose="02000503000000000000" pitchFamily="2" charset="-128"/>
              </a:rPr>
              <a:t>技術者が書いた正統的技術記事</a:t>
            </a:r>
            <a:endParaRPr kumimoji="1" lang="en-US" altLang="ja-JP" sz="1750" dirty="0">
              <a:latin typeface="DN_TB_Shinbun_Gothic_Std_M" panose="02000503000000000000" pitchFamily="2" charset="-128"/>
              <a:ea typeface="DN_TB_Shinbun_Gothic_Std_M" panose="02000503000000000000" pitchFamily="2" charset="-128"/>
            </a:endParaRPr>
          </a:p>
        </p:txBody>
      </p:sp>
      <p:sp>
        <p:nvSpPr>
          <p:cNvPr id="50" name="テキスト ボックス 49">
            <a:extLst>
              <a:ext uri="{FF2B5EF4-FFF2-40B4-BE49-F238E27FC236}">
                <a16:creationId xmlns:a16="http://schemas.microsoft.com/office/drawing/2014/main" id="{740EA91B-12AA-44E3-BF74-6EF09450E52C}"/>
              </a:ext>
            </a:extLst>
          </p:cNvPr>
          <p:cNvSpPr txBox="1"/>
          <p:nvPr/>
        </p:nvSpPr>
        <p:spPr>
          <a:xfrm>
            <a:off x="5233209" y="3539437"/>
            <a:ext cx="4308640" cy="361637"/>
          </a:xfrm>
          <a:prstGeom prst="rect">
            <a:avLst/>
          </a:prstGeom>
          <a:noFill/>
        </p:spPr>
        <p:txBody>
          <a:bodyPr wrap="square" rtlCol="0">
            <a:spAutoFit/>
          </a:bodyPr>
          <a:lstStyle/>
          <a:p>
            <a:r>
              <a:rPr kumimoji="1" lang="en-US" altLang="ja-JP" sz="1750" dirty="0">
                <a:latin typeface="DN_TB_Shinbun_Gothic_Std_M" panose="02000503000000000000" pitchFamily="2" charset="-128"/>
                <a:ea typeface="DN_TB_Shinbun_Gothic_Std_M" panose="02000503000000000000" pitchFamily="2" charset="-128"/>
              </a:rPr>
              <a:t>AWS </a:t>
            </a:r>
            <a:r>
              <a:rPr kumimoji="1" lang="ja-JP" altLang="en-US" sz="1750" dirty="0">
                <a:latin typeface="DN_TB_Shinbun_Gothic_Std_M" panose="02000503000000000000" pitchFamily="2" charset="-128"/>
                <a:ea typeface="DN_TB_Shinbun_Gothic_Std_M" panose="02000503000000000000" pitchFamily="2" charset="-128"/>
              </a:rPr>
              <a:t>社技術者が書いた正統的技術記事</a:t>
            </a:r>
            <a:endParaRPr kumimoji="1" lang="en-US" altLang="ja-JP" sz="1750" dirty="0">
              <a:latin typeface="DN_TB_Shinbun_Gothic_Std_M" panose="02000503000000000000" pitchFamily="2" charset="-128"/>
              <a:ea typeface="DN_TB_Shinbun_Gothic_Std_M" panose="02000503000000000000" pitchFamily="2" charset="-128"/>
            </a:endParaRPr>
          </a:p>
        </p:txBody>
      </p:sp>
      <p:sp>
        <p:nvSpPr>
          <p:cNvPr id="52" name="テキスト ボックス 51">
            <a:extLst>
              <a:ext uri="{FF2B5EF4-FFF2-40B4-BE49-F238E27FC236}">
                <a16:creationId xmlns:a16="http://schemas.microsoft.com/office/drawing/2014/main" id="{4A0DC59A-597B-40DF-B99C-A3880D4645B2}"/>
              </a:ext>
            </a:extLst>
          </p:cNvPr>
          <p:cNvSpPr txBox="1"/>
          <p:nvPr/>
        </p:nvSpPr>
        <p:spPr>
          <a:xfrm>
            <a:off x="2807151" y="1008406"/>
            <a:ext cx="2648619" cy="1923604"/>
          </a:xfrm>
          <a:prstGeom prst="rect">
            <a:avLst/>
          </a:prstGeom>
          <a:solidFill>
            <a:schemeClr val="accent6">
              <a:lumMod val="20000"/>
              <a:lumOff val="80000"/>
            </a:schemeClr>
          </a:solidFill>
          <a:ln w="19050">
            <a:solidFill>
              <a:schemeClr val="tx1"/>
            </a:solidFill>
          </a:ln>
        </p:spPr>
        <p:txBody>
          <a:bodyPr wrap="square" rtlCol="0">
            <a:spAutoFit/>
          </a:bodyPr>
          <a:lstStyle/>
          <a:p>
            <a:r>
              <a:rPr kumimoji="1" lang="en-US" altLang="ja-JP" sz="1100" dirty="0">
                <a:latin typeface="DN_TB_Shinbun_Gothic_Std_M" panose="02000503000000000000" pitchFamily="2" charset="-128"/>
                <a:ea typeface="DN_TB_Shinbun_Gothic_Std_M" panose="02000503000000000000" pitchFamily="2" charset="-128"/>
              </a:rPr>
              <a:t>MS, AWS </a:t>
            </a:r>
            <a:r>
              <a:rPr kumimoji="1" lang="ja-JP" altLang="en-US" sz="1100" dirty="0">
                <a:latin typeface="DN_TB_Shinbun_Gothic_Std_M" panose="02000503000000000000" pitchFamily="2" charset="-128"/>
                <a:ea typeface="DN_TB_Shinbun_Gothic_Std_M" panose="02000503000000000000" pitchFamily="2" charset="-128"/>
              </a:rPr>
              <a:t>の強さの秘密は、質の高いドキュメントの充実にある。誰でも、困ったら両社の公式 </a:t>
            </a:r>
            <a:r>
              <a:rPr kumimoji="1" lang="en-US" altLang="ja-JP" sz="1100" dirty="0">
                <a:latin typeface="DN_TB_Shinbun_Gothic_Std_M" panose="02000503000000000000" pitchFamily="2" charset="-128"/>
                <a:ea typeface="DN_TB_Shinbun_Gothic_Std_M" panose="02000503000000000000" pitchFamily="2" charset="-128"/>
              </a:rPr>
              <a:t>Web </a:t>
            </a:r>
            <a:r>
              <a:rPr kumimoji="1" lang="ja-JP" altLang="en-US" sz="1100" dirty="0">
                <a:latin typeface="DN_TB_Shinbun_Gothic_Std_M" panose="02000503000000000000" pitchFamily="2" charset="-128"/>
                <a:ea typeface="DN_TB_Shinbun_Gothic_Std_M" panose="02000503000000000000" pitchFamily="2" charset="-128"/>
              </a:rPr>
              <a:t>サイトを物色すれば役に立つ日本語記事 </a:t>
            </a:r>
            <a:r>
              <a:rPr kumimoji="1" lang="en-US" altLang="ja-JP" sz="900" dirty="0">
                <a:latin typeface="DN_TB_Shinbun_Gothic_Std_M" panose="02000503000000000000" pitchFamily="2" charset="-128"/>
                <a:ea typeface="DN_TB_Shinbun_Gothic_Std_M" panose="02000503000000000000" pitchFamily="2" charset="-128"/>
              </a:rPr>
              <a:t>(</a:t>
            </a:r>
            <a:r>
              <a:rPr kumimoji="1" lang="ja-JP" altLang="en-US" sz="900" dirty="0">
                <a:latin typeface="DN_TB_Shinbun_Gothic_Std_M" panose="02000503000000000000" pitchFamily="2" charset="-128"/>
                <a:ea typeface="DN_TB_Shinbun_Gothic_Std_M" panose="02000503000000000000" pitchFamily="2" charset="-128"/>
              </a:rPr>
              <a:t>しかも技術者にとっては結構読みやすい。また、すべて </a:t>
            </a:r>
            <a:r>
              <a:rPr kumimoji="1" lang="en-US" altLang="ja-JP" sz="900" dirty="0">
                <a:latin typeface="DN_TB_Shinbun_Gothic_Std_M" panose="02000503000000000000" pitchFamily="2" charset="-128"/>
                <a:ea typeface="DN_TB_Shinbun_Gothic_Std_M" panose="02000503000000000000" pitchFamily="2" charset="-128"/>
              </a:rPr>
              <a:t>HTML </a:t>
            </a:r>
            <a:r>
              <a:rPr kumimoji="1" lang="ja-JP" altLang="en-US" sz="900" dirty="0">
                <a:latin typeface="DN_TB_Shinbun_Gothic_Std_M" panose="02000503000000000000" pitchFamily="2" charset="-128"/>
                <a:ea typeface="DN_TB_Shinbun_Gothic_Std_M" panose="02000503000000000000" pitchFamily="2" charset="-128"/>
              </a:rPr>
              <a:t>で、快適に読める</a:t>
            </a:r>
            <a:r>
              <a:rPr kumimoji="1" lang="en-US" altLang="ja-JP" sz="900" dirty="0">
                <a:latin typeface="DN_TB_Shinbun_Gothic_Std_M" panose="02000503000000000000" pitchFamily="2" charset="-128"/>
                <a:ea typeface="DN_TB_Shinbun_Gothic_Std_M" panose="02000503000000000000" pitchFamily="2" charset="-128"/>
              </a:rPr>
              <a:t>)</a:t>
            </a:r>
            <a:r>
              <a:rPr kumimoji="1" lang="en-US" altLang="ja-JP" sz="1000" dirty="0">
                <a:latin typeface="DN_TB_Shinbun_Gothic_Std_M" panose="02000503000000000000" pitchFamily="2" charset="-128"/>
                <a:ea typeface="DN_TB_Shinbun_Gothic_Std_M" panose="02000503000000000000" pitchFamily="2" charset="-128"/>
              </a:rPr>
              <a:t> </a:t>
            </a:r>
            <a:r>
              <a:rPr kumimoji="1" lang="ja-JP" altLang="en-US" sz="1100" dirty="0">
                <a:latin typeface="DN_TB_Shinbun_Gothic_Std_M" panose="02000503000000000000" pitchFamily="2" charset="-128"/>
                <a:ea typeface="DN_TB_Shinbun_Gothic_Std_M" panose="02000503000000000000" pitchFamily="2" charset="-128"/>
              </a:rPr>
              <a:t>が見つかるのである。いちいち人間 </a:t>
            </a:r>
            <a:r>
              <a:rPr kumimoji="1" lang="en-US" altLang="ja-JP" sz="900" dirty="0">
                <a:latin typeface="DN_TB_Shinbun_Gothic_Std_M" panose="02000503000000000000" pitchFamily="2" charset="-128"/>
                <a:ea typeface="DN_TB_Shinbun_Gothic_Std_M" panose="02000503000000000000" pitchFamily="2" charset="-128"/>
              </a:rPr>
              <a:t>(</a:t>
            </a:r>
            <a:r>
              <a:rPr kumimoji="1" lang="ja-JP" altLang="en-US" sz="900" dirty="0">
                <a:latin typeface="DN_TB_Shinbun_Gothic_Std_M" panose="02000503000000000000" pitchFamily="2" charset="-128"/>
                <a:ea typeface="DN_TB_Shinbun_Gothic_Std_M" panose="02000503000000000000" pitchFamily="2" charset="-128"/>
              </a:rPr>
              <a:t>営業やサポート等</a:t>
            </a:r>
            <a:r>
              <a:rPr kumimoji="1" lang="en-US" altLang="ja-JP" sz="900" dirty="0">
                <a:latin typeface="DN_TB_Shinbun_Gothic_Std_M" panose="02000503000000000000" pitchFamily="2" charset="-128"/>
                <a:ea typeface="DN_TB_Shinbun_Gothic_Std_M" panose="02000503000000000000" pitchFamily="2" charset="-128"/>
              </a:rPr>
              <a:t>)</a:t>
            </a:r>
            <a:r>
              <a:rPr kumimoji="1" lang="en-US" altLang="ja-JP" sz="1100" dirty="0">
                <a:latin typeface="DN_TB_Shinbun_Gothic_Std_M" panose="02000503000000000000" pitchFamily="2" charset="-128"/>
                <a:ea typeface="DN_TB_Shinbun_Gothic_Std_M" panose="02000503000000000000" pitchFamily="2" charset="-128"/>
              </a:rPr>
              <a:t> </a:t>
            </a:r>
            <a:r>
              <a:rPr kumimoji="1" lang="ja-JP" altLang="en-US" sz="1100" dirty="0">
                <a:latin typeface="DN_TB_Shinbun_Gothic_Std_M" panose="02000503000000000000" pitchFamily="2" charset="-128"/>
                <a:ea typeface="DN_TB_Shinbun_Gothic_Std_M" panose="02000503000000000000" pitchFamily="2" charset="-128"/>
              </a:rPr>
              <a:t>に問い合わせなくてよい。夜中のうちに解決法がわかる。そのため、組織内技術者 </a:t>
            </a:r>
            <a:r>
              <a:rPr kumimoji="1" lang="en-US" altLang="ja-JP" sz="1100" dirty="0">
                <a:latin typeface="DN_TB_Shinbun_Gothic_Std_M" panose="02000503000000000000" pitchFamily="2" charset="-128"/>
                <a:ea typeface="DN_TB_Shinbun_Gothic_Std_M" panose="02000503000000000000" pitchFamily="2" charset="-128"/>
              </a:rPr>
              <a:t>(A </a:t>
            </a:r>
            <a:r>
              <a:rPr kumimoji="1" lang="ja-JP" altLang="en-US" sz="1100" dirty="0">
                <a:latin typeface="DN_TB_Shinbun_Gothic_Std_M" panose="02000503000000000000" pitchFamily="2" charset="-128"/>
                <a:ea typeface="DN_TB_Shinbun_Gothic_Std_M" panose="02000503000000000000" pitchFamily="2" charset="-128"/>
              </a:rPr>
              <a:t>群</a:t>
            </a:r>
            <a:r>
              <a:rPr kumimoji="1" lang="en-US" altLang="ja-JP" sz="1100" dirty="0">
                <a:latin typeface="DN_TB_Shinbun_Gothic_Std_M" panose="02000503000000000000" pitchFamily="2" charset="-128"/>
                <a:ea typeface="DN_TB_Shinbun_Gothic_Std_M" panose="02000503000000000000" pitchFamily="2" charset="-128"/>
              </a:rPr>
              <a:t>) </a:t>
            </a:r>
            <a:r>
              <a:rPr kumimoji="1" lang="ja-JP" altLang="en-US" sz="1100" dirty="0">
                <a:latin typeface="DN_TB_Shinbun_Gothic_Std_M" panose="02000503000000000000" pitchFamily="2" charset="-128"/>
                <a:ea typeface="DN_TB_Shinbun_Gothic_Std_M" panose="02000503000000000000" pitchFamily="2" charset="-128"/>
              </a:rPr>
              <a:t>からの信頼が厚く、すすんで彼らに選択されたのである。</a:t>
            </a:r>
          </a:p>
        </p:txBody>
      </p:sp>
      <p:sp>
        <p:nvSpPr>
          <p:cNvPr id="54" name="テキスト ボックス 53">
            <a:extLst>
              <a:ext uri="{FF2B5EF4-FFF2-40B4-BE49-F238E27FC236}">
                <a16:creationId xmlns:a16="http://schemas.microsoft.com/office/drawing/2014/main" id="{1C74CBB2-095C-41D5-B70C-2A55989889D7}"/>
              </a:ext>
            </a:extLst>
          </p:cNvPr>
          <p:cNvSpPr txBox="1"/>
          <p:nvPr/>
        </p:nvSpPr>
        <p:spPr>
          <a:xfrm>
            <a:off x="2790294" y="4331179"/>
            <a:ext cx="3217789" cy="1223412"/>
          </a:xfrm>
          <a:prstGeom prst="rect">
            <a:avLst/>
          </a:prstGeom>
          <a:solidFill>
            <a:schemeClr val="accent5">
              <a:lumMod val="20000"/>
              <a:lumOff val="80000"/>
            </a:schemeClr>
          </a:solidFill>
          <a:ln w="19050">
            <a:solidFill>
              <a:schemeClr val="tx1"/>
            </a:solidFill>
          </a:ln>
        </p:spPr>
        <p:txBody>
          <a:bodyPr wrap="square" rtlCol="0">
            <a:spAutoFit/>
          </a:bodyPr>
          <a:lstStyle/>
          <a:p>
            <a:pPr marL="171450" indent="-171450">
              <a:buFont typeface="Arial" panose="020B0604020202020204" pitchFamily="34" charset="0"/>
              <a:buChar char="•"/>
            </a:pPr>
            <a:r>
              <a:rPr kumimoji="1" lang="ja-JP" altLang="en-US" sz="1050" dirty="0">
                <a:latin typeface="DN_TB_Shinbun_Gothic_Std_M" panose="02000503000000000000" pitchFamily="2" charset="-128"/>
                <a:ea typeface="DN_TB_Shinbun_Gothic_Std_M" panose="02000503000000000000" pitchFamily="2" charset="-128"/>
              </a:rPr>
              <a:t>日本企業の技術製品マニュアルや、政府系行政文書類と比べて、段違いの読みやすさと、内容の広さ・深さ・濃さがある。</a:t>
            </a:r>
          </a:p>
          <a:p>
            <a:pPr marL="171450" indent="-171450">
              <a:buFont typeface="Arial" panose="020B0604020202020204" pitchFamily="34" charset="0"/>
              <a:buChar char="•"/>
            </a:pPr>
            <a:r>
              <a:rPr kumimoji="1" lang="ja-JP" altLang="en-US" sz="1050" dirty="0">
                <a:latin typeface="DN_TB_Shinbun_Gothic_Std_M" panose="02000503000000000000" pitchFamily="2" charset="-128"/>
                <a:ea typeface="DN_TB_Shinbun_Gothic_Std_M" panose="02000503000000000000" pitchFamily="2" charset="-128"/>
              </a:rPr>
              <a:t>咀嚼には時間がかかるが、大抵のことは書いてあり、読めば読むだけ力が身に付く。遠く異国の </a:t>
            </a:r>
            <a:r>
              <a:rPr kumimoji="1" lang="en-US" altLang="ja-JP" sz="1050" dirty="0">
                <a:latin typeface="DN_TB_Shinbun_Gothic_Std_M" panose="02000503000000000000" pitchFamily="2" charset="-128"/>
                <a:ea typeface="DN_TB_Shinbun_Gothic_Std_M" panose="02000503000000000000" pitchFamily="2" charset="-128"/>
              </a:rPr>
              <a:t>MS </a:t>
            </a:r>
            <a:r>
              <a:rPr kumimoji="1" lang="ja-JP" altLang="en-US" sz="1050" dirty="0">
                <a:latin typeface="DN_TB_Shinbun_Gothic_Std_M" panose="02000503000000000000" pitchFamily="2" charset="-128"/>
                <a:ea typeface="DN_TB_Shinbun_Gothic_Std_M" panose="02000503000000000000" pitchFamily="2" charset="-128"/>
              </a:rPr>
              <a:t>や </a:t>
            </a:r>
            <a:r>
              <a:rPr kumimoji="1" lang="en-US" altLang="ja-JP" sz="1050" dirty="0">
                <a:latin typeface="DN_TB_Shinbun_Gothic_Std_M" panose="02000503000000000000" pitchFamily="2" charset="-128"/>
                <a:ea typeface="DN_TB_Shinbun_Gothic_Std_M" panose="02000503000000000000" pitchFamily="2" charset="-128"/>
              </a:rPr>
              <a:t>AWS </a:t>
            </a:r>
            <a:r>
              <a:rPr kumimoji="1" lang="ja-JP" altLang="en-US" sz="1050" dirty="0">
                <a:latin typeface="DN_TB_Shinbun_Gothic_Std_M" panose="02000503000000000000" pitchFamily="2" charset="-128"/>
                <a:ea typeface="DN_TB_Shinbun_Gothic_Std_M" panose="02000503000000000000" pitchFamily="2" charset="-128"/>
              </a:rPr>
              <a:t>に住んでいる正統的メリケン技術者たちの能力 </a:t>
            </a:r>
            <a:r>
              <a:rPr kumimoji="1" lang="en-US" altLang="ja-JP" sz="1050" dirty="0">
                <a:latin typeface="DN_TB_Shinbun_Gothic_Std_M" panose="02000503000000000000" pitchFamily="2" charset="-128"/>
                <a:ea typeface="DN_TB_Shinbun_Gothic_Std_M" panose="02000503000000000000" pitchFamily="2" charset="-128"/>
              </a:rPr>
              <a:t>(</a:t>
            </a:r>
            <a:r>
              <a:rPr kumimoji="1" lang="ja-JP" altLang="en-US" sz="1050" dirty="0">
                <a:latin typeface="DN_TB_Shinbun_Gothic_Std_M" panose="02000503000000000000" pitchFamily="2" charset="-128"/>
                <a:ea typeface="DN_TB_Shinbun_Gothic_Std_M" panose="02000503000000000000" pitchFamily="2" charset="-128"/>
              </a:rPr>
              <a:t>思考回路</a:t>
            </a:r>
            <a:r>
              <a:rPr kumimoji="1" lang="en-US" altLang="ja-JP" sz="1050" dirty="0">
                <a:latin typeface="DN_TB_Shinbun_Gothic_Std_M" panose="02000503000000000000" pitchFamily="2" charset="-128"/>
                <a:ea typeface="DN_TB_Shinbun_Gothic_Std_M" panose="02000503000000000000" pitchFamily="2" charset="-128"/>
              </a:rPr>
              <a:t>) </a:t>
            </a:r>
            <a:r>
              <a:rPr kumimoji="1" lang="ja-JP" altLang="en-US" sz="1050" dirty="0">
                <a:latin typeface="DN_TB_Shinbun_Gothic_Std_M" panose="02000503000000000000" pitchFamily="2" charset="-128"/>
                <a:ea typeface="DN_TB_Shinbun_Gothic_Std_M" panose="02000503000000000000" pitchFamily="2" charset="-128"/>
              </a:rPr>
              <a:t>を分けてもらえる。</a:t>
            </a:r>
          </a:p>
        </p:txBody>
      </p:sp>
      <p:sp>
        <p:nvSpPr>
          <p:cNvPr id="35" name="テキスト ボックス 34">
            <a:extLst>
              <a:ext uri="{FF2B5EF4-FFF2-40B4-BE49-F238E27FC236}">
                <a16:creationId xmlns:a16="http://schemas.microsoft.com/office/drawing/2014/main" id="{5B546DD7-F9C9-4842-80BB-64E40ACF4EC5}"/>
              </a:ext>
            </a:extLst>
          </p:cNvPr>
          <p:cNvSpPr txBox="1"/>
          <p:nvPr/>
        </p:nvSpPr>
        <p:spPr>
          <a:xfrm>
            <a:off x="2935153" y="2975487"/>
            <a:ext cx="3691087" cy="461665"/>
          </a:xfrm>
          <a:prstGeom prst="rect">
            <a:avLst/>
          </a:prstGeom>
          <a:solidFill>
            <a:schemeClr val="accent5">
              <a:lumMod val="20000"/>
              <a:lumOff val="8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テクロノジーマップ的なもの </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技術カテゴリをフィルタから選択する</a:t>
            </a:r>
            <a:r>
              <a:rPr kumimoji="1" lang="en-US" altLang="ja-JP" sz="1200" dirty="0">
                <a:latin typeface="DN_TB_Shinbun_Gothic_Std_M" panose="02000503000000000000" pitchFamily="2" charset="-128"/>
                <a:ea typeface="DN_TB_Shinbun_Gothic_Std_M" panose="02000503000000000000" pitchFamily="2" charset="-128"/>
              </a:rPr>
              <a:t>)</a:t>
            </a:r>
            <a:endParaRPr kumimoji="1" lang="ja-JP" altLang="en-US" sz="1200" dirty="0">
              <a:latin typeface="DN_TB_Shinbun_Gothic_Std_M" panose="02000503000000000000" pitchFamily="2" charset="-128"/>
              <a:ea typeface="DN_TB_Shinbun_Gothic_Std_M" panose="02000503000000000000" pitchFamily="2" charset="-128"/>
            </a:endParaRPr>
          </a:p>
        </p:txBody>
      </p:sp>
      <p:pic>
        <p:nvPicPr>
          <p:cNvPr id="55" name="Picture 9">
            <a:extLst>
              <a:ext uri="{FF2B5EF4-FFF2-40B4-BE49-F238E27FC236}">
                <a16:creationId xmlns:a16="http://schemas.microsoft.com/office/drawing/2014/main" id="{661AAD02-117B-4890-BA0E-B36A43C81190}"/>
              </a:ext>
            </a:extLst>
          </p:cNvPr>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0944" y="6038612"/>
            <a:ext cx="312391" cy="40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9">
            <a:extLst>
              <a:ext uri="{FF2B5EF4-FFF2-40B4-BE49-F238E27FC236}">
                <a16:creationId xmlns:a16="http://schemas.microsoft.com/office/drawing/2014/main" id="{09B8BA0B-7EEB-41A9-98A8-7DAA24EF0868}"/>
              </a:ext>
            </a:extLst>
          </p:cNvPr>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0030" y="6154564"/>
            <a:ext cx="180633" cy="2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9">
            <a:extLst>
              <a:ext uri="{FF2B5EF4-FFF2-40B4-BE49-F238E27FC236}">
                <a16:creationId xmlns:a16="http://schemas.microsoft.com/office/drawing/2014/main" id="{E7388EC4-59E5-41E2-97E4-483DE6ED50FF}"/>
              </a:ext>
            </a:extLst>
          </p:cNvPr>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7165" y="6029904"/>
            <a:ext cx="180633" cy="2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図 57">
            <a:extLst>
              <a:ext uri="{FF2B5EF4-FFF2-40B4-BE49-F238E27FC236}">
                <a16:creationId xmlns:a16="http://schemas.microsoft.com/office/drawing/2014/main" id="{08669D48-657A-4CAC-95C5-D7480799D94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079" y="6116045"/>
            <a:ext cx="456876" cy="378778"/>
          </a:xfrm>
          <a:prstGeom prst="rect">
            <a:avLst/>
          </a:prstGeom>
        </p:spPr>
      </p:pic>
      <p:sp>
        <p:nvSpPr>
          <p:cNvPr id="24" name="テキスト ボックス 23">
            <a:extLst>
              <a:ext uri="{FF2B5EF4-FFF2-40B4-BE49-F238E27FC236}">
                <a16:creationId xmlns:a16="http://schemas.microsoft.com/office/drawing/2014/main" id="{8AAAAC7C-4F7F-49E1-A8B1-4A89F92A4E8D}"/>
              </a:ext>
            </a:extLst>
          </p:cNvPr>
          <p:cNvSpPr txBox="1"/>
          <p:nvPr/>
        </p:nvSpPr>
        <p:spPr>
          <a:xfrm>
            <a:off x="594693" y="6269230"/>
            <a:ext cx="2400107" cy="276999"/>
          </a:xfrm>
          <a:prstGeom prst="rect">
            <a:avLst/>
          </a:prstGeom>
          <a:noFill/>
        </p:spPr>
        <p:txBody>
          <a:bodyPr wrap="square" rtlCol="0">
            <a:spAutoFit/>
          </a:bodyPr>
          <a:lstStyle/>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裏は「</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Git</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」で管理している</a:t>
            </a:r>
          </a:p>
        </p:txBody>
      </p:sp>
      <p:sp>
        <p:nvSpPr>
          <p:cNvPr id="21" name="矢印: 下 20">
            <a:extLst>
              <a:ext uri="{FF2B5EF4-FFF2-40B4-BE49-F238E27FC236}">
                <a16:creationId xmlns:a16="http://schemas.microsoft.com/office/drawing/2014/main" id="{15ACF80D-F883-44E3-AD37-CFDB72635766}"/>
              </a:ext>
            </a:extLst>
          </p:cNvPr>
          <p:cNvSpPr/>
          <p:nvPr/>
        </p:nvSpPr>
        <p:spPr>
          <a:xfrm>
            <a:off x="6705600" y="3365023"/>
            <a:ext cx="781538" cy="30025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4" name="矢印: 下 33">
            <a:extLst>
              <a:ext uri="{FF2B5EF4-FFF2-40B4-BE49-F238E27FC236}">
                <a16:creationId xmlns:a16="http://schemas.microsoft.com/office/drawing/2014/main" id="{E4E52D2E-6E49-4E54-B8A3-EA6C25D479AA}"/>
              </a:ext>
            </a:extLst>
          </p:cNvPr>
          <p:cNvSpPr/>
          <p:nvPr/>
        </p:nvSpPr>
        <p:spPr>
          <a:xfrm>
            <a:off x="1923885" y="3286931"/>
            <a:ext cx="781538" cy="26026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375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1900" b="1" dirty="0">
                <a:solidFill>
                  <a:schemeClr val="bg1"/>
                </a:solidFill>
                <a:latin typeface="DN_TB_Shinbun_Gothic_Std_M" panose="02000503000000000000" pitchFamily="2" charset="-128"/>
                <a:ea typeface="DN_TB_Shinbun_Gothic_Std_M" panose="02000503000000000000" pitchFamily="2" charset="-128"/>
              </a:rPr>
              <a:t>本施策をデジタル庁が行なうからには、国内トップ級の技術サイトを作るべきである。</a:t>
            </a: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13</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14" name="テキスト ボックス 13">
            <a:extLst>
              <a:ext uri="{FF2B5EF4-FFF2-40B4-BE49-F238E27FC236}">
                <a16:creationId xmlns:a16="http://schemas.microsoft.com/office/drawing/2014/main" id="{FEACC349-7620-4374-AA88-1972D38ECB7C}"/>
              </a:ext>
            </a:extLst>
          </p:cNvPr>
          <p:cNvSpPr txBox="1"/>
          <p:nvPr/>
        </p:nvSpPr>
        <p:spPr>
          <a:xfrm>
            <a:off x="226604" y="624557"/>
            <a:ext cx="9286494" cy="6093976"/>
          </a:xfrm>
          <a:prstGeom prst="rect">
            <a:avLst/>
          </a:prstGeom>
          <a:noFill/>
        </p:spPr>
        <p:txBody>
          <a:bodyPr wrap="square" rtlCol="0">
            <a:spAutoFit/>
          </a:bodyPr>
          <a:lstStyle/>
          <a:p>
            <a:r>
              <a:rPr kumimoji="1" lang="ja-JP" altLang="en-US" sz="1500" dirty="0">
                <a:latin typeface="DN_TB_Shinbun_Gothic_Std_M" panose="02000503000000000000" pitchFamily="2" charset="-128"/>
                <a:ea typeface="DN_TB_Shinbun_Gothic_Std_M" panose="02000503000000000000" pitchFamily="2" charset="-128"/>
              </a:rPr>
              <a:t>そこで、テクノロジーマップ、技術カタログは、長期的に下記の実現を目指すべきである。</a:t>
            </a:r>
            <a:endParaRPr kumimoji="1" lang="en-US" altLang="ja-JP" sz="1500" dirty="0">
              <a:latin typeface="DN_TB_Shinbun_Gothic_Std_M" panose="02000503000000000000" pitchFamily="2" charset="-128"/>
              <a:ea typeface="DN_TB_Shinbun_Gothic_Std_M" panose="02000503000000000000" pitchFamily="2" charset="-128"/>
            </a:endParaRPr>
          </a:p>
          <a:p>
            <a:endParaRPr kumimoji="1" lang="en-US" altLang="ja-JP" sz="1500" dirty="0">
              <a:latin typeface="DN_TB_Shinbun_Gothic_Std_M" panose="02000503000000000000" pitchFamily="2" charset="-128"/>
              <a:ea typeface="DN_TB_Shinbun_Gothic_Std_M" panose="02000503000000000000" pitchFamily="2" charset="-128"/>
            </a:endParaRPr>
          </a:p>
          <a:p>
            <a:pPr marL="342900" indent="-342900">
              <a:buAutoNum type="arabicParenBoth"/>
            </a:pPr>
            <a:r>
              <a:rPr kumimoji="1" lang="ja-JP" altLang="en-US" sz="1500" dirty="0">
                <a:latin typeface="DN_TB_Shinbun_Gothic_Std_M" panose="02000503000000000000" pitchFamily="2" charset="-128"/>
                <a:ea typeface="DN_TB_Shinbun_Gothic_Std_M" panose="02000503000000000000" pitchFamily="2" charset="-128"/>
              </a:rPr>
              <a:t>組織内技術者 </a:t>
            </a:r>
            <a:r>
              <a:rPr kumimoji="1" lang="en-US" altLang="ja-JP" sz="1500" dirty="0">
                <a:latin typeface="DN_TB_Shinbun_Gothic_Std_M" panose="02000503000000000000" pitchFamily="2" charset="-128"/>
                <a:ea typeface="DN_TB_Shinbun_Gothic_Std_M" panose="02000503000000000000" pitchFamily="2" charset="-128"/>
              </a:rPr>
              <a:t>(A </a:t>
            </a:r>
            <a:r>
              <a:rPr kumimoji="1" lang="ja-JP" altLang="en-US" sz="1500" dirty="0">
                <a:latin typeface="DN_TB_Shinbun_Gothic_Std_M" panose="02000503000000000000" pitchFamily="2" charset="-128"/>
                <a:ea typeface="DN_TB_Shinbun_Gothic_Std_M" panose="02000503000000000000" pitchFamily="2" charset="-128"/>
              </a:rPr>
              <a:t>群</a:t>
            </a:r>
            <a:r>
              <a:rPr kumimoji="1" lang="en-US" altLang="ja-JP" sz="1500" dirty="0">
                <a:latin typeface="DN_TB_Shinbun_Gothic_Std_M" panose="02000503000000000000" pitchFamily="2" charset="-128"/>
                <a:ea typeface="DN_TB_Shinbun_Gothic_Std_M" panose="02000503000000000000" pitchFamily="2" charset="-128"/>
              </a:rPr>
              <a:t>) </a:t>
            </a:r>
            <a:r>
              <a:rPr kumimoji="1" lang="ja-JP" altLang="en-US" sz="1500" dirty="0">
                <a:latin typeface="DN_TB_Shinbun_Gothic_Std_M" panose="02000503000000000000" pitchFamily="2" charset="-128"/>
                <a:ea typeface="DN_TB_Shinbun_Gothic_Std_M" panose="02000503000000000000" pitchFamily="2" charset="-128"/>
              </a:rPr>
              <a:t>に圧倒的に支持される、信頼される代表的な技術サイトという偉大なる存在になる。デジタル技術に困ったときは、「デジ庁の○○サイトへ行けばだいたい書いてある」というような拠り所となること。</a:t>
            </a:r>
            <a:endParaRPr kumimoji="1" lang="en-US" altLang="ja-JP" sz="1500" dirty="0">
              <a:latin typeface="DN_TB_Shinbun_Gothic_Std_M" panose="02000503000000000000" pitchFamily="2" charset="-128"/>
              <a:ea typeface="DN_TB_Shinbun_Gothic_Std_M" panose="02000503000000000000" pitchFamily="2" charset="-128"/>
            </a:endParaRPr>
          </a:p>
          <a:p>
            <a:pPr marL="800100" lvl="1" indent="-342900">
              <a:buFont typeface="Arial" panose="020B0604020202020204" pitchFamily="34" charset="0"/>
              <a:buChar char="•"/>
            </a:pPr>
            <a:r>
              <a:rPr kumimoji="1" lang="ja-JP" altLang="en-US" sz="1500" dirty="0">
                <a:latin typeface="DN_TB_Shinbun_Gothic_Std_M" panose="02000503000000000000" pitchFamily="2" charset="-128"/>
                <a:ea typeface="DN_TB_Shinbun_Gothic_Std_M" panose="02000503000000000000" pitchFamily="2" charset="-128"/>
              </a:rPr>
              <a:t>現在の「法令を調べたければひとまず</a:t>
            </a:r>
            <a:r>
              <a:rPr kumimoji="1" lang="en-US" altLang="ja-JP" sz="1500" dirty="0">
                <a:latin typeface="DN_TB_Shinbun_Gothic_Std_M" panose="02000503000000000000" pitchFamily="2" charset="-128"/>
                <a:ea typeface="DN_TB_Shinbun_Gothic_Std_M" panose="02000503000000000000" pitchFamily="2" charset="-128"/>
              </a:rPr>
              <a:t>『e-gov </a:t>
            </a:r>
            <a:r>
              <a:rPr kumimoji="1" lang="ja-JP" altLang="en-US" sz="1500" dirty="0">
                <a:latin typeface="DN_TB_Shinbun_Gothic_Std_M" panose="02000503000000000000" pitchFamily="2" charset="-128"/>
                <a:ea typeface="DN_TB_Shinbun_Gothic_Std_M" panose="02000503000000000000" pitchFamily="2" charset="-128"/>
              </a:rPr>
              <a:t>法令サイト</a:t>
            </a:r>
            <a:r>
              <a:rPr kumimoji="1" lang="en-US" altLang="ja-JP" sz="1500" dirty="0">
                <a:latin typeface="DN_TB_Shinbun_Gothic_Std_M" panose="02000503000000000000" pitchFamily="2" charset="-128"/>
                <a:ea typeface="DN_TB_Shinbun_Gothic_Std_M" panose="02000503000000000000" pitchFamily="2" charset="-128"/>
              </a:rPr>
              <a:t>』</a:t>
            </a:r>
            <a:r>
              <a:rPr kumimoji="1" lang="ja-JP" altLang="en-US" sz="1500" dirty="0">
                <a:latin typeface="DN_TB_Shinbun_Gothic_Std_M" panose="02000503000000000000" pitchFamily="2" charset="-128"/>
                <a:ea typeface="DN_TB_Shinbun_Gothic_Std_M" panose="02000503000000000000" pitchFamily="2" charset="-128"/>
              </a:rPr>
              <a:t>へ行けば良い」のと同じくらいの感覚で、技術者に信頼されて気軽にアクセスされ、長年存続し</a:t>
            </a:r>
            <a:r>
              <a:rPr kumimoji="1" lang="ja-JP" altLang="en-US" sz="1200" dirty="0">
                <a:latin typeface="DN_TB_Shinbun_Gothic_Std_M" panose="02000503000000000000" pitchFamily="2" charset="-128"/>
                <a:ea typeface="DN_TB_Shinbun_Gothic_Std_M" panose="02000503000000000000" pitchFamily="2" charset="-128"/>
              </a:rPr>
              <a:t> </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前記 </a:t>
            </a:r>
            <a:r>
              <a:rPr kumimoji="1" lang="en-US" altLang="ja-JP" sz="1200" dirty="0">
                <a:latin typeface="DN_TB_Shinbun_Gothic_Std_M" panose="02000503000000000000" pitchFamily="2" charset="-128"/>
                <a:ea typeface="DN_TB_Shinbun_Gothic_Std_M" panose="02000503000000000000" pitchFamily="2" charset="-128"/>
              </a:rPr>
              <a:t>e-gov </a:t>
            </a:r>
            <a:r>
              <a:rPr kumimoji="1" lang="ja-JP" altLang="en-US" sz="1200" dirty="0">
                <a:latin typeface="DN_TB_Shinbun_Gothic_Std_M" panose="02000503000000000000" pitchFamily="2" charset="-128"/>
                <a:ea typeface="DN_TB_Shinbun_Gothic_Std_M" panose="02000503000000000000" pitchFamily="2" charset="-128"/>
              </a:rPr>
              <a:t>法令サイトは </a:t>
            </a:r>
            <a:r>
              <a:rPr kumimoji="1" lang="en-US" altLang="ja-JP" sz="1200" dirty="0">
                <a:latin typeface="DN_TB_Shinbun_Gothic_Std_M" panose="02000503000000000000" pitchFamily="2" charset="-128"/>
                <a:ea typeface="DN_TB_Shinbun_Gothic_Std_M" panose="02000503000000000000" pitchFamily="2" charset="-128"/>
              </a:rPr>
              <a:t>20 </a:t>
            </a:r>
            <a:r>
              <a:rPr kumimoji="1" lang="ja-JP" altLang="en-US" sz="1200" dirty="0">
                <a:latin typeface="DN_TB_Shinbun_Gothic_Std_M" panose="02000503000000000000" pitchFamily="2" charset="-128"/>
                <a:ea typeface="DN_TB_Shinbun_Gothic_Std_M" panose="02000503000000000000" pitchFamily="2" charset="-128"/>
              </a:rPr>
              <a:t>年くらい存続している</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500" dirty="0">
                <a:latin typeface="DN_TB_Shinbun_Gothic_Std_M" panose="02000503000000000000" pitchFamily="2" charset="-128"/>
                <a:ea typeface="DN_TB_Shinbun_Gothic_Std_M" panose="02000503000000000000" pitchFamily="2" charset="-128"/>
              </a:rPr>
              <a:t>、各記事にはパーマリンク </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不変 </a:t>
            </a:r>
            <a:r>
              <a:rPr kumimoji="1" lang="en-US" altLang="ja-JP" sz="1200" dirty="0">
                <a:latin typeface="DN_TB_Shinbun_Gothic_Std_M" panose="02000503000000000000" pitchFamily="2" charset="-128"/>
                <a:ea typeface="DN_TB_Shinbun_Gothic_Std_M" panose="02000503000000000000" pitchFamily="2" charset="-128"/>
              </a:rPr>
              <a:t>URL) </a:t>
            </a:r>
            <a:r>
              <a:rPr kumimoji="1" lang="ja-JP" altLang="en-US" sz="1500" dirty="0">
                <a:latin typeface="DN_TB_Shinbun_Gothic_Std_M" panose="02000503000000000000" pitchFamily="2" charset="-128"/>
                <a:ea typeface="DN_TB_Shinbun_Gothic_Std_M" panose="02000503000000000000" pitchFamily="2" charset="-128"/>
              </a:rPr>
              <a:t>が貼られること。</a:t>
            </a:r>
            <a:br>
              <a:rPr kumimoji="1" lang="ja-JP" altLang="en-US" sz="1500" dirty="0">
                <a:latin typeface="DN_TB_Shinbun_Gothic_Std_M" panose="02000503000000000000" pitchFamily="2" charset="-128"/>
                <a:ea typeface="DN_TB_Shinbun_Gothic_Std_M" panose="02000503000000000000" pitchFamily="2" charset="-128"/>
              </a:rPr>
            </a:br>
            <a:endParaRPr kumimoji="1" lang="ja-JP" altLang="en-US" sz="1500" dirty="0">
              <a:latin typeface="DN_TB_Shinbun_Gothic_Std_M" panose="02000503000000000000" pitchFamily="2" charset="-128"/>
              <a:ea typeface="DN_TB_Shinbun_Gothic_Std_M" panose="02000503000000000000" pitchFamily="2" charset="-128"/>
            </a:endParaRPr>
          </a:p>
          <a:p>
            <a:pPr marL="342900" indent="-342900">
              <a:buAutoNum type="arabicParenBoth"/>
            </a:pPr>
            <a:r>
              <a:rPr kumimoji="1" lang="ja-JP" altLang="en-US" sz="1500" dirty="0">
                <a:latin typeface="DN_TB_Shinbun_Gothic_Std_M" panose="02000503000000000000" pitchFamily="2" charset="-128"/>
                <a:ea typeface="DN_TB_Shinbun_Gothic_Std_M" panose="02000503000000000000" pitchFamily="2" charset="-128"/>
              </a:rPr>
              <a:t>① 技術記事の内容は伝統的正統派技術記事、② 閲覧用サイトの体裁は </a:t>
            </a:r>
            <a:r>
              <a:rPr kumimoji="1" lang="en-US" altLang="ja-JP" sz="1500" dirty="0">
                <a:latin typeface="DN_TB_Shinbun_Gothic_Std_M" panose="02000503000000000000" pitchFamily="2" charset="-128"/>
                <a:ea typeface="DN_TB_Shinbun_Gothic_Std_M" panose="02000503000000000000" pitchFamily="2" charset="-128"/>
              </a:rPr>
              <a:t>Microsoft </a:t>
            </a:r>
            <a:r>
              <a:rPr kumimoji="1" lang="ja-JP" altLang="en-US" sz="1500" dirty="0">
                <a:latin typeface="DN_TB_Shinbun_Gothic_Std_M" panose="02000503000000000000" pitchFamily="2" charset="-128"/>
                <a:ea typeface="DN_TB_Shinbun_Gothic_Std_M" panose="02000503000000000000" pitchFamily="2" charset="-128"/>
              </a:rPr>
              <a:t>や </a:t>
            </a:r>
            <a:r>
              <a:rPr kumimoji="1" lang="en-US" altLang="ja-JP" sz="1500" dirty="0">
                <a:latin typeface="DN_TB_Shinbun_Gothic_Std_M" panose="02000503000000000000" pitchFamily="2" charset="-128"/>
                <a:ea typeface="DN_TB_Shinbun_Gothic_Std_M" panose="02000503000000000000" pitchFamily="2" charset="-128"/>
              </a:rPr>
              <a:t>AWS</a:t>
            </a:r>
            <a:r>
              <a:rPr kumimoji="1" lang="ja-JP" altLang="en-US" sz="1500" dirty="0">
                <a:latin typeface="DN_TB_Shinbun_Gothic_Std_M" panose="02000503000000000000" pitchFamily="2" charset="-128"/>
                <a:ea typeface="DN_TB_Shinbun_Gothic_Std_M" panose="02000503000000000000" pitchFamily="2" charset="-128"/>
              </a:rPr>
              <a:t> 等のドキュメント集で </a:t>
            </a:r>
            <a:r>
              <a:rPr kumimoji="1" lang="en-US" altLang="ja-JP" sz="1500" dirty="0">
                <a:latin typeface="DN_TB_Shinbun_Gothic_Std_M" panose="02000503000000000000" pitchFamily="2" charset="-128"/>
                <a:ea typeface="DN_TB_Shinbun_Gothic_Std_M" panose="02000503000000000000" pitchFamily="2" charset="-128"/>
              </a:rPr>
              <a:t>HTTP/HTML </a:t>
            </a:r>
            <a:r>
              <a:rPr kumimoji="1" lang="ja-JP" altLang="en-US" sz="1500" dirty="0">
                <a:latin typeface="DN_TB_Shinbun_Gothic_Std_M" panose="02000503000000000000" pitchFamily="2" charset="-128"/>
                <a:ea typeface="DN_TB_Shinbun_Gothic_Std_M" panose="02000503000000000000" pitchFamily="2" charset="-128"/>
              </a:rPr>
              <a:t>ベース </a:t>
            </a:r>
            <a:r>
              <a:rPr kumimoji="1" lang="en-US" altLang="ja-JP" sz="1200" dirty="0">
                <a:latin typeface="DN_TB_Shinbun_Gothic_Std_M" panose="02000503000000000000" pitchFamily="2" charset="-128"/>
                <a:ea typeface="DN_TB_Shinbun_Gothic_Std_M" panose="02000503000000000000" pitchFamily="2" charset="-128"/>
              </a:rPr>
              <a:t>(PDF</a:t>
            </a:r>
            <a:r>
              <a:rPr kumimoji="1" lang="ja-JP" altLang="en-US" sz="1200" dirty="0">
                <a:latin typeface="DN_TB_Shinbun_Gothic_Std_M" panose="02000503000000000000" pitchFamily="2" charset="-128"/>
                <a:ea typeface="DN_TB_Shinbun_Gothic_Std_M" panose="02000503000000000000" pitchFamily="2" charset="-128"/>
              </a:rPr>
              <a:t> 形式ではない</a:t>
            </a:r>
            <a:r>
              <a:rPr kumimoji="1" lang="en-US" altLang="ja-JP" sz="1200" dirty="0">
                <a:latin typeface="DN_TB_Shinbun_Gothic_Std_M" panose="02000503000000000000" pitchFamily="2" charset="-128"/>
                <a:ea typeface="DN_TB_Shinbun_Gothic_Std_M" panose="02000503000000000000" pitchFamily="2" charset="-128"/>
              </a:rPr>
              <a:t>) </a:t>
            </a:r>
            <a:r>
              <a:rPr kumimoji="1" lang="ja-JP" altLang="en-US" sz="1500" dirty="0">
                <a:latin typeface="DN_TB_Shinbun_Gothic_Std_M" panose="02000503000000000000" pitchFamily="2" charset="-128"/>
                <a:ea typeface="DN_TB_Shinbun_Gothic_Std_M" panose="02000503000000000000" pitchFamily="2" charset="-128"/>
              </a:rPr>
              <a:t>、③技術記事の投稿は業界標準の「テキストファイル」 </a:t>
            </a:r>
            <a:r>
              <a:rPr kumimoji="1" lang="en-US" altLang="ja-JP" sz="1500" dirty="0">
                <a:latin typeface="DN_TB_Shinbun_Gothic_Std_M" panose="02000503000000000000" pitchFamily="2" charset="-128"/>
                <a:ea typeface="DN_TB_Shinbun_Gothic_Std_M" panose="02000503000000000000" pitchFamily="2" charset="-128"/>
              </a:rPr>
              <a:t>(Word / PPT</a:t>
            </a:r>
            <a:r>
              <a:rPr kumimoji="1" lang="ja-JP" altLang="en-US" sz="1500" dirty="0">
                <a:latin typeface="DN_TB_Shinbun_Gothic_Std_M" panose="02000503000000000000" pitchFamily="2" charset="-128"/>
                <a:ea typeface="DN_TB_Shinbun_Gothic_Std_M" panose="02000503000000000000" pitchFamily="2" charset="-128"/>
              </a:rPr>
              <a:t> 形式ではない</a:t>
            </a:r>
            <a:r>
              <a:rPr kumimoji="1" lang="en-US" altLang="ja-JP" sz="1500" dirty="0">
                <a:latin typeface="DN_TB_Shinbun_Gothic_Std_M" panose="02000503000000000000" pitchFamily="2" charset="-128"/>
                <a:ea typeface="DN_TB_Shinbun_Gothic_Std_M" panose="02000503000000000000" pitchFamily="2" charset="-128"/>
              </a:rPr>
              <a:t>) </a:t>
            </a:r>
            <a:r>
              <a:rPr kumimoji="1" lang="ja-JP" altLang="en-US" sz="1500" dirty="0">
                <a:latin typeface="DN_TB_Shinbun_Gothic_Std_M" panose="02000503000000000000" pitchFamily="2" charset="-128"/>
                <a:ea typeface="DN_TB_Shinbun_Gothic_Std_M" panose="02000503000000000000" pitchFamily="2" charset="-128"/>
              </a:rPr>
              <a:t>、④技術記事をカテゴリ分けするメタデータを付け、これから「テクノロジーマップ」</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表紙</a:t>
            </a:r>
            <a:r>
              <a:rPr kumimoji="1" lang="en-US" altLang="ja-JP" sz="1200" dirty="0">
                <a:latin typeface="DN_TB_Shinbun_Gothic_Std_M" panose="02000503000000000000" pitchFamily="2" charset="-128"/>
                <a:ea typeface="DN_TB_Shinbun_Gothic_Std_M" panose="02000503000000000000" pitchFamily="2" charset="-128"/>
              </a:rPr>
              <a:t>) </a:t>
            </a:r>
            <a:r>
              <a:rPr kumimoji="1" lang="ja-JP" altLang="en-US" sz="1500" dirty="0">
                <a:latin typeface="DN_TB_Shinbun_Gothic_Std_M" panose="02000503000000000000" pitchFamily="2" charset="-128"/>
                <a:ea typeface="DN_TB_Shinbun_Gothic_Std_M" panose="02000503000000000000" pitchFamily="2" charset="-128"/>
              </a:rPr>
              <a:t>を自動生成すること、⑤ できれば、記事ごとにユーザーは必要に応じてきれいに </a:t>
            </a:r>
            <a:r>
              <a:rPr kumimoji="1" lang="en-US" altLang="ja-JP" sz="1500" dirty="0">
                <a:latin typeface="DN_TB_Shinbun_Gothic_Std_M" panose="02000503000000000000" pitchFamily="2" charset="-128"/>
                <a:ea typeface="DN_TB_Shinbun_Gothic_Std_M" panose="02000503000000000000" pitchFamily="2" charset="-128"/>
              </a:rPr>
              <a:t>PDF </a:t>
            </a:r>
            <a:r>
              <a:rPr kumimoji="1" lang="ja-JP" altLang="en-US" sz="1500" dirty="0">
                <a:latin typeface="DN_TB_Shinbun_Gothic_Std_M" panose="02000503000000000000" pitchFamily="2" charset="-128"/>
                <a:ea typeface="DN_TB_Shinbun_Gothic_Std_M" panose="02000503000000000000" pitchFamily="2" charset="-128"/>
              </a:rPr>
              <a:t>化して印刷できる自動 </a:t>
            </a:r>
            <a:r>
              <a:rPr kumimoji="1" lang="en-US" altLang="ja-JP" sz="1500" dirty="0">
                <a:latin typeface="DN_TB_Shinbun_Gothic_Std_M" panose="02000503000000000000" pitchFamily="2" charset="-128"/>
                <a:ea typeface="DN_TB_Shinbun_Gothic_Std_M" panose="02000503000000000000" pitchFamily="2" charset="-128"/>
              </a:rPr>
              <a:t>PDF </a:t>
            </a:r>
            <a:r>
              <a:rPr kumimoji="1" lang="ja-JP" altLang="en-US" sz="1500" dirty="0">
                <a:latin typeface="DN_TB_Shinbun_Gothic_Std_M" panose="02000503000000000000" pitchFamily="2" charset="-128"/>
                <a:ea typeface="DN_TB_Shinbun_Gothic_Std_M" panose="02000503000000000000" pitchFamily="2" charset="-128"/>
              </a:rPr>
              <a:t>出力機能があること</a:t>
            </a:r>
            <a:r>
              <a:rPr kumimoji="1" lang="ja-JP" altLang="en-US" sz="1200" dirty="0">
                <a:latin typeface="DN_TB_Shinbun_Gothic_Std_M" panose="02000503000000000000" pitchFamily="2" charset="-128"/>
                <a:ea typeface="DN_TB_Shinbun_Gothic_Std_M" panose="02000503000000000000" pitchFamily="2" charset="-128"/>
              </a:rPr>
              <a:t> </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紙に印刷して読みたい人向けの機能</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500" dirty="0">
                <a:latin typeface="DN_TB_Shinbun_Gothic_Std_M" panose="02000503000000000000" pitchFamily="2" charset="-128"/>
                <a:ea typeface="DN_TB_Shinbun_Gothic_Std_M" panose="02000503000000000000" pitchFamily="2" charset="-128"/>
              </a:rPr>
              <a:t>。</a:t>
            </a:r>
            <a:br>
              <a:rPr kumimoji="1" lang="en-US" altLang="ja-JP" sz="1500" dirty="0">
                <a:latin typeface="DN_TB_Shinbun_Gothic_Std_M" panose="02000503000000000000" pitchFamily="2" charset="-128"/>
                <a:ea typeface="DN_TB_Shinbun_Gothic_Std_M" panose="02000503000000000000" pitchFamily="2" charset="-128"/>
              </a:rPr>
            </a:br>
            <a:endParaRPr kumimoji="1" lang="en-US" altLang="ja-JP" sz="1500" dirty="0">
              <a:latin typeface="DN_TB_Shinbun_Gothic_Std_M" panose="02000503000000000000" pitchFamily="2" charset="-128"/>
              <a:ea typeface="DN_TB_Shinbun_Gothic_Std_M" panose="02000503000000000000" pitchFamily="2" charset="-128"/>
            </a:endParaRPr>
          </a:p>
          <a:p>
            <a:pPr marL="342900" indent="-342900">
              <a:buAutoNum type="arabicParenBoth"/>
            </a:pPr>
            <a:r>
              <a:rPr kumimoji="1" lang="ja-JP" altLang="en-US" sz="1500" dirty="0">
                <a:latin typeface="DN_TB_Shinbun_Gothic_Std_M" panose="02000503000000000000" pitchFamily="2" charset="-128"/>
                <a:ea typeface="DN_TB_Shinbun_Gothic_Std_M" panose="02000503000000000000" pitchFamily="2" charset="-128"/>
              </a:rPr>
              <a:t>読者の方々 </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大抵は、</a:t>
            </a:r>
            <a:r>
              <a:rPr kumimoji="1" lang="en-US" altLang="ja-JP" sz="1200" dirty="0">
                <a:latin typeface="DN_TB_Shinbun_Gothic_Std_M" panose="02000503000000000000" pitchFamily="2" charset="-128"/>
                <a:ea typeface="DN_TB_Shinbun_Gothic_Std_M" panose="02000503000000000000" pitchFamily="2" charset="-128"/>
              </a:rPr>
              <a:t>A </a:t>
            </a:r>
            <a:r>
              <a:rPr kumimoji="1" lang="ja-JP" altLang="en-US" sz="1200" dirty="0">
                <a:latin typeface="DN_TB_Shinbun_Gothic_Std_M" panose="02000503000000000000" pitchFamily="2" charset="-128"/>
                <a:ea typeface="DN_TB_Shinbun_Gothic_Std_M" panose="02000503000000000000" pitchFamily="2" charset="-128"/>
              </a:rPr>
              <a:t>群技術者</a:t>
            </a:r>
            <a:r>
              <a:rPr kumimoji="1" lang="en-US" altLang="ja-JP" sz="1200" dirty="0">
                <a:latin typeface="DN_TB_Shinbun_Gothic_Std_M" panose="02000503000000000000" pitchFamily="2" charset="-128"/>
                <a:ea typeface="DN_TB_Shinbun_Gothic_Std_M" panose="02000503000000000000" pitchFamily="2" charset="-128"/>
              </a:rPr>
              <a:t>) </a:t>
            </a:r>
            <a:r>
              <a:rPr kumimoji="1" lang="ja-JP" altLang="en-US" sz="1500" dirty="0">
                <a:latin typeface="DN_TB_Shinbun_Gothic_Std_M" panose="02000503000000000000" pitchFamily="2" charset="-128"/>
                <a:ea typeface="DN_TB_Shinbun_Gothic_Std_M" panose="02000503000000000000" pitchFamily="2" charset="-128"/>
              </a:rPr>
              <a:t>からの記事の寄稿や修正提案を受付ける。</a:t>
            </a:r>
            <a:br>
              <a:rPr kumimoji="1" lang="en-US" altLang="ja-JP" sz="1500" dirty="0">
                <a:latin typeface="DN_TB_Shinbun_Gothic_Std_M" panose="02000503000000000000" pitchFamily="2" charset="-128"/>
                <a:ea typeface="DN_TB_Shinbun_Gothic_Std_M" panose="02000503000000000000" pitchFamily="2" charset="-128"/>
              </a:rPr>
            </a:br>
            <a:r>
              <a:rPr kumimoji="1" lang="ja-JP" altLang="en-US" sz="1500" dirty="0">
                <a:latin typeface="DN_TB_Shinbun_Gothic_Std_M" panose="02000503000000000000" pitchFamily="2" charset="-128"/>
                <a:ea typeface="DN_TB_Shinbun_Gothic_Std_M" panose="02000503000000000000" pitchFamily="2" charset="-128"/>
              </a:rPr>
              <a:t>技術者は、自らのレベル以上の書き手であると分かる者が書いた技術記事しか、真剣に読まない。</a:t>
            </a:r>
            <a:br>
              <a:rPr kumimoji="1" lang="ja-JP" altLang="en-US" sz="1500" dirty="0">
                <a:latin typeface="DN_TB_Shinbun_Gothic_Std_M" panose="02000503000000000000" pitchFamily="2" charset="-128"/>
                <a:ea typeface="DN_TB_Shinbun_Gothic_Std_M" panose="02000503000000000000" pitchFamily="2" charset="-128"/>
              </a:rPr>
            </a:br>
            <a:endParaRPr kumimoji="1" lang="ja-JP" altLang="en-US" sz="1500" dirty="0">
              <a:latin typeface="DN_TB_Shinbun_Gothic_Std_M" panose="02000503000000000000" pitchFamily="2" charset="-128"/>
              <a:ea typeface="DN_TB_Shinbun_Gothic_Std_M" panose="02000503000000000000" pitchFamily="2" charset="-128"/>
            </a:endParaRPr>
          </a:p>
          <a:p>
            <a:pPr marL="342900" indent="-342900">
              <a:buAutoNum type="arabicParenBoth"/>
            </a:pPr>
            <a:r>
              <a:rPr kumimoji="1" lang="ja-JP" altLang="en-US" sz="1500" dirty="0">
                <a:latin typeface="DN_TB_Shinbun_Gothic_Std_M" panose="02000503000000000000" pitchFamily="2" charset="-128"/>
                <a:ea typeface="DN_TB_Shinbun_Gothic_Std_M" panose="02000503000000000000" pitchFamily="2" charset="-128"/>
              </a:rPr>
              <a:t>書き手の意欲は、反映されるまでの時間が短いほど飛躍的に高まる。寄稿や修正提案は、「プル・リクエスト」、「</a:t>
            </a:r>
            <a:r>
              <a:rPr kumimoji="1" lang="en-US" altLang="ja-JP" sz="1500" dirty="0">
                <a:latin typeface="DN_TB_Shinbun_Gothic_Std_M" panose="02000503000000000000" pitchFamily="2" charset="-128"/>
                <a:ea typeface="DN_TB_Shinbun_Gothic_Std_M" panose="02000503000000000000" pitchFamily="2" charset="-128"/>
              </a:rPr>
              <a:t>Git</a:t>
            </a:r>
            <a:r>
              <a:rPr kumimoji="1" lang="ja-JP" altLang="en-US" sz="1500" dirty="0">
                <a:latin typeface="DN_TB_Shinbun_Gothic_Std_M" panose="02000503000000000000" pitchFamily="2" charset="-128"/>
                <a:ea typeface="DN_TB_Shinbun_Gothic_Std_M" panose="02000503000000000000" pitchFamily="2" charset="-128"/>
              </a:rPr>
              <a:t>」という仕組み </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後述</a:t>
            </a:r>
            <a:r>
              <a:rPr kumimoji="1" lang="en-US" altLang="ja-JP" sz="1200" dirty="0">
                <a:latin typeface="DN_TB_Shinbun_Gothic_Std_M" panose="02000503000000000000" pitchFamily="2" charset="-128"/>
                <a:ea typeface="DN_TB_Shinbun_Gothic_Std_M" panose="02000503000000000000" pitchFamily="2" charset="-128"/>
              </a:rPr>
              <a:t>) </a:t>
            </a:r>
            <a:r>
              <a:rPr kumimoji="1" lang="ja-JP" altLang="en-US" sz="1500" dirty="0">
                <a:latin typeface="DN_TB_Shinbun_Gothic_Std_M" panose="02000503000000000000" pitchFamily="2" charset="-128"/>
                <a:ea typeface="DN_TB_Shinbun_Gothic_Std_M" panose="02000503000000000000" pitchFamily="2" charset="-128"/>
              </a:rPr>
              <a:t>で受付け、一定の基準を満たしていれば、短時間で承認されること </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後でロールバックできるので安全である</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500" dirty="0">
                <a:latin typeface="DN_TB_Shinbun_Gothic_Std_M" panose="02000503000000000000" pitchFamily="2" charset="-128"/>
                <a:ea typeface="DN_TB_Shinbun_Gothic_Std_M" panose="02000503000000000000" pitchFamily="2" charset="-128"/>
              </a:rPr>
              <a:t>。承認された後は、直ちに公開 </a:t>
            </a:r>
            <a:r>
              <a:rPr kumimoji="1" lang="en-US" altLang="ja-JP" sz="1500" dirty="0">
                <a:latin typeface="DN_TB_Shinbun_Gothic_Std_M" panose="02000503000000000000" pitchFamily="2" charset="-128"/>
                <a:ea typeface="DN_TB_Shinbun_Gothic_Std_M" panose="02000503000000000000" pitchFamily="2" charset="-128"/>
              </a:rPr>
              <a:t>Web </a:t>
            </a:r>
            <a:r>
              <a:rPr kumimoji="1" lang="ja-JP" altLang="en-US" sz="1500" dirty="0">
                <a:latin typeface="DN_TB_Shinbun_Gothic_Std_M" panose="02000503000000000000" pitchFamily="2" charset="-128"/>
                <a:ea typeface="DN_TB_Shinbun_Gothic_Std_M" panose="02000503000000000000" pitchFamily="2" charset="-128"/>
              </a:rPr>
              <a:t>ページに反映されること。</a:t>
            </a:r>
            <a:endParaRPr kumimoji="1" lang="en-US" altLang="ja-JP" sz="1500" dirty="0">
              <a:latin typeface="DN_TB_Shinbun_Gothic_Std_M" panose="02000503000000000000" pitchFamily="2" charset="-128"/>
              <a:ea typeface="DN_TB_Shinbun_Gothic_Std_M" panose="02000503000000000000" pitchFamily="2" charset="-128"/>
            </a:endParaRPr>
          </a:p>
          <a:p>
            <a:pPr marL="800100" lvl="1" indent="-342900">
              <a:buFont typeface="Arial" panose="020B0604020202020204" pitchFamily="34" charset="0"/>
              <a:buChar char="•"/>
            </a:pPr>
            <a:r>
              <a:rPr kumimoji="1" lang="ja-JP" altLang="en-US" sz="1500" dirty="0">
                <a:latin typeface="DN_TB_Shinbun_Gothic_Std_M" panose="02000503000000000000" pitchFamily="2" charset="-128"/>
                <a:ea typeface="DN_TB_Shinbun_Gothic_Std_M" panose="02000503000000000000" pitchFamily="2" charset="-128"/>
              </a:rPr>
              <a:t>企業の執筆者が書いた自社技術記事でも、技術普及目的の記事であって、直接営利を目的としていなければ、掲載を認めるべきである。</a:t>
            </a:r>
            <a:endParaRPr kumimoji="1" lang="en-US" altLang="ja-JP" sz="1500" dirty="0">
              <a:latin typeface="DN_TB_Shinbun_Gothic_Std_M" panose="02000503000000000000" pitchFamily="2" charset="-128"/>
              <a:ea typeface="DN_TB_Shinbun_Gothic_Std_M" panose="02000503000000000000" pitchFamily="2" charset="-128"/>
            </a:endParaRPr>
          </a:p>
          <a:p>
            <a:pPr marL="800100" lvl="1" indent="-342900">
              <a:buFont typeface="Arial" panose="020B0604020202020204" pitchFamily="34" charset="0"/>
              <a:buChar char="•"/>
            </a:pPr>
            <a:r>
              <a:rPr kumimoji="1" lang="ja-JP" altLang="en-US" sz="1500" dirty="0">
                <a:latin typeface="DN_TB_Shinbun_Gothic_Std_M" panose="02000503000000000000" pitchFamily="2" charset="-128"/>
                <a:ea typeface="DN_TB_Shinbun_Gothic_Std_M" panose="02000503000000000000" pitchFamily="2" charset="-128"/>
              </a:rPr>
              <a:t>偏向的・不正確なおそれがある場合は、有識者会議 </a:t>
            </a:r>
            <a:r>
              <a:rPr kumimoji="1" lang="en-US" altLang="ja-JP" sz="1200" dirty="0">
                <a:latin typeface="DN_TB_Shinbun_Gothic_Std_M" panose="02000503000000000000" pitchFamily="2" charset="-128"/>
                <a:ea typeface="DN_TB_Shinbun_Gothic_Std_M" panose="02000503000000000000" pitchFamily="2" charset="-128"/>
              </a:rPr>
              <a:t>(Slack, ML </a:t>
            </a:r>
            <a:r>
              <a:rPr kumimoji="1" lang="ja-JP" altLang="en-US" sz="1200" dirty="0">
                <a:latin typeface="DN_TB_Shinbun_Gothic_Std_M" panose="02000503000000000000" pitchFamily="2" charset="-128"/>
                <a:ea typeface="DN_TB_Shinbun_Gothic_Std_M" panose="02000503000000000000" pitchFamily="2" charset="-128"/>
              </a:rPr>
              <a:t>に住んでいる</a:t>
            </a:r>
            <a:r>
              <a:rPr kumimoji="1" lang="en-US" altLang="ja-JP" sz="1200" dirty="0">
                <a:latin typeface="DN_TB_Shinbun_Gothic_Std_M" panose="02000503000000000000" pitchFamily="2" charset="-128"/>
                <a:ea typeface="DN_TB_Shinbun_Gothic_Std_M" panose="02000503000000000000" pitchFamily="2" charset="-128"/>
              </a:rPr>
              <a:t>) </a:t>
            </a:r>
            <a:r>
              <a:rPr kumimoji="1" lang="ja-JP" altLang="en-US" sz="1500" dirty="0">
                <a:latin typeface="DN_TB_Shinbun_Gothic_Std_M" panose="02000503000000000000" pitchFamily="2" charset="-128"/>
                <a:ea typeface="DN_TB_Shinbun_Gothic_Std_M" panose="02000503000000000000" pitchFamily="2" charset="-128"/>
              </a:rPr>
              <a:t>で判断してもらう。</a:t>
            </a:r>
            <a:endParaRPr kumimoji="1" lang="en-US" altLang="ja-JP" sz="1500" dirty="0">
              <a:latin typeface="DN_TB_Shinbun_Gothic_Std_M" panose="02000503000000000000" pitchFamily="2" charset="-128"/>
              <a:ea typeface="DN_TB_Shinbun_Gothic_Std_M" panose="02000503000000000000" pitchFamily="2" charset="-128"/>
            </a:endParaRPr>
          </a:p>
          <a:p>
            <a:pPr marL="800100" lvl="1" indent="-342900">
              <a:buFont typeface="Arial" panose="020B0604020202020204" pitchFamily="34" charset="0"/>
              <a:buChar char="•"/>
            </a:pPr>
            <a:r>
              <a:rPr kumimoji="1" lang="ja-JP" altLang="en-US" sz="1500" dirty="0">
                <a:latin typeface="DN_TB_Shinbun_Gothic_Std_M" panose="02000503000000000000" pitchFamily="2" charset="-128"/>
                <a:ea typeface="DN_TB_Shinbun_Gothic_Std_M" panose="02000503000000000000" pitchFamily="2" charset="-128"/>
              </a:rPr>
              <a:t>投稿者には、投稿時に自由な再利用の許諾に同意してもらう。</a:t>
            </a:r>
            <a:endParaRPr kumimoji="1" lang="en-US" altLang="ja-JP" sz="1500" dirty="0">
              <a:latin typeface="DN_TB_Shinbun_Gothic_Std_M" panose="02000503000000000000" pitchFamily="2" charset="-128"/>
              <a:ea typeface="DN_TB_Shinbun_Gothic_Std_M" panose="02000503000000000000" pitchFamily="2" charset="-128"/>
            </a:endParaRPr>
          </a:p>
        </p:txBody>
      </p:sp>
    </p:spTree>
    <p:extLst>
      <p:ext uri="{BB962C8B-B14F-4D97-AF65-F5344CB8AC3E}">
        <p14:creationId xmlns:p14="http://schemas.microsoft.com/office/powerpoint/2010/main" val="3077417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000" b="1" dirty="0">
                <a:solidFill>
                  <a:schemeClr val="bg1"/>
                </a:solidFill>
                <a:latin typeface="DN_TB_Shinbun_Gothic_Std_M" panose="02000503000000000000" pitchFamily="2" charset="-128"/>
                <a:ea typeface="DN_TB_Shinbun_Gothic_Std_M" panose="02000503000000000000" pitchFamily="2" charset="-128"/>
              </a:rPr>
              <a:t>高い質を維持するには、投稿者による投稿・修正提案を受付ける必要がある。</a:t>
            </a:r>
          </a:p>
          <a:p>
            <a:pPr algn="ctr"/>
            <a:r>
              <a:rPr lang="ja-JP" altLang="en-US" sz="2000" b="1" dirty="0">
                <a:solidFill>
                  <a:schemeClr val="bg1"/>
                </a:solidFill>
                <a:latin typeface="DN_TB_Shinbun_Gothic_Std_M" panose="02000503000000000000" pitchFamily="2" charset="-128"/>
                <a:ea typeface="DN_TB_Shinbun_Gothic_Std_M" panose="02000503000000000000" pitchFamily="2" charset="-128"/>
              </a:rPr>
              <a:t>そのためには、快適で投稿・承認・閲覧しやすいインターフェイスが必要である。</a:t>
            </a: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14</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pic>
        <p:nvPicPr>
          <p:cNvPr id="16" name="図 15">
            <a:extLst>
              <a:ext uri="{FF2B5EF4-FFF2-40B4-BE49-F238E27FC236}">
                <a16:creationId xmlns:a16="http://schemas.microsoft.com/office/drawing/2014/main" id="{FA80BE04-8C34-4C8F-8593-3C6A9299C5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96805" y="2580252"/>
            <a:ext cx="961664" cy="1688061"/>
          </a:xfrm>
          <a:prstGeom prst="rect">
            <a:avLst/>
          </a:prstGeom>
        </p:spPr>
      </p:pic>
      <p:pic>
        <p:nvPicPr>
          <p:cNvPr id="17" name="図 16">
            <a:extLst>
              <a:ext uri="{FF2B5EF4-FFF2-40B4-BE49-F238E27FC236}">
                <a16:creationId xmlns:a16="http://schemas.microsoft.com/office/drawing/2014/main" id="{B9D960BD-1DC4-4A15-8EFB-31CD1354C9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28168" y="2804766"/>
            <a:ext cx="1088811" cy="1522945"/>
          </a:xfrm>
          <a:prstGeom prst="rect">
            <a:avLst/>
          </a:prstGeom>
        </p:spPr>
      </p:pic>
      <p:pic>
        <p:nvPicPr>
          <p:cNvPr id="20" name="図 19">
            <a:extLst>
              <a:ext uri="{FF2B5EF4-FFF2-40B4-BE49-F238E27FC236}">
                <a16:creationId xmlns:a16="http://schemas.microsoft.com/office/drawing/2014/main" id="{879EE6E3-472B-40FA-85CF-F599D84AFBD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47533" y="2092477"/>
            <a:ext cx="982494" cy="992221"/>
          </a:xfrm>
          <a:prstGeom prst="rect">
            <a:avLst/>
          </a:prstGeom>
        </p:spPr>
      </p:pic>
      <p:pic>
        <p:nvPicPr>
          <p:cNvPr id="22" name="図 21">
            <a:extLst>
              <a:ext uri="{FF2B5EF4-FFF2-40B4-BE49-F238E27FC236}">
                <a16:creationId xmlns:a16="http://schemas.microsoft.com/office/drawing/2014/main" id="{F385547D-5FA9-4C43-93C4-BED746343D2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5135" y="2640763"/>
            <a:ext cx="1214917" cy="965769"/>
          </a:xfrm>
          <a:prstGeom prst="rect">
            <a:avLst/>
          </a:prstGeom>
        </p:spPr>
      </p:pic>
      <p:graphicFrame>
        <p:nvGraphicFramePr>
          <p:cNvPr id="23" name="Object 4">
            <a:hlinkClick r:id="" action="ppaction://ole?verb=0"/>
            <a:extLst>
              <a:ext uri="{FF2B5EF4-FFF2-40B4-BE49-F238E27FC236}">
                <a16:creationId xmlns:a16="http://schemas.microsoft.com/office/drawing/2014/main" id="{6BA797FD-74DA-4E57-A8A9-131E82F0B46D}"/>
              </a:ext>
            </a:extLst>
          </p:cNvPr>
          <p:cNvGraphicFramePr>
            <a:graphicFrameLocks/>
          </p:cNvGraphicFramePr>
          <p:nvPr>
            <p:extLst>
              <p:ext uri="{D42A27DB-BD31-4B8C-83A1-F6EECF244321}">
                <p14:modId xmlns:p14="http://schemas.microsoft.com/office/powerpoint/2010/main" val="882125607"/>
              </p:ext>
            </p:extLst>
          </p:nvPr>
        </p:nvGraphicFramePr>
        <p:xfrm>
          <a:off x="275588" y="2478458"/>
          <a:ext cx="355630" cy="1070062"/>
        </p:xfrm>
        <a:graphic>
          <a:graphicData uri="http://schemas.openxmlformats.org/presentationml/2006/ole">
            <mc:AlternateContent xmlns:mc="http://schemas.openxmlformats.org/markup-compatibility/2006">
              <mc:Choice xmlns:v="urn:schemas-microsoft-com:vml" Requires="v">
                <p:oleObj spid="_x0000_s1358" name="Microsoft クリップアート" r:id="rId8" imgW="1966680" imgH="5898960" progId="MS_ClipArt_Gallery">
                  <p:embed/>
                </p:oleObj>
              </mc:Choice>
              <mc:Fallback>
                <p:oleObj name="Microsoft クリップアート" r:id="rId8" imgW="1966680" imgH="5898960" progId="MS_ClipArt_Gallery">
                  <p:embed/>
                  <p:pic>
                    <p:nvPicPr>
                      <p:cNvPr id="18" name="Object 4">
                        <a:hlinkClick r:id="" action="ppaction://ole?verb=0"/>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5588" y="2478458"/>
                        <a:ext cx="355630" cy="1070062"/>
                      </a:xfrm>
                      <a:prstGeom prst="rect">
                        <a:avLst/>
                      </a:prstGeom>
                      <a:noFill/>
                      <a:ln>
                        <a:noFill/>
                      </a:ln>
                      <a:effectLst/>
                    </p:spPr>
                  </p:pic>
                </p:oleObj>
              </mc:Fallback>
            </mc:AlternateContent>
          </a:graphicData>
        </a:graphic>
      </p:graphicFrame>
      <p:cxnSp>
        <p:nvCxnSpPr>
          <p:cNvPr id="3" name="直線矢印コネクタ 2">
            <a:extLst>
              <a:ext uri="{FF2B5EF4-FFF2-40B4-BE49-F238E27FC236}">
                <a16:creationId xmlns:a16="http://schemas.microsoft.com/office/drawing/2014/main" id="{34B85143-9470-4A11-8BEE-9CCD1752B708}"/>
              </a:ext>
            </a:extLst>
          </p:cNvPr>
          <p:cNvCxnSpPr>
            <a:stCxn id="22" idx="3"/>
          </p:cNvCxnSpPr>
          <p:nvPr/>
        </p:nvCxnSpPr>
        <p:spPr>
          <a:xfrm>
            <a:off x="1800052" y="3123648"/>
            <a:ext cx="1201985" cy="30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3B2BF9A8-8BF9-4F52-AE9A-373123850A8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35949" y="2513220"/>
            <a:ext cx="802968" cy="649357"/>
          </a:xfrm>
          <a:prstGeom prst="rect">
            <a:avLst/>
          </a:prstGeom>
        </p:spPr>
      </p:pic>
      <p:sp>
        <p:nvSpPr>
          <p:cNvPr id="27" name="テキスト ボックス 26">
            <a:extLst>
              <a:ext uri="{FF2B5EF4-FFF2-40B4-BE49-F238E27FC236}">
                <a16:creationId xmlns:a16="http://schemas.microsoft.com/office/drawing/2014/main" id="{50BDFC3F-2C75-433D-B446-A8604570C654}"/>
              </a:ext>
            </a:extLst>
          </p:cNvPr>
          <p:cNvSpPr txBox="1"/>
          <p:nvPr/>
        </p:nvSpPr>
        <p:spPr>
          <a:xfrm>
            <a:off x="1512312" y="1995287"/>
            <a:ext cx="2439240" cy="630942"/>
          </a:xfrm>
          <a:prstGeom prst="rect">
            <a:avLst/>
          </a:prstGeom>
          <a:noFill/>
        </p:spPr>
        <p:txBody>
          <a:bodyPr wrap="square" rtlCol="0">
            <a:spAutoFit/>
          </a:bodyPr>
          <a:lstStyle/>
          <a:p>
            <a:r>
              <a:rPr kumimoji="1" lang="ja-JP" altLang="en-US" sz="1750" dirty="0">
                <a:latin typeface="DN_TB_Shinbun_Gothic_Std_M" panose="02000503000000000000" pitchFamily="2" charset="-128"/>
                <a:ea typeface="DN_TB_Shinbun_Gothic_Std_M" panose="02000503000000000000" pitchFamily="2" charset="-128"/>
              </a:rPr>
              <a:t>記事ファイルの送付</a:t>
            </a:r>
            <a:endParaRPr kumimoji="1" lang="en-US" altLang="ja-JP" sz="1750" dirty="0">
              <a:latin typeface="DN_TB_Shinbun_Gothic_Std_M" panose="02000503000000000000" pitchFamily="2" charset="-128"/>
              <a:ea typeface="DN_TB_Shinbun_Gothic_Std_M" panose="02000503000000000000" pitchFamily="2" charset="-128"/>
            </a:endParaRPr>
          </a:p>
          <a:p>
            <a:r>
              <a:rPr kumimoji="1" lang="en-US" altLang="ja-JP" sz="1750" dirty="0">
                <a:latin typeface="DN_TB_Shinbun_Gothic_Std_M" panose="02000503000000000000" pitchFamily="2" charset="-128"/>
                <a:ea typeface="DN_TB_Shinbun_Gothic_Std_M" panose="02000503000000000000" pitchFamily="2" charset="-128"/>
              </a:rPr>
              <a:t>(</a:t>
            </a:r>
            <a:r>
              <a:rPr kumimoji="1" lang="ja-JP" altLang="en-US" sz="1750" dirty="0">
                <a:latin typeface="DN_TB_Shinbun_Gothic_Std_M" panose="02000503000000000000" pitchFamily="2" charset="-128"/>
                <a:ea typeface="DN_TB_Shinbun_Gothic_Std_M" panose="02000503000000000000" pitchFamily="2" charset="-128"/>
              </a:rPr>
              <a:t>プル・リクエスト</a:t>
            </a:r>
            <a:r>
              <a:rPr kumimoji="1" lang="en-US" altLang="ja-JP" sz="1750" dirty="0">
                <a:latin typeface="DN_TB_Shinbun_Gothic_Std_M" panose="02000503000000000000" pitchFamily="2" charset="-128"/>
                <a:ea typeface="DN_TB_Shinbun_Gothic_Std_M" panose="02000503000000000000" pitchFamily="2" charset="-128"/>
              </a:rPr>
              <a:t>)</a:t>
            </a:r>
          </a:p>
        </p:txBody>
      </p:sp>
      <p:sp>
        <p:nvSpPr>
          <p:cNvPr id="34" name="テキスト ボックス 33">
            <a:extLst>
              <a:ext uri="{FF2B5EF4-FFF2-40B4-BE49-F238E27FC236}">
                <a16:creationId xmlns:a16="http://schemas.microsoft.com/office/drawing/2014/main" id="{A79664B4-262C-4FC5-B1E9-50D6D9B6EBD1}"/>
              </a:ext>
            </a:extLst>
          </p:cNvPr>
          <p:cNvSpPr txBox="1"/>
          <p:nvPr/>
        </p:nvSpPr>
        <p:spPr>
          <a:xfrm>
            <a:off x="1650307" y="3143636"/>
            <a:ext cx="1625155" cy="1384995"/>
          </a:xfrm>
          <a:prstGeom prst="rect">
            <a:avLst/>
          </a:prstGeom>
          <a:noFill/>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 記事ファイルは、「マークダウン」という、平易なテキスト形式で書く。</a:t>
            </a:r>
            <a:endParaRPr kumimoji="1" lang="en-US" altLang="ja-JP" sz="1200" dirty="0">
              <a:latin typeface="DN_TB_Shinbun_Gothic_Std_M" panose="02000503000000000000" pitchFamily="2" charset="-128"/>
              <a:ea typeface="DN_TB_Shinbun_Gothic_Std_M" panose="02000503000000000000" pitchFamily="2" charset="-128"/>
            </a:endParaRPr>
          </a:p>
          <a:p>
            <a:r>
              <a:rPr kumimoji="1" lang="en-US" altLang="ja-JP" sz="1200" dirty="0">
                <a:latin typeface="DN_TB_Shinbun_Gothic_Std_M" panose="02000503000000000000" pitchFamily="2" charset="-128"/>
                <a:ea typeface="DN_TB_Shinbun_Gothic_Std_M" panose="02000503000000000000" pitchFamily="2" charset="-128"/>
              </a:rPr>
              <a:t>(HTML </a:t>
            </a:r>
            <a:r>
              <a:rPr kumimoji="1" lang="ja-JP" altLang="en-US" sz="1200" dirty="0">
                <a:latin typeface="DN_TB_Shinbun_Gothic_Std_M" panose="02000503000000000000" pitchFamily="2" charset="-128"/>
                <a:ea typeface="DN_TB_Shinbun_Gothic_Std_M" panose="02000503000000000000" pitchFamily="2" charset="-128"/>
              </a:rPr>
              <a:t>を書く必要なく、とてもきれいな構造の表現ができる</a:t>
            </a:r>
            <a:r>
              <a:rPr kumimoji="1" lang="en-US" altLang="ja-JP" sz="1200" dirty="0">
                <a:latin typeface="DN_TB_Shinbun_Gothic_Std_M" panose="02000503000000000000" pitchFamily="2" charset="-128"/>
                <a:ea typeface="DN_TB_Shinbun_Gothic_Std_M" panose="02000503000000000000" pitchFamily="2" charset="-128"/>
              </a:rPr>
              <a:t>)</a:t>
            </a:r>
          </a:p>
        </p:txBody>
      </p:sp>
      <p:sp>
        <p:nvSpPr>
          <p:cNvPr id="35" name="テキスト ボックス 34">
            <a:extLst>
              <a:ext uri="{FF2B5EF4-FFF2-40B4-BE49-F238E27FC236}">
                <a16:creationId xmlns:a16="http://schemas.microsoft.com/office/drawing/2014/main" id="{C62ECEE7-212D-4A8E-8DD8-16CE1886261B}"/>
              </a:ext>
            </a:extLst>
          </p:cNvPr>
          <p:cNvSpPr txBox="1"/>
          <p:nvPr/>
        </p:nvSpPr>
        <p:spPr>
          <a:xfrm>
            <a:off x="3198632" y="4259052"/>
            <a:ext cx="1466154" cy="1708160"/>
          </a:xfrm>
          <a:prstGeom prst="rect">
            <a:avLst/>
          </a:prstGeom>
          <a:noFill/>
        </p:spPr>
        <p:txBody>
          <a:bodyPr wrap="square" rtlCol="0">
            <a:spAutoFit/>
          </a:bodyPr>
          <a:lstStyle/>
          <a:p>
            <a:r>
              <a:rPr kumimoji="1" lang="ja-JP" altLang="en-US" sz="1750" dirty="0">
                <a:latin typeface="DN_TB_Shinbun_Gothic_Std_M" panose="02000503000000000000" pitchFamily="2" charset="-128"/>
                <a:ea typeface="DN_TB_Shinbun_Gothic_Std_M" panose="02000503000000000000" pitchFamily="2" charset="-128"/>
              </a:rPr>
              <a:t>リポジトリ</a:t>
            </a:r>
          </a:p>
          <a:p>
            <a:r>
              <a:rPr kumimoji="1" lang="ja-JP" altLang="en-US" sz="1750" dirty="0">
                <a:latin typeface="DN_TB_Shinbun_Gothic_Std_M" panose="02000503000000000000" pitchFamily="2" charset="-128"/>
                <a:ea typeface="DN_TB_Shinbun_Gothic_Std_M" panose="02000503000000000000" pitchFamily="2" charset="-128"/>
              </a:rPr>
              <a:t>サーバー</a:t>
            </a:r>
            <a:endParaRPr kumimoji="1" lang="en-US" altLang="ja-JP" sz="1750" dirty="0">
              <a:latin typeface="DN_TB_Shinbun_Gothic_Std_M" panose="02000503000000000000" pitchFamily="2" charset="-128"/>
              <a:ea typeface="DN_TB_Shinbun_Gothic_Std_M" panose="02000503000000000000" pitchFamily="2" charset="-128"/>
            </a:endParaRPr>
          </a:p>
          <a:p>
            <a:r>
              <a:rPr kumimoji="1" lang="ja-JP" altLang="en-US" sz="1750" dirty="0">
                <a:latin typeface="DN_TB_Shinbun_Gothic_Std_M" panose="02000503000000000000" pitchFamily="2" charset="-128"/>
                <a:ea typeface="DN_TB_Shinbun_Gothic_Std_M" panose="02000503000000000000" pitchFamily="2" charset="-128"/>
              </a:rPr>
              <a:t>装置</a:t>
            </a:r>
            <a:endParaRPr kumimoji="1" lang="en-US" altLang="ja-JP" sz="1750" dirty="0">
              <a:latin typeface="DN_TB_Shinbun_Gothic_Std_M" panose="02000503000000000000" pitchFamily="2" charset="-128"/>
              <a:ea typeface="DN_TB_Shinbun_Gothic_Std_M" panose="02000503000000000000" pitchFamily="2" charset="-128"/>
            </a:endParaRPr>
          </a:p>
          <a:p>
            <a:r>
              <a:rPr kumimoji="1" lang="en-US" altLang="ja-JP" sz="1750" dirty="0">
                <a:latin typeface="DN_TB_Shinbun_Gothic_Std_M" panose="02000503000000000000" pitchFamily="2" charset="-128"/>
                <a:ea typeface="DN_TB_Shinbun_Gothic_Std_M" panose="02000503000000000000" pitchFamily="2" charset="-128"/>
              </a:rPr>
              <a:t>(Git </a:t>
            </a:r>
            <a:r>
              <a:rPr kumimoji="1" lang="ja-JP" altLang="en-US" sz="1750" dirty="0">
                <a:latin typeface="DN_TB_Shinbun_Gothic_Std_M" panose="02000503000000000000" pitchFamily="2" charset="-128"/>
                <a:ea typeface="DN_TB_Shinbun_Gothic_Std_M" panose="02000503000000000000" pitchFamily="2" charset="-128"/>
              </a:rPr>
              <a:t>という</a:t>
            </a:r>
          </a:p>
          <a:p>
            <a:r>
              <a:rPr kumimoji="1" lang="ja-JP" altLang="en-US" sz="1750" dirty="0">
                <a:latin typeface="DN_TB_Shinbun_Gothic_Std_M" panose="02000503000000000000" pitchFamily="2" charset="-128"/>
                <a:ea typeface="DN_TB_Shinbun_Gothic_Std_M" panose="02000503000000000000" pitchFamily="2" charset="-128"/>
              </a:rPr>
              <a:t>仕組みで</a:t>
            </a:r>
          </a:p>
          <a:p>
            <a:r>
              <a:rPr kumimoji="1" lang="ja-JP" altLang="en-US" sz="1750" dirty="0">
                <a:latin typeface="DN_TB_Shinbun_Gothic_Std_M" panose="02000503000000000000" pitchFamily="2" charset="-128"/>
                <a:ea typeface="DN_TB_Shinbun_Gothic_Std_M" panose="02000503000000000000" pitchFamily="2" charset="-128"/>
              </a:rPr>
              <a:t>動いている</a:t>
            </a:r>
            <a:r>
              <a:rPr kumimoji="1" lang="en-US" altLang="ja-JP" sz="1750" dirty="0">
                <a:latin typeface="DN_TB_Shinbun_Gothic_Std_M" panose="02000503000000000000" pitchFamily="2" charset="-128"/>
                <a:ea typeface="DN_TB_Shinbun_Gothic_Std_M" panose="02000503000000000000" pitchFamily="2" charset="-128"/>
              </a:rPr>
              <a:t>)</a:t>
            </a:r>
          </a:p>
        </p:txBody>
      </p:sp>
      <p:cxnSp>
        <p:nvCxnSpPr>
          <p:cNvPr id="36" name="直線矢印コネクタ 35">
            <a:extLst>
              <a:ext uri="{FF2B5EF4-FFF2-40B4-BE49-F238E27FC236}">
                <a16:creationId xmlns:a16="http://schemas.microsoft.com/office/drawing/2014/main" id="{C615FD62-EA51-4E31-9F0F-488A971F8A71}"/>
              </a:ext>
            </a:extLst>
          </p:cNvPr>
          <p:cNvCxnSpPr>
            <a:cxnSpLocks/>
          </p:cNvCxnSpPr>
          <p:nvPr/>
        </p:nvCxnSpPr>
        <p:spPr>
          <a:xfrm flipV="1">
            <a:off x="3598975" y="1403797"/>
            <a:ext cx="559494" cy="10716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6D5DF021-A03D-43DE-96DE-6C0ACABA69EA}"/>
              </a:ext>
            </a:extLst>
          </p:cNvPr>
          <p:cNvCxnSpPr>
            <a:cxnSpLocks/>
          </p:cNvCxnSpPr>
          <p:nvPr/>
        </p:nvCxnSpPr>
        <p:spPr>
          <a:xfrm flipH="1">
            <a:off x="3944230" y="1435891"/>
            <a:ext cx="505121" cy="10388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1CF545E2-29B5-4FCA-AF74-DD67EE7F322E}"/>
              </a:ext>
            </a:extLst>
          </p:cNvPr>
          <p:cNvSpPr txBox="1"/>
          <p:nvPr/>
        </p:nvSpPr>
        <p:spPr>
          <a:xfrm>
            <a:off x="3196805" y="759264"/>
            <a:ext cx="2439240" cy="630942"/>
          </a:xfrm>
          <a:prstGeom prst="rect">
            <a:avLst/>
          </a:prstGeom>
          <a:noFill/>
        </p:spPr>
        <p:txBody>
          <a:bodyPr wrap="square" rtlCol="0">
            <a:spAutoFit/>
          </a:bodyPr>
          <a:lstStyle/>
          <a:p>
            <a:r>
              <a:rPr kumimoji="1" lang="ja-JP" altLang="en-US" sz="1750" dirty="0">
                <a:latin typeface="DN_TB_Shinbun_Gothic_Std_M" panose="02000503000000000000" pitchFamily="2" charset="-128"/>
                <a:ea typeface="DN_TB_Shinbun_Gothic_Std_M" panose="02000503000000000000" pitchFamily="2" charset="-128"/>
              </a:rPr>
              <a:t>レビュー、校正、</a:t>
            </a:r>
          </a:p>
          <a:p>
            <a:r>
              <a:rPr kumimoji="1" lang="ja-JP" altLang="en-US" sz="1750" dirty="0">
                <a:latin typeface="DN_TB_Shinbun_Gothic_Std_M" panose="02000503000000000000" pitchFamily="2" charset="-128"/>
                <a:ea typeface="DN_TB_Shinbun_Gothic_Std_M" panose="02000503000000000000" pitchFamily="2" charset="-128"/>
              </a:rPr>
              <a:t>承認</a:t>
            </a:r>
            <a:endParaRPr kumimoji="1" lang="en-US" altLang="ja-JP" sz="1750" dirty="0">
              <a:latin typeface="DN_TB_Shinbun_Gothic_Std_M" panose="02000503000000000000" pitchFamily="2" charset="-128"/>
              <a:ea typeface="DN_TB_Shinbun_Gothic_Std_M" panose="02000503000000000000" pitchFamily="2" charset="-128"/>
            </a:endParaRPr>
          </a:p>
        </p:txBody>
      </p:sp>
      <p:pic>
        <p:nvPicPr>
          <p:cNvPr id="42" name="図 41">
            <a:extLst>
              <a:ext uri="{FF2B5EF4-FFF2-40B4-BE49-F238E27FC236}">
                <a16:creationId xmlns:a16="http://schemas.microsoft.com/office/drawing/2014/main" id="{56A9EB73-BB9E-4374-9A4E-38373E13DE53}"/>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537585" y="1099796"/>
            <a:ext cx="1082386" cy="1130954"/>
          </a:xfrm>
          <a:prstGeom prst="rect">
            <a:avLst/>
          </a:prstGeom>
        </p:spPr>
      </p:pic>
      <p:cxnSp>
        <p:nvCxnSpPr>
          <p:cNvPr id="44" name="直線矢印コネクタ 43">
            <a:extLst>
              <a:ext uri="{FF2B5EF4-FFF2-40B4-BE49-F238E27FC236}">
                <a16:creationId xmlns:a16="http://schemas.microsoft.com/office/drawing/2014/main" id="{E80E920D-C849-4C42-8394-7CC737752E54}"/>
              </a:ext>
            </a:extLst>
          </p:cNvPr>
          <p:cNvCxnSpPr>
            <a:cxnSpLocks/>
          </p:cNvCxnSpPr>
          <p:nvPr/>
        </p:nvCxnSpPr>
        <p:spPr>
          <a:xfrm>
            <a:off x="4057797" y="3114691"/>
            <a:ext cx="172417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648570E3-D65B-49B8-A915-29B5E3B3C2A4}"/>
              </a:ext>
            </a:extLst>
          </p:cNvPr>
          <p:cNvSpPr txBox="1"/>
          <p:nvPr/>
        </p:nvSpPr>
        <p:spPr>
          <a:xfrm>
            <a:off x="6066224" y="3678582"/>
            <a:ext cx="1466154" cy="900246"/>
          </a:xfrm>
          <a:prstGeom prst="rect">
            <a:avLst/>
          </a:prstGeom>
          <a:noFill/>
        </p:spPr>
        <p:txBody>
          <a:bodyPr wrap="square" rtlCol="0">
            <a:spAutoFit/>
          </a:bodyPr>
          <a:lstStyle/>
          <a:p>
            <a:r>
              <a:rPr kumimoji="1" lang="en-US" altLang="ja-JP" sz="1750" dirty="0">
                <a:latin typeface="DN_TB_Shinbun_Gothic_Std_M" panose="02000503000000000000" pitchFamily="2" charset="-128"/>
                <a:ea typeface="DN_TB_Shinbun_Gothic_Std_M" panose="02000503000000000000" pitchFamily="2" charset="-128"/>
              </a:rPr>
              <a:t>Web</a:t>
            </a:r>
          </a:p>
          <a:p>
            <a:r>
              <a:rPr kumimoji="1" lang="ja-JP" altLang="en-US" sz="1750" dirty="0">
                <a:latin typeface="DN_TB_Shinbun_Gothic_Std_M" panose="02000503000000000000" pitchFamily="2" charset="-128"/>
                <a:ea typeface="DN_TB_Shinbun_Gothic_Std_M" panose="02000503000000000000" pitchFamily="2" charset="-128"/>
              </a:rPr>
              <a:t>サーバー</a:t>
            </a:r>
            <a:endParaRPr kumimoji="1" lang="en-US" altLang="ja-JP" sz="1750" dirty="0">
              <a:latin typeface="DN_TB_Shinbun_Gothic_Std_M" panose="02000503000000000000" pitchFamily="2" charset="-128"/>
              <a:ea typeface="DN_TB_Shinbun_Gothic_Std_M" panose="02000503000000000000" pitchFamily="2" charset="-128"/>
            </a:endParaRPr>
          </a:p>
          <a:p>
            <a:r>
              <a:rPr kumimoji="1" lang="ja-JP" altLang="en-US" sz="1750" dirty="0">
                <a:latin typeface="DN_TB_Shinbun_Gothic_Std_M" panose="02000503000000000000" pitchFamily="2" charset="-128"/>
                <a:ea typeface="DN_TB_Shinbun_Gothic_Std_M" panose="02000503000000000000" pitchFamily="2" charset="-128"/>
              </a:rPr>
              <a:t>装置</a:t>
            </a:r>
            <a:endParaRPr kumimoji="1" lang="en-US" altLang="ja-JP" sz="1750" dirty="0">
              <a:latin typeface="DN_TB_Shinbun_Gothic_Std_M" panose="02000503000000000000" pitchFamily="2" charset="-128"/>
              <a:ea typeface="DN_TB_Shinbun_Gothic_Std_M" panose="02000503000000000000" pitchFamily="2" charset="-128"/>
            </a:endParaRPr>
          </a:p>
        </p:txBody>
      </p:sp>
      <p:pic>
        <p:nvPicPr>
          <p:cNvPr id="47" name="図 46">
            <a:extLst>
              <a:ext uri="{FF2B5EF4-FFF2-40B4-BE49-F238E27FC236}">
                <a16:creationId xmlns:a16="http://schemas.microsoft.com/office/drawing/2014/main" id="{B4C98CFA-C154-417B-8D7B-A8E92EAA5BB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224720" y="3071997"/>
            <a:ext cx="1000007" cy="910621"/>
          </a:xfrm>
          <a:prstGeom prst="rect">
            <a:avLst/>
          </a:prstGeom>
        </p:spPr>
      </p:pic>
      <p:sp>
        <p:nvSpPr>
          <p:cNvPr id="48" name="テキスト ボックス 47">
            <a:extLst>
              <a:ext uri="{FF2B5EF4-FFF2-40B4-BE49-F238E27FC236}">
                <a16:creationId xmlns:a16="http://schemas.microsoft.com/office/drawing/2014/main" id="{651EF428-3C2C-44FA-89F5-F44371591D2B}"/>
              </a:ext>
            </a:extLst>
          </p:cNvPr>
          <p:cNvSpPr txBox="1"/>
          <p:nvPr/>
        </p:nvSpPr>
        <p:spPr>
          <a:xfrm>
            <a:off x="4423479" y="3344923"/>
            <a:ext cx="1896834" cy="1169551"/>
          </a:xfrm>
          <a:prstGeom prst="rect">
            <a:avLst/>
          </a:prstGeom>
          <a:noFill/>
        </p:spPr>
        <p:txBody>
          <a:bodyPr wrap="square" rtlCol="0">
            <a:spAutoFit/>
          </a:bodyPr>
          <a:lstStyle/>
          <a:p>
            <a:r>
              <a:rPr kumimoji="1" lang="en-US" altLang="ja-JP" sz="1750" dirty="0">
                <a:latin typeface="DN_TB_Shinbun_Gothic_Std_M" panose="02000503000000000000" pitchFamily="2" charset="-128"/>
                <a:ea typeface="DN_TB_Shinbun_Gothic_Std_M" panose="02000503000000000000" pitchFamily="2" charset="-128"/>
              </a:rPr>
              <a:t>HTML</a:t>
            </a:r>
          </a:p>
          <a:p>
            <a:r>
              <a:rPr kumimoji="1" lang="ja-JP" altLang="en-US" sz="1750" dirty="0">
                <a:latin typeface="DN_TB_Shinbun_Gothic_Std_M" panose="02000503000000000000" pitchFamily="2" charset="-128"/>
                <a:ea typeface="DN_TB_Shinbun_Gothic_Std_M" panose="02000503000000000000" pitchFamily="2" charset="-128"/>
              </a:rPr>
              <a:t>文書と</a:t>
            </a:r>
            <a:endParaRPr kumimoji="1" lang="en-US" altLang="ja-JP" sz="1750" dirty="0">
              <a:latin typeface="DN_TB_Shinbun_Gothic_Std_M" panose="02000503000000000000" pitchFamily="2" charset="-128"/>
              <a:ea typeface="DN_TB_Shinbun_Gothic_Std_M" panose="02000503000000000000" pitchFamily="2" charset="-128"/>
            </a:endParaRPr>
          </a:p>
          <a:p>
            <a:r>
              <a:rPr kumimoji="1" lang="ja-JP" altLang="en-US" sz="1750" dirty="0">
                <a:latin typeface="DN_TB_Shinbun_Gothic_Std_M" panose="02000503000000000000" pitchFamily="2" charset="-128"/>
                <a:ea typeface="DN_TB_Shinbun_Gothic_Std_M" panose="02000503000000000000" pitchFamily="2" charset="-128"/>
              </a:rPr>
              <a:t>ハイパーリンクを自動生成</a:t>
            </a:r>
          </a:p>
        </p:txBody>
      </p:sp>
      <p:cxnSp>
        <p:nvCxnSpPr>
          <p:cNvPr id="49" name="直線矢印コネクタ 48">
            <a:extLst>
              <a:ext uri="{FF2B5EF4-FFF2-40B4-BE49-F238E27FC236}">
                <a16:creationId xmlns:a16="http://schemas.microsoft.com/office/drawing/2014/main" id="{7D3E5108-712B-4B38-AFB9-A8351D8BAD92}"/>
              </a:ext>
            </a:extLst>
          </p:cNvPr>
          <p:cNvCxnSpPr>
            <a:cxnSpLocks/>
          </p:cNvCxnSpPr>
          <p:nvPr/>
        </p:nvCxnSpPr>
        <p:spPr>
          <a:xfrm>
            <a:off x="6791705" y="3273290"/>
            <a:ext cx="129001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2ADB2CC3-787D-49F1-B4DF-9FAFAE3FD788}"/>
              </a:ext>
            </a:extLst>
          </p:cNvPr>
          <p:cNvPicPr>
            <a:picLocks noChangeAspect="1"/>
          </p:cNvPicPr>
          <p:nvPr/>
        </p:nvPicPr>
        <p:blipFill>
          <a:blip r:embed="rId13"/>
          <a:stretch>
            <a:fillRect/>
          </a:stretch>
        </p:blipFill>
        <p:spPr>
          <a:xfrm>
            <a:off x="8120785" y="2751440"/>
            <a:ext cx="1629595" cy="1820688"/>
          </a:xfrm>
          <a:prstGeom prst="rect">
            <a:avLst/>
          </a:prstGeom>
        </p:spPr>
      </p:pic>
      <p:sp>
        <p:nvSpPr>
          <p:cNvPr id="50" name="テキスト ボックス 49">
            <a:extLst>
              <a:ext uri="{FF2B5EF4-FFF2-40B4-BE49-F238E27FC236}">
                <a16:creationId xmlns:a16="http://schemas.microsoft.com/office/drawing/2014/main" id="{99827503-DBFC-46C1-9956-14C399644FBA}"/>
              </a:ext>
            </a:extLst>
          </p:cNvPr>
          <p:cNvSpPr txBox="1"/>
          <p:nvPr/>
        </p:nvSpPr>
        <p:spPr>
          <a:xfrm>
            <a:off x="6926012" y="2057973"/>
            <a:ext cx="1466154" cy="900246"/>
          </a:xfrm>
          <a:prstGeom prst="rect">
            <a:avLst/>
          </a:prstGeom>
          <a:noFill/>
        </p:spPr>
        <p:txBody>
          <a:bodyPr wrap="square" rtlCol="0">
            <a:spAutoFit/>
          </a:bodyPr>
          <a:lstStyle/>
          <a:p>
            <a:r>
              <a:rPr kumimoji="1" lang="en-US" altLang="ja-JP" sz="1750" dirty="0">
                <a:latin typeface="DN_TB_Shinbun_Gothic_Std_M" panose="02000503000000000000" pitchFamily="2" charset="-128"/>
                <a:ea typeface="DN_TB_Shinbun_Gothic_Std_M" panose="02000503000000000000" pitchFamily="2" charset="-128"/>
              </a:rPr>
              <a:t>Web </a:t>
            </a:r>
            <a:r>
              <a:rPr kumimoji="1" lang="ja-JP" altLang="en-US" sz="1750" dirty="0">
                <a:latin typeface="DN_TB_Shinbun_Gothic_Std_M" panose="02000503000000000000" pitchFamily="2" charset="-128"/>
                <a:ea typeface="DN_TB_Shinbun_Gothic_Std_M" panose="02000503000000000000" pitchFamily="2" charset="-128"/>
              </a:rPr>
              <a:t>ブラウザで表示可能に</a:t>
            </a:r>
            <a:endParaRPr kumimoji="1" lang="en-US" altLang="ja-JP" sz="1750" dirty="0">
              <a:latin typeface="DN_TB_Shinbun_Gothic_Std_M" panose="02000503000000000000" pitchFamily="2" charset="-128"/>
              <a:ea typeface="DN_TB_Shinbun_Gothic_Std_M" panose="02000503000000000000" pitchFamily="2" charset="-128"/>
            </a:endParaRPr>
          </a:p>
        </p:txBody>
      </p:sp>
      <p:pic>
        <p:nvPicPr>
          <p:cNvPr id="51" name="図 50">
            <a:extLst>
              <a:ext uri="{FF2B5EF4-FFF2-40B4-BE49-F238E27FC236}">
                <a16:creationId xmlns:a16="http://schemas.microsoft.com/office/drawing/2014/main" id="{6486B2CF-3E30-403D-90BB-1B3DBB9FBC7D}"/>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279688" y="1357950"/>
            <a:ext cx="1466154" cy="1157672"/>
          </a:xfrm>
          <a:prstGeom prst="rect">
            <a:avLst/>
          </a:prstGeom>
        </p:spPr>
      </p:pic>
      <p:pic>
        <p:nvPicPr>
          <p:cNvPr id="53" name="図 52">
            <a:extLst>
              <a:ext uri="{FF2B5EF4-FFF2-40B4-BE49-F238E27FC236}">
                <a16:creationId xmlns:a16="http://schemas.microsoft.com/office/drawing/2014/main" id="{28FF3B53-BA63-4E74-B8F4-FC54B5A17FD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582907" y="2681374"/>
            <a:ext cx="625051" cy="679980"/>
          </a:xfrm>
          <a:prstGeom prst="rect">
            <a:avLst/>
          </a:prstGeom>
        </p:spPr>
      </p:pic>
      <p:pic>
        <p:nvPicPr>
          <p:cNvPr id="55" name="図 54">
            <a:extLst>
              <a:ext uri="{FF2B5EF4-FFF2-40B4-BE49-F238E27FC236}">
                <a16:creationId xmlns:a16="http://schemas.microsoft.com/office/drawing/2014/main" id="{A8F4D371-F764-4246-B526-452B7AA112BA}"/>
              </a:ext>
            </a:extLst>
          </p:cNvPr>
          <p:cNvPicPr>
            <a:picLocks noChangeAspect="1"/>
          </p:cNvPicPr>
          <p:nvPr/>
        </p:nvPicPr>
        <p:blipFill>
          <a:blip r:embed="rId16"/>
          <a:stretch>
            <a:fillRect/>
          </a:stretch>
        </p:blipFill>
        <p:spPr>
          <a:xfrm>
            <a:off x="4993928" y="4536545"/>
            <a:ext cx="2957290" cy="1852269"/>
          </a:xfrm>
          <a:prstGeom prst="rect">
            <a:avLst/>
          </a:prstGeom>
          <a:ln w="12700">
            <a:solidFill>
              <a:schemeClr val="tx1"/>
            </a:solidFill>
          </a:ln>
        </p:spPr>
      </p:pic>
      <p:sp>
        <p:nvSpPr>
          <p:cNvPr id="56" name="テキスト ボックス 55">
            <a:extLst>
              <a:ext uri="{FF2B5EF4-FFF2-40B4-BE49-F238E27FC236}">
                <a16:creationId xmlns:a16="http://schemas.microsoft.com/office/drawing/2014/main" id="{79795EF1-F259-4B0D-9BC9-C48748750F59}"/>
              </a:ext>
            </a:extLst>
          </p:cNvPr>
          <p:cNvSpPr txBox="1"/>
          <p:nvPr/>
        </p:nvSpPr>
        <p:spPr>
          <a:xfrm>
            <a:off x="5371560" y="3714677"/>
            <a:ext cx="2005614" cy="230832"/>
          </a:xfrm>
          <a:prstGeom prst="rect">
            <a:avLst/>
          </a:prstGeom>
          <a:noFill/>
        </p:spPr>
        <p:txBody>
          <a:bodyPr wrap="square" rtlCol="0">
            <a:spAutoFit/>
          </a:bodyPr>
          <a:lstStyle/>
          <a:p>
            <a:r>
              <a:rPr kumimoji="1" lang="en-US" altLang="ja-JP" sz="900" b="1" dirty="0">
                <a:latin typeface="Times New Roman" panose="02020603050405020304" pitchFamily="18" charset="0"/>
                <a:ea typeface="ＭＳ Ｐ明朝" panose="02020600040205080304" pitchFamily="18" charset="-128"/>
                <a:cs typeface="Times New Roman" panose="02020603050405020304" pitchFamily="18" charset="0"/>
              </a:rPr>
              <a:t>&lt;HTML&gt;</a:t>
            </a:r>
          </a:p>
        </p:txBody>
      </p:sp>
      <p:sp>
        <p:nvSpPr>
          <p:cNvPr id="58" name="テキスト ボックス 57">
            <a:extLst>
              <a:ext uri="{FF2B5EF4-FFF2-40B4-BE49-F238E27FC236}">
                <a16:creationId xmlns:a16="http://schemas.microsoft.com/office/drawing/2014/main" id="{DC6AD6B1-25A1-488E-A0FF-2A3432E49C95}"/>
              </a:ext>
            </a:extLst>
          </p:cNvPr>
          <p:cNvSpPr txBox="1"/>
          <p:nvPr/>
        </p:nvSpPr>
        <p:spPr>
          <a:xfrm>
            <a:off x="4960986" y="6274485"/>
            <a:ext cx="2487882" cy="276999"/>
          </a:xfrm>
          <a:prstGeom prst="rect">
            <a:avLst/>
          </a:prstGeom>
          <a:noFill/>
        </p:spPr>
        <p:txBody>
          <a:bodyPr wrap="square" rtlCol="0">
            <a:spAutoFit/>
          </a:bodyPr>
          <a:lstStyle/>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先</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 </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自動生成された </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HTML </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文書</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p:txBody>
      </p:sp>
      <p:pic>
        <p:nvPicPr>
          <p:cNvPr id="60" name="図 59">
            <a:extLst>
              <a:ext uri="{FF2B5EF4-FFF2-40B4-BE49-F238E27FC236}">
                <a16:creationId xmlns:a16="http://schemas.microsoft.com/office/drawing/2014/main" id="{97052F47-B1F3-4EB6-801F-0DE7E2FA23EC}"/>
              </a:ext>
            </a:extLst>
          </p:cNvPr>
          <p:cNvPicPr>
            <a:picLocks noChangeAspect="1"/>
          </p:cNvPicPr>
          <p:nvPr/>
        </p:nvPicPr>
        <p:blipFill>
          <a:blip r:embed="rId17"/>
          <a:stretch>
            <a:fillRect/>
          </a:stretch>
        </p:blipFill>
        <p:spPr>
          <a:xfrm>
            <a:off x="7038490" y="4983144"/>
            <a:ext cx="2707352" cy="1246076"/>
          </a:xfrm>
          <a:prstGeom prst="rect">
            <a:avLst/>
          </a:prstGeom>
          <a:ln w="12700">
            <a:solidFill>
              <a:schemeClr val="tx1"/>
            </a:solidFill>
          </a:ln>
        </p:spPr>
      </p:pic>
      <p:sp>
        <p:nvSpPr>
          <p:cNvPr id="61" name="テキスト ボックス 60">
            <a:extLst>
              <a:ext uri="{FF2B5EF4-FFF2-40B4-BE49-F238E27FC236}">
                <a16:creationId xmlns:a16="http://schemas.microsoft.com/office/drawing/2014/main" id="{C620984D-41DE-44BD-92F6-C1EB1A9EA75A}"/>
              </a:ext>
            </a:extLst>
          </p:cNvPr>
          <p:cNvSpPr txBox="1"/>
          <p:nvPr/>
        </p:nvSpPr>
        <p:spPr>
          <a:xfrm>
            <a:off x="7018372" y="3503052"/>
            <a:ext cx="1193380" cy="261610"/>
          </a:xfrm>
          <a:prstGeom prst="rect">
            <a:avLst/>
          </a:prstGeom>
          <a:solidFill>
            <a:schemeClr val="accent4">
              <a:lumMod val="20000"/>
              <a:lumOff val="80000"/>
            </a:schemeClr>
          </a:solidFill>
          <a:ln w="19050">
            <a:solidFill>
              <a:schemeClr val="tx1"/>
            </a:solidFill>
          </a:ln>
        </p:spPr>
        <p:txBody>
          <a:bodyPr wrap="square" rtlCol="0">
            <a:spAutoFit/>
          </a:bodyPr>
          <a:lstStyle/>
          <a:p>
            <a:r>
              <a:rPr kumimoji="1" lang="en-US" altLang="ja-JP" sz="1100" dirty="0">
                <a:latin typeface="DN_TB_Shinbun_Gothic_Std_M" panose="02000503000000000000" pitchFamily="2" charset="-128"/>
                <a:ea typeface="DN_TB_Shinbun_Gothic_Std_M" panose="02000503000000000000" pitchFamily="2" charset="-128"/>
              </a:rPr>
              <a:t>https://</a:t>
            </a:r>
            <a:r>
              <a:rPr kumimoji="1" lang="ja-JP" altLang="en-US" sz="1100" dirty="0">
                <a:latin typeface="DN_TB_Shinbun_Gothic_Std_M" panose="02000503000000000000" pitchFamily="2" charset="-128"/>
                <a:ea typeface="DN_TB_Shinbun_Gothic_Std_M" panose="02000503000000000000" pitchFamily="2" charset="-128"/>
              </a:rPr>
              <a:t>●●</a:t>
            </a:r>
            <a:r>
              <a:rPr kumimoji="1" lang="en-US" altLang="ja-JP" sz="1100" dirty="0">
                <a:latin typeface="DN_TB_Shinbun_Gothic_Std_M" panose="02000503000000000000" pitchFamily="2" charset="-128"/>
                <a:ea typeface="DN_TB_Shinbun_Gothic_Std_M" panose="02000503000000000000" pitchFamily="2" charset="-128"/>
              </a:rPr>
              <a:t>/</a:t>
            </a:r>
          </a:p>
        </p:txBody>
      </p:sp>
      <p:sp>
        <p:nvSpPr>
          <p:cNvPr id="63" name="テキスト ボックス 62">
            <a:extLst>
              <a:ext uri="{FF2B5EF4-FFF2-40B4-BE49-F238E27FC236}">
                <a16:creationId xmlns:a16="http://schemas.microsoft.com/office/drawing/2014/main" id="{A1ACDC17-65FB-46E2-B40E-22C8B2B72AD8}"/>
              </a:ext>
            </a:extLst>
          </p:cNvPr>
          <p:cNvSpPr txBox="1"/>
          <p:nvPr/>
        </p:nvSpPr>
        <p:spPr>
          <a:xfrm>
            <a:off x="7016979" y="4036451"/>
            <a:ext cx="1194773" cy="261610"/>
          </a:xfrm>
          <a:prstGeom prst="rect">
            <a:avLst/>
          </a:prstGeom>
          <a:solidFill>
            <a:schemeClr val="accent4">
              <a:lumMod val="20000"/>
              <a:lumOff val="80000"/>
            </a:schemeClr>
          </a:solidFill>
          <a:ln w="19050">
            <a:solidFill>
              <a:schemeClr val="tx1"/>
            </a:solidFill>
          </a:ln>
        </p:spPr>
        <p:txBody>
          <a:bodyPr wrap="square" rtlCol="0">
            <a:spAutoFit/>
          </a:bodyPr>
          <a:lstStyle/>
          <a:p>
            <a:r>
              <a:rPr kumimoji="1" lang="en-US" altLang="ja-JP" sz="1100" dirty="0">
                <a:latin typeface="DN_TB_Shinbun_Gothic_Std_M" panose="02000503000000000000" pitchFamily="2" charset="-128"/>
                <a:ea typeface="DN_TB_Shinbun_Gothic_Std_M" panose="02000503000000000000" pitchFamily="2" charset="-128"/>
              </a:rPr>
              <a:t>gopher://</a:t>
            </a:r>
            <a:r>
              <a:rPr kumimoji="1" lang="ja-JP" altLang="en-US" sz="1100" dirty="0">
                <a:latin typeface="DN_TB_Shinbun_Gothic_Std_M" panose="02000503000000000000" pitchFamily="2" charset="-128"/>
                <a:ea typeface="DN_TB_Shinbun_Gothic_Std_M" panose="02000503000000000000" pitchFamily="2" charset="-128"/>
              </a:rPr>
              <a:t>●●</a:t>
            </a:r>
            <a:r>
              <a:rPr kumimoji="1" lang="en-US" altLang="ja-JP" sz="1100" dirty="0">
                <a:latin typeface="DN_TB_Shinbun_Gothic_Std_M" panose="02000503000000000000" pitchFamily="2" charset="-128"/>
                <a:ea typeface="DN_TB_Shinbun_Gothic_Std_M" panose="02000503000000000000" pitchFamily="2" charset="-128"/>
              </a:rPr>
              <a:t>/</a:t>
            </a:r>
          </a:p>
        </p:txBody>
      </p:sp>
      <p:sp>
        <p:nvSpPr>
          <p:cNvPr id="64" name="テキスト ボックス 63">
            <a:extLst>
              <a:ext uri="{FF2B5EF4-FFF2-40B4-BE49-F238E27FC236}">
                <a16:creationId xmlns:a16="http://schemas.microsoft.com/office/drawing/2014/main" id="{51BC661C-79BD-4B45-8C2D-6899E0EDEA8B}"/>
              </a:ext>
            </a:extLst>
          </p:cNvPr>
          <p:cNvSpPr txBox="1"/>
          <p:nvPr/>
        </p:nvSpPr>
        <p:spPr>
          <a:xfrm>
            <a:off x="6972300" y="3283045"/>
            <a:ext cx="1629595" cy="261610"/>
          </a:xfrm>
          <a:prstGeom prst="rect">
            <a:avLst/>
          </a:prstGeom>
          <a:noFill/>
        </p:spPr>
        <p:txBody>
          <a:bodyPr wrap="square" rtlCol="0">
            <a:spAutoFit/>
          </a:bodyPr>
          <a:lstStyle/>
          <a:p>
            <a:r>
              <a:rPr kumimoji="1" lang="ja-JP" altLang="en-US" sz="1050" dirty="0">
                <a:latin typeface="DN_TB_Shinbun_Gothic_Std_M" panose="02000503000000000000" pitchFamily="2" charset="-128"/>
                <a:ea typeface="DN_TB_Shinbun_Gothic_Std_M" panose="02000503000000000000" pitchFamily="2" charset="-128"/>
              </a:rPr>
              <a:t>最近の方式</a:t>
            </a:r>
            <a:r>
              <a:rPr kumimoji="1" lang="en-US" altLang="ja-JP" sz="1050" dirty="0">
                <a:latin typeface="DN_TB_Shinbun_Gothic_Std_M" panose="02000503000000000000" pitchFamily="2" charset="-128"/>
                <a:ea typeface="DN_TB_Shinbun_Gothic_Std_M" panose="02000503000000000000" pitchFamily="2" charset="-128"/>
              </a:rPr>
              <a:t>:</a:t>
            </a:r>
            <a:endParaRPr kumimoji="1" lang="ja-JP" altLang="en-US" sz="1050" dirty="0">
              <a:latin typeface="DN_TB_Shinbun_Gothic_Std_M" panose="02000503000000000000" pitchFamily="2" charset="-128"/>
              <a:ea typeface="DN_TB_Shinbun_Gothic_Std_M" panose="02000503000000000000" pitchFamily="2" charset="-128"/>
            </a:endParaRPr>
          </a:p>
        </p:txBody>
      </p:sp>
      <p:sp>
        <p:nvSpPr>
          <p:cNvPr id="65" name="テキスト ボックス 64">
            <a:extLst>
              <a:ext uri="{FF2B5EF4-FFF2-40B4-BE49-F238E27FC236}">
                <a16:creationId xmlns:a16="http://schemas.microsoft.com/office/drawing/2014/main" id="{3A783A10-216B-4AFE-BC05-43FF18B66E3E}"/>
              </a:ext>
            </a:extLst>
          </p:cNvPr>
          <p:cNvSpPr txBox="1"/>
          <p:nvPr/>
        </p:nvSpPr>
        <p:spPr>
          <a:xfrm>
            <a:off x="6972299" y="3786247"/>
            <a:ext cx="1629595" cy="261610"/>
          </a:xfrm>
          <a:prstGeom prst="rect">
            <a:avLst/>
          </a:prstGeom>
          <a:noFill/>
        </p:spPr>
        <p:txBody>
          <a:bodyPr wrap="square" rtlCol="0">
            <a:spAutoFit/>
          </a:bodyPr>
          <a:lstStyle/>
          <a:p>
            <a:r>
              <a:rPr kumimoji="1" lang="ja-JP" altLang="en-US" sz="1050" dirty="0">
                <a:latin typeface="DN_TB_Shinbun_Gothic_Std_M" panose="02000503000000000000" pitchFamily="2" charset="-128"/>
                <a:ea typeface="DN_TB_Shinbun_Gothic_Std_M" panose="02000503000000000000" pitchFamily="2" charset="-128"/>
              </a:rPr>
              <a:t>少し前の方式</a:t>
            </a:r>
            <a:r>
              <a:rPr kumimoji="1" lang="en-US" altLang="ja-JP" sz="1050" dirty="0">
                <a:latin typeface="DN_TB_Shinbun_Gothic_Std_M" panose="02000503000000000000" pitchFamily="2" charset="-128"/>
                <a:ea typeface="DN_TB_Shinbun_Gothic_Std_M" panose="02000503000000000000" pitchFamily="2" charset="-128"/>
              </a:rPr>
              <a:t>:</a:t>
            </a:r>
            <a:endParaRPr kumimoji="1" lang="ja-JP" altLang="en-US" sz="1050" dirty="0">
              <a:latin typeface="DN_TB_Shinbun_Gothic_Std_M" panose="02000503000000000000" pitchFamily="2" charset="-128"/>
              <a:ea typeface="DN_TB_Shinbun_Gothic_Std_M" panose="02000503000000000000" pitchFamily="2" charset="-128"/>
            </a:endParaRPr>
          </a:p>
        </p:txBody>
      </p:sp>
      <p:sp>
        <p:nvSpPr>
          <p:cNvPr id="66" name="矢印: 右 65">
            <a:extLst>
              <a:ext uri="{FF2B5EF4-FFF2-40B4-BE49-F238E27FC236}">
                <a16:creationId xmlns:a16="http://schemas.microsoft.com/office/drawing/2014/main" id="{81CA67C8-C04A-4C7D-AC3A-0B40FD84A171}"/>
              </a:ext>
            </a:extLst>
          </p:cNvPr>
          <p:cNvSpPr/>
          <p:nvPr/>
        </p:nvSpPr>
        <p:spPr>
          <a:xfrm>
            <a:off x="2940773" y="5969606"/>
            <a:ext cx="1981871" cy="273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93D10B12-B25E-4250-BBC1-EED3804D7C38}"/>
              </a:ext>
            </a:extLst>
          </p:cNvPr>
          <p:cNvSpPr txBox="1"/>
          <p:nvPr/>
        </p:nvSpPr>
        <p:spPr>
          <a:xfrm>
            <a:off x="2678435" y="2716658"/>
            <a:ext cx="467277" cy="400110"/>
          </a:xfrm>
          <a:prstGeom prst="rect">
            <a:avLst/>
          </a:prstGeom>
          <a:noFill/>
        </p:spPr>
        <p:txBody>
          <a:bodyPr wrap="square" rtlCol="0">
            <a:spAutoFit/>
          </a:bodyPr>
          <a:lstStyle/>
          <a:p>
            <a:r>
              <a:rPr kumimoji="1" lang="ja-JP" altLang="en-US" sz="2000" b="1" dirty="0">
                <a:highlight>
                  <a:srgbClr val="FF0000"/>
                </a:highlight>
                <a:latin typeface="DN_TB_Shinbun_Gothic_Std_M" panose="02000503000000000000" pitchFamily="2" charset="-128"/>
                <a:ea typeface="DN_TB_Shinbun_Gothic_Std_M" panose="02000503000000000000" pitchFamily="2" charset="-128"/>
              </a:rPr>
              <a:t>①</a:t>
            </a:r>
            <a:endParaRPr kumimoji="1" lang="en-US" altLang="ja-JP" sz="2000" b="1" dirty="0">
              <a:highlight>
                <a:srgbClr val="FF0000"/>
              </a:highlight>
              <a:latin typeface="DN_TB_Shinbun_Gothic_Std_M" panose="02000503000000000000" pitchFamily="2" charset="-128"/>
              <a:ea typeface="DN_TB_Shinbun_Gothic_Std_M" panose="02000503000000000000" pitchFamily="2" charset="-128"/>
            </a:endParaRPr>
          </a:p>
        </p:txBody>
      </p:sp>
      <p:sp>
        <p:nvSpPr>
          <p:cNvPr id="68" name="テキスト ボックス 67">
            <a:extLst>
              <a:ext uri="{FF2B5EF4-FFF2-40B4-BE49-F238E27FC236}">
                <a16:creationId xmlns:a16="http://schemas.microsoft.com/office/drawing/2014/main" id="{6D02742C-0B2B-44ED-8265-088CE324399D}"/>
              </a:ext>
            </a:extLst>
          </p:cNvPr>
          <p:cNvSpPr txBox="1"/>
          <p:nvPr/>
        </p:nvSpPr>
        <p:spPr>
          <a:xfrm>
            <a:off x="3411445" y="1574892"/>
            <a:ext cx="467277" cy="400110"/>
          </a:xfrm>
          <a:prstGeom prst="rect">
            <a:avLst/>
          </a:prstGeom>
          <a:noFill/>
        </p:spPr>
        <p:txBody>
          <a:bodyPr wrap="square" rtlCol="0">
            <a:spAutoFit/>
          </a:bodyPr>
          <a:lstStyle/>
          <a:p>
            <a:r>
              <a:rPr kumimoji="1" lang="ja-JP" altLang="en-US" sz="2000" b="1" dirty="0">
                <a:highlight>
                  <a:srgbClr val="FF0000"/>
                </a:highlight>
                <a:latin typeface="DN_TB_Shinbun_Gothic_Std_M" panose="02000503000000000000" pitchFamily="2" charset="-128"/>
                <a:ea typeface="DN_TB_Shinbun_Gothic_Std_M" panose="02000503000000000000" pitchFamily="2" charset="-128"/>
              </a:rPr>
              <a:t>②</a:t>
            </a:r>
            <a:endParaRPr kumimoji="1" lang="en-US" altLang="ja-JP" sz="2000" b="1" dirty="0">
              <a:highlight>
                <a:srgbClr val="FF0000"/>
              </a:highlight>
              <a:latin typeface="DN_TB_Shinbun_Gothic_Std_M" panose="02000503000000000000" pitchFamily="2" charset="-128"/>
              <a:ea typeface="DN_TB_Shinbun_Gothic_Std_M" panose="02000503000000000000" pitchFamily="2" charset="-128"/>
            </a:endParaRPr>
          </a:p>
        </p:txBody>
      </p:sp>
      <p:sp>
        <p:nvSpPr>
          <p:cNvPr id="69" name="テキスト ボックス 68">
            <a:extLst>
              <a:ext uri="{FF2B5EF4-FFF2-40B4-BE49-F238E27FC236}">
                <a16:creationId xmlns:a16="http://schemas.microsoft.com/office/drawing/2014/main" id="{DA1B84B3-E373-4150-8702-639859D68BD4}"/>
              </a:ext>
            </a:extLst>
          </p:cNvPr>
          <p:cNvSpPr txBox="1"/>
          <p:nvPr/>
        </p:nvSpPr>
        <p:spPr>
          <a:xfrm>
            <a:off x="4104512" y="2047115"/>
            <a:ext cx="467277" cy="400110"/>
          </a:xfrm>
          <a:prstGeom prst="rect">
            <a:avLst/>
          </a:prstGeom>
          <a:noFill/>
        </p:spPr>
        <p:txBody>
          <a:bodyPr wrap="square" rtlCol="0">
            <a:spAutoFit/>
          </a:bodyPr>
          <a:lstStyle/>
          <a:p>
            <a:r>
              <a:rPr kumimoji="1" lang="ja-JP" altLang="en-US" sz="2000" b="1" dirty="0">
                <a:highlight>
                  <a:srgbClr val="FF0000"/>
                </a:highlight>
                <a:latin typeface="DN_TB_Shinbun_Gothic_Std_M" panose="02000503000000000000" pitchFamily="2" charset="-128"/>
                <a:ea typeface="DN_TB_Shinbun_Gothic_Std_M" panose="02000503000000000000" pitchFamily="2" charset="-128"/>
              </a:rPr>
              <a:t>③</a:t>
            </a:r>
            <a:endParaRPr kumimoji="1" lang="en-US" altLang="ja-JP" sz="2000" b="1" dirty="0">
              <a:highlight>
                <a:srgbClr val="FF0000"/>
              </a:highlight>
              <a:latin typeface="DN_TB_Shinbun_Gothic_Std_M" panose="02000503000000000000" pitchFamily="2" charset="-128"/>
              <a:ea typeface="DN_TB_Shinbun_Gothic_Std_M" panose="02000503000000000000" pitchFamily="2" charset="-128"/>
            </a:endParaRPr>
          </a:p>
        </p:txBody>
      </p:sp>
      <p:sp>
        <p:nvSpPr>
          <p:cNvPr id="70" name="テキスト ボックス 69">
            <a:extLst>
              <a:ext uri="{FF2B5EF4-FFF2-40B4-BE49-F238E27FC236}">
                <a16:creationId xmlns:a16="http://schemas.microsoft.com/office/drawing/2014/main" id="{4287E693-223E-4E61-A8D4-FBDBABB35DEC}"/>
              </a:ext>
            </a:extLst>
          </p:cNvPr>
          <p:cNvSpPr txBox="1"/>
          <p:nvPr/>
        </p:nvSpPr>
        <p:spPr>
          <a:xfrm>
            <a:off x="5286079" y="2625120"/>
            <a:ext cx="467277" cy="400110"/>
          </a:xfrm>
          <a:prstGeom prst="rect">
            <a:avLst/>
          </a:prstGeom>
          <a:noFill/>
        </p:spPr>
        <p:txBody>
          <a:bodyPr wrap="square" rtlCol="0">
            <a:spAutoFit/>
          </a:bodyPr>
          <a:lstStyle/>
          <a:p>
            <a:r>
              <a:rPr kumimoji="1" lang="ja-JP" altLang="en-US" sz="2000" b="1" dirty="0">
                <a:highlight>
                  <a:srgbClr val="FF0000"/>
                </a:highlight>
                <a:latin typeface="DN_TB_Shinbun_Gothic_Std_M" panose="02000503000000000000" pitchFamily="2" charset="-128"/>
                <a:ea typeface="DN_TB_Shinbun_Gothic_Std_M" panose="02000503000000000000" pitchFamily="2" charset="-128"/>
              </a:rPr>
              <a:t>④</a:t>
            </a:r>
            <a:endParaRPr kumimoji="1" lang="en-US" altLang="ja-JP" sz="2000" b="1" dirty="0">
              <a:highlight>
                <a:srgbClr val="FF0000"/>
              </a:highlight>
              <a:latin typeface="DN_TB_Shinbun_Gothic_Std_M" panose="02000503000000000000" pitchFamily="2" charset="-128"/>
              <a:ea typeface="DN_TB_Shinbun_Gothic_Std_M" panose="02000503000000000000" pitchFamily="2" charset="-128"/>
            </a:endParaRPr>
          </a:p>
        </p:txBody>
      </p:sp>
      <p:sp>
        <p:nvSpPr>
          <p:cNvPr id="71" name="テキスト ボックス 70">
            <a:extLst>
              <a:ext uri="{FF2B5EF4-FFF2-40B4-BE49-F238E27FC236}">
                <a16:creationId xmlns:a16="http://schemas.microsoft.com/office/drawing/2014/main" id="{4E613799-1D87-4922-9977-CF23ADC5326B}"/>
              </a:ext>
            </a:extLst>
          </p:cNvPr>
          <p:cNvSpPr txBox="1"/>
          <p:nvPr/>
        </p:nvSpPr>
        <p:spPr>
          <a:xfrm>
            <a:off x="7388498" y="2837961"/>
            <a:ext cx="467277" cy="400110"/>
          </a:xfrm>
          <a:prstGeom prst="rect">
            <a:avLst/>
          </a:prstGeom>
          <a:noFill/>
        </p:spPr>
        <p:txBody>
          <a:bodyPr wrap="square" rtlCol="0">
            <a:spAutoFit/>
          </a:bodyPr>
          <a:lstStyle/>
          <a:p>
            <a:r>
              <a:rPr kumimoji="1" lang="ja-JP" altLang="en-US" sz="2000" b="1" dirty="0">
                <a:highlight>
                  <a:srgbClr val="FF0000"/>
                </a:highlight>
                <a:latin typeface="DN_TB_Shinbun_Gothic_Std_M" panose="02000503000000000000" pitchFamily="2" charset="-128"/>
                <a:ea typeface="DN_TB_Shinbun_Gothic_Std_M" panose="02000503000000000000" pitchFamily="2" charset="-128"/>
              </a:rPr>
              <a:t>⑤</a:t>
            </a:r>
            <a:endParaRPr kumimoji="1" lang="en-US" altLang="ja-JP" sz="2000" b="1" dirty="0">
              <a:highlight>
                <a:srgbClr val="FF0000"/>
              </a:highlight>
              <a:latin typeface="DN_TB_Shinbun_Gothic_Std_M" panose="02000503000000000000" pitchFamily="2" charset="-128"/>
              <a:ea typeface="DN_TB_Shinbun_Gothic_Std_M" panose="02000503000000000000" pitchFamily="2" charset="-128"/>
            </a:endParaRPr>
          </a:p>
        </p:txBody>
      </p:sp>
      <p:pic>
        <p:nvPicPr>
          <p:cNvPr id="75" name="図 74">
            <a:extLst>
              <a:ext uri="{FF2B5EF4-FFF2-40B4-BE49-F238E27FC236}">
                <a16:creationId xmlns:a16="http://schemas.microsoft.com/office/drawing/2014/main" id="{01780F29-7DBD-41A9-8592-F0D9334F1294}"/>
              </a:ext>
            </a:extLst>
          </p:cNvPr>
          <p:cNvPicPr>
            <a:picLocks noChangeAspect="1"/>
          </p:cNvPicPr>
          <p:nvPr/>
        </p:nvPicPr>
        <p:blipFill>
          <a:blip r:embed="rId18"/>
          <a:stretch>
            <a:fillRect/>
          </a:stretch>
        </p:blipFill>
        <p:spPr>
          <a:xfrm>
            <a:off x="85595" y="4508070"/>
            <a:ext cx="2799384" cy="1668143"/>
          </a:xfrm>
          <a:prstGeom prst="rect">
            <a:avLst/>
          </a:prstGeom>
          <a:ln w="12700">
            <a:solidFill>
              <a:schemeClr val="tx1"/>
            </a:solidFill>
          </a:ln>
        </p:spPr>
      </p:pic>
      <p:sp>
        <p:nvSpPr>
          <p:cNvPr id="52" name="テキスト ボックス 51">
            <a:extLst>
              <a:ext uri="{FF2B5EF4-FFF2-40B4-BE49-F238E27FC236}">
                <a16:creationId xmlns:a16="http://schemas.microsoft.com/office/drawing/2014/main" id="{01F91284-A2B0-4958-976C-EAC19DD09EC2}"/>
              </a:ext>
            </a:extLst>
          </p:cNvPr>
          <p:cNvSpPr txBox="1"/>
          <p:nvPr/>
        </p:nvSpPr>
        <p:spPr>
          <a:xfrm>
            <a:off x="1215985" y="5634893"/>
            <a:ext cx="1894487" cy="1015663"/>
          </a:xfrm>
          <a:prstGeom prst="rect">
            <a:avLst/>
          </a:prstGeom>
          <a:noFill/>
        </p:spPr>
        <p:txBody>
          <a:bodyPr wrap="square" rtlCol="0">
            <a:spAutoFit/>
          </a:bodyPr>
          <a:lstStyle/>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元</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 </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「マークダウン」</a:t>
            </a:r>
          </a:p>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形式のテキストの例</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任意のテキストエディタや、簡単な </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Web </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システムで編集できる。</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a:t>
            </a:r>
          </a:p>
        </p:txBody>
      </p:sp>
      <p:pic>
        <p:nvPicPr>
          <p:cNvPr id="77" name="図 76">
            <a:extLst>
              <a:ext uri="{FF2B5EF4-FFF2-40B4-BE49-F238E27FC236}">
                <a16:creationId xmlns:a16="http://schemas.microsoft.com/office/drawing/2014/main" id="{E96F3EBB-7173-46AE-857E-A5BB84EF3959}"/>
              </a:ext>
            </a:extLst>
          </p:cNvPr>
          <p:cNvPicPr>
            <a:picLocks noChangeAspect="1"/>
          </p:cNvPicPr>
          <p:nvPr/>
        </p:nvPicPr>
        <p:blipFill>
          <a:blip r:embed="rId19"/>
          <a:stretch>
            <a:fillRect/>
          </a:stretch>
        </p:blipFill>
        <p:spPr>
          <a:xfrm>
            <a:off x="5779104" y="745884"/>
            <a:ext cx="2228854" cy="1264494"/>
          </a:xfrm>
          <a:prstGeom prst="rect">
            <a:avLst/>
          </a:prstGeom>
          <a:ln w="12700">
            <a:solidFill>
              <a:schemeClr val="tx1"/>
            </a:solidFill>
          </a:ln>
        </p:spPr>
      </p:pic>
      <p:sp>
        <p:nvSpPr>
          <p:cNvPr id="78" name="テキスト ボックス 77">
            <a:extLst>
              <a:ext uri="{FF2B5EF4-FFF2-40B4-BE49-F238E27FC236}">
                <a16:creationId xmlns:a16="http://schemas.microsoft.com/office/drawing/2014/main" id="{35006535-66D5-4E5F-9F70-04F505F27AE9}"/>
              </a:ext>
            </a:extLst>
          </p:cNvPr>
          <p:cNvSpPr txBox="1"/>
          <p:nvPr/>
        </p:nvSpPr>
        <p:spPr>
          <a:xfrm>
            <a:off x="6799301" y="610020"/>
            <a:ext cx="1663004" cy="461665"/>
          </a:xfrm>
          <a:prstGeom prst="rect">
            <a:avLst/>
          </a:prstGeom>
          <a:noFill/>
        </p:spPr>
        <p:txBody>
          <a:bodyPr wrap="square" rtlCol="0">
            <a:spAutoFit/>
          </a:bodyPr>
          <a:lstStyle/>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レビュー者の画面</a:t>
            </a:r>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a:t>
            </a:r>
          </a:p>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差分が表示される</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79" name="テキスト ボックス 78">
            <a:extLst>
              <a:ext uri="{FF2B5EF4-FFF2-40B4-BE49-F238E27FC236}">
                <a16:creationId xmlns:a16="http://schemas.microsoft.com/office/drawing/2014/main" id="{628953DD-6F8C-4D1B-9586-F121F06D47D0}"/>
              </a:ext>
            </a:extLst>
          </p:cNvPr>
          <p:cNvSpPr txBox="1"/>
          <p:nvPr/>
        </p:nvSpPr>
        <p:spPr>
          <a:xfrm>
            <a:off x="110733" y="3593236"/>
            <a:ext cx="1466154" cy="361637"/>
          </a:xfrm>
          <a:prstGeom prst="rect">
            <a:avLst/>
          </a:prstGeom>
          <a:noFill/>
        </p:spPr>
        <p:txBody>
          <a:bodyPr wrap="square" rtlCol="0">
            <a:spAutoFit/>
          </a:bodyPr>
          <a:lstStyle/>
          <a:p>
            <a:r>
              <a:rPr kumimoji="1" lang="ja-JP" altLang="en-US" sz="1750" dirty="0">
                <a:latin typeface="DN_TB_Shinbun_Gothic_Std_M" panose="02000503000000000000" pitchFamily="2" charset="-128"/>
                <a:ea typeface="DN_TB_Shinbun_Gothic_Std_M" panose="02000503000000000000" pitchFamily="2" charset="-128"/>
              </a:rPr>
              <a:t>寄稿者</a:t>
            </a:r>
            <a:endParaRPr kumimoji="1" lang="en-US" altLang="ja-JP" sz="1750" dirty="0">
              <a:latin typeface="DN_TB_Shinbun_Gothic_Std_M" panose="02000503000000000000" pitchFamily="2" charset="-128"/>
              <a:ea typeface="DN_TB_Shinbun_Gothic_Std_M" panose="02000503000000000000" pitchFamily="2" charset="-128"/>
            </a:endParaRPr>
          </a:p>
        </p:txBody>
      </p:sp>
      <p:sp>
        <p:nvSpPr>
          <p:cNvPr id="80" name="テキスト ボックス 79">
            <a:extLst>
              <a:ext uri="{FF2B5EF4-FFF2-40B4-BE49-F238E27FC236}">
                <a16:creationId xmlns:a16="http://schemas.microsoft.com/office/drawing/2014/main" id="{7C2C65D6-EAFB-465F-9061-89FC76927388}"/>
              </a:ext>
            </a:extLst>
          </p:cNvPr>
          <p:cNvSpPr txBox="1"/>
          <p:nvPr/>
        </p:nvSpPr>
        <p:spPr>
          <a:xfrm>
            <a:off x="8230060" y="2506609"/>
            <a:ext cx="1916856" cy="276999"/>
          </a:xfrm>
          <a:prstGeom prst="rect">
            <a:avLst/>
          </a:prstGeom>
          <a:noFill/>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ネットサーフィン</a:t>
            </a:r>
            <a:endParaRPr kumimoji="1" lang="en-US" altLang="ja-JP" sz="1200" dirty="0">
              <a:latin typeface="DN_TB_Shinbun_Gothic_Std_M" panose="02000503000000000000" pitchFamily="2" charset="-128"/>
              <a:ea typeface="DN_TB_Shinbun_Gothic_Std_M" panose="02000503000000000000" pitchFamily="2" charset="-128"/>
            </a:endParaRPr>
          </a:p>
        </p:txBody>
      </p:sp>
      <p:pic>
        <p:nvPicPr>
          <p:cNvPr id="83" name="図 82">
            <a:extLst>
              <a:ext uri="{FF2B5EF4-FFF2-40B4-BE49-F238E27FC236}">
                <a16:creationId xmlns:a16="http://schemas.microsoft.com/office/drawing/2014/main" id="{0518AD4C-5F08-4AFC-9B69-BAA3A1C26FBA}"/>
              </a:ext>
            </a:extLst>
          </p:cNvPr>
          <p:cNvPicPr>
            <a:picLocks noChangeAspect="1"/>
          </p:cNvPicPr>
          <p:nvPr/>
        </p:nvPicPr>
        <p:blipFill>
          <a:blip r:embed="rId20"/>
          <a:stretch>
            <a:fillRect/>
          </a:stretch>
        </p:blipFill>
        <p:spPr>
          <a:xfrm>
            <a:off x="8330861" y="816734"/>
            <a:ext cx="1414982" cy="239656"/>
          </a:xfrm>
          <a:prstGeom prst="rect">
            <a:avLst/>
          </a:prstGeom>
        </p:spPr>
      </p:pic>
      <p:sp>
        <p:nvSpPr>
          <p:cNvPr id="84" name="テキスト ボックス 83">
            <a:extLst>
              <a:ext uri="{FF2B5EF4-FFF2-40B4-BE49-F238E27FC236}">
                <a16:creationId xmlns:a16="http://schemas.microsoft.com/office/drawing/2014/main" id="{8F3A52C9-3829-4556-88B3-517A63F3B587}"/>
              </a:ext>
            </a:extLst>
          </p:cNvPr>
          <p:cNvSpPr txBox="1"/>
          <p:nvPr/>
        </p:nvSpPr>
        <p:spPr>
          <a:xfrm>
            <a:off x="5136638" y="616455"/>
            <a:ext cx="1663004" cy="1015663"/>
          </a:xfrm>
          <a:prstGeom prst="rect">
            <a:avLst/>
          </a:prstGeom>
          <a:noFill/>
        </p:spPr>
        <p:txBody>
          <a:bodyPr wrap="square" rtlCol="0">
            <a:spAutoFit/>
          </a:bodyPr>
          <a:lstStyle/>
          <a:p>
            <a:r>
              <a:rPr kumimoji="1" lang="ja-JP" altLang="en-US" sz="1200" dirty="0">
                <a:highlight>
                  <a:srgbClr val="00FF00"/>
                </a:highlight>
                <a:latin typeface="DN_TB_Shinbun_Gothic_Std_M" panose="02000503000000000000" pitchFamily="2" charset="-128"/>
                <a:ea typeface="DN_TB_Shinbun_Gothic_Std_M" panose="02000503000000000000" pitchFamily="2" charset="-128"/>
              </a:rPr>
              <a:t>レビュー担当者 </a:t>
            </a:r>
            <a:r>
              <a:rPr kumimoji="1" lang="en-US" altLang="ja-JP" sz="1200" dirty="0">
                <a:highlight>
                  <a:srgbClr val="00FF00"/>
                </a:highlight>
                <a:latin typeface="DN_TB_Shinbun_Gothic_Std_M" panose="02000503000000000000" pitchFamily="2" charset="-128"/>
                <a:ea typeface="DN_TB_Shinbun_Gothic_Std_M" panose="02000503000000000000" pitchFamily="2" charset="-128"/>
              </a:rPr>
              <a:t>(</a:t>
            </a:r>
            <a:r>
              <a:rPr kumimoji="1" lang="ja-JP" altLang="en-US" sz="1200" dirty="0">
                <a:highlight>
                  <a:srgbClr val="00FF00"/>
                </a:highlight>
                <a:latin typeface="DN_TB_Shinbun_Gothic_Std_M" panose="02000503000000000000" pitchFamily="2" charset="-128"/>
                <a:ea typeface="DN_TB_Shinbun_Gothic_Std_M" panose="02000503000000000000" pitchFamily="2" charset="-128"/>
              </a:rPr>
              <a:t>デジタル庁職員等</a:t>
            </a:r>
            <a:r>
              <a:rPr kumimoji="1" lang="en-US" altLang="ja-JP" sz="1200" dirty="0">
                <a:highlight>
                  <a:srgbClr val="00FF00"/>
                </a:highlight>
                <a:latin typeface="DN_TB_Shinbun_Gothic_Std_M" panose="02000503000000000000" pitchFamily="2" charset="-128"/>
                <a:ea typeface="DN_TB_Shinbun_Gothic_Std_M" panose="02000503000000000000" pitchFamily="2" charset="-128"/>
              </a:rPr>
              <a:t>)</a:t>
            </a:r>
            <a:r>
              <a:rPr kumimoji="1" lang="ja-JP" altLang="en-US" sz="1200" dirty="0">
                <a:highlight>
                  <a:srgbClr val="00FF00"/>
                </a:highlight>
                <a:latin typeface="DN_TB_Shinbun_Gothic_Std_M" panose="02000503000000000000" pitchFamily="2" charset="-128"/>
                <a:ea typeface="DN_TB_Shinbun_Gothic_Std_M" panose="02000503000000000000" pitchFamily="2" charset="-128"/>
              </a:rPr>
              <a:t> は、</a:t>
            </a:r>
            <a:r>
              <a:rPr kumimoji="1" lang="en-US" altLang="ja-JP" sz="1200" dirty="0">
                <a:highlight>
                  <a:srgbClr val="00FF00"/>
                </a:highlight>
                <a:latin typeface="DN_TB_Shinbun_Gothic_Std_M" panose="02000503000000000000" pitchFamily="2" charset="-128"/>
                <a:ea typeface="DN_TB_Shinbun_Gothic_Std_M" panose="02000503000000000000" pitchFamily="2" charset="-128"/>
              </a:rPr>
              <a:t>Git </a:t>
            </a:r>
            <a:r>
              <a:rPr kumimoji="1" lang="ja-JP" altLang="en-US" sz="1200" dirty="0">
                <a:highlight>
                  <a:srgbClr val="00FF00"/>
                </a:highlight>
                <a:latin typeface="DN_TB_Shinbun_Gothic_Std_M" panose="02000503000000000000" pitchFamily="2" charset="-128"/>
                <a:ea typeface="DN_TB_Shinbun_Gothic_Std_M" panose="02000503000000000000" pitchFamily="2" charset="-128"/>
              </a:rPr>
              <a:t>を知らなくても </a:t>
            </a:r>
            <a:r>
              <a:rPr kumimoji="1" lang="en-US" altLang="ja-JP" sz="1200" dirty="0">
                <a:highlight>
                  <a:srgbClr val="00FF00"/>
                </a:highlight>
                <a:latin typeface="DN_TB_Shinbun_Gothic_Std_M" panose="02000503000000000000" pitchFamily="2" charset="-128"/>
                <a:ea typeface="DN_TB_Shinbun_Gothic_Std_M" panose="02000503000000000000" pitchFamily="2" charset="-128"/>
              </a:rPr>
              <a:t>Web </a:t>
            </a:r>
            <a:r>
              <a:rPr kumimoji="1" lang="ja-JP" altLang="en-US" sz="1200" dirty="0">
                <a:highlight>
                  <a:srgbClr val="00FF00"/>
                </a:highlight>
                <a:latin typeface="DN_TB_Shinbun_Gothic_Std_M" panose="02000503000000000000" pitchFamily="2" charset="-128"/>
                <a:ea typeface="DN_TB_Shinbun_Gothic_Std_M" panose="02000503000000000000" pitchFamily="2" charset="-128"/>
              </a:rPr>
              <a:t>ベースで簡単に操作できる</a:t>
            </a:r>
            <a:endParaRPr kumimoji="1" lang="en-US" altLang="ja-JP" sz="1200" dirty="0">
              <a:highlight>
                <a:srgbClr val="00FF00"/>
              </a:highlight>
              <a:latin typeface="DN_TB_Shinbun_Gothic_Std_M" panose="02000503000000000000" pitchFamily="2" charset="-128"/>
              <a:ea typeface="DN_TB_Shinbun_Gothic_Std_M" panose="02000503000000000000" pitchFamily="2" charset="-128"/>
            </a:endParaRPr>
          </a:p>
        </p:txBody>
      </p:sp>
      <p:sp>
        <p:nvSpPr>
          <p:cNvPr id="85" name="フリーフォーム: 図形 84">
            <a:extLst>
              <a:ext uri="{FF2B5EF4-FFF2-40B4-BE49-F238E27FC236}">
                <a16:creationId xmlns:a16="http://schemas.microsoft.com/office/drawing/2014/main" id="{D07B3BC0-ACBF-44B7-B5A5-9E78201781A1}"/>
              </a:ext>
            </a:extLst>
          </p:cNvPr>
          <p:cNvSpPr/>
          <p:nvPr/>
        </p:nvSpPr>
        <p:spPr>
          <a:xfrm>
            <a:off x="4118708" y="679938"/>
            <a:ext cx="4173415" cy="2141416"/>
          </a:xfrm>
          <a:custGeom>
            <a:avLst/>
            <a:gdLst>
              <a:gd name="connsiteX0" fmla="*/ 0 w 4173415"/>
              <a:gd name="connsiteY0" fmla="*/ 2141416 h 2141416"/>
              <a:gd name="connsiteX1" fmla="*/ 1555261 w 4173415"/>
              <a:gd name="connsiteY1" fmla="*/ 1586524 h 2141416"/>
              <a:gd name="connsiteX2" fmla="*/ 1774092 w 4173415"/>
              <a:gd name="connsiteY2" fmla="*/ 1398954 h 2141416"/>
              <a:gd name="connsiteX3" fmla="*/ 2899507 w 4173415"/>
              <a:gd name="connsiteY3" fmla="*/ 1391139 h 2141416"/>
              <a:gd name="connsiteX4" fmla="*/ 4001477 w 4173415"/>
              <a:gd name="connsiteY4" fmla="*/ 1391139 h 2141416"/>
              <a:gd name="connsiteX5" fmla="*/ 4173415 w 4173415"/>
              <a:gd name="connsiteY5" fmla="*/ 0 h 214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3415" h="2141416">
                <a:moveTo>
                  <a:pt x="0" y="2141416"/>
                </a:moveTo>
                <a:lnTo>
                  <a:pt x="1555261" y="1586524"/>
                </a:lnTo>
                <a:lnTo>
                  <a:pt x="1774092" y="1398954"/>
                </a:lnTo>
                <a:lnTo>
                  <a:pt x="2899507" y="1391139"/>
                </a:lnTo>
                <a:lnTo>
                  <a:pt x="4001477" y="1391139"/>
                </a:lnTo>
                <a:lnTo>
                  <a:pt x="4173415" y="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6" name="図 85">
            <a:extLst>
              <a:ext uri="{FF2B5EF4-FFF2-40B4-BE49-F238E27FC236}">
                <a16:creationId xmlns:a16="http://schemas.microsoft.com/office/drawing/2014/main" id="{354DA79F-0CC5-4F92-9A1C-57514FB477D9}"/>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540094" y="1080187"/>
            <a:ext cx="1369314" cy="1406072"/>
          </a:xfrm>
          <a:prstGeom prst="rect">
            <a:avLst/>
          </a:prstGeom>
        </p:spPr>
      </p:pic>
      <p:sp>
        <p:nvSpPr>
          <p:cNvPr id="87" name="テキスト ボックス 86">
            <a:extLst>
              <a:ext uri="{FF2B5EF4-FFF2-40B4-BE49-F238E27FC236}">
                <a16:creationId xmlns:a16="http://schemas.microsoft.com/office/drawing/2014/main" id="{786164AF-3C6E-4BAD-9209-58CC2DCF59CE}"/>
              </a:ext>
            </a:extLst>
          </p:cNvPr>
          <p:cNvSpPr txBox="1"/>
          <p:nvPr/>
        </p:nvSpPr>
        <p:spPr>
          <a:xfrm>
            <a:off x="4553505" y="2147854"/>
            <a:ext cx="1466154" cy="307777"/>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編集者</a:t>
            </a:r>
            <a:endParaRPr kumimoji="1" lang="en-US" altLang="ja-JP" sz="1400" dirty="0">
              <a:latin typeface="DN_TB_Shinbun_Gothic_Std_M" panose="02000503000000000000" pitchFamily="2" charset="-128"/>
              <a:ea typeface="DN_TB_Shinbun_Gothic_Std_M" panose="02000503000000000000" pitchFamily="2" charset="-128"/>
            </a:endParaRPr>
          </a:p>
        </p:txBody>
      </p:sp>
      <p:pic>
        <p:nvPicPr>
          <p:cNvPr id="89" name="Picture 9">
            <a:extLst>
              <a:ext uri="{FF2B5EF4-FFF2-40B4-BE49-F238E27FC236}">
                <a16:creationId xmlns:a16="http://schemas.microsoft.com/office/drawing/2014/main" id="{783A5270-1618-407B-A1C8-A790621F76EC}"/>
              </a:ext>
            </a:extLst>
          </p:cNvPr>
          <p:cNvPicPr>
            <a:picLocks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835413" y="2388653"/>
            <a:ext cx="312391" cy="40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9">
            <a:extLst>
              <a:ext uri="{FF2B5EF4-FFF2-40B4-BE49-F238E27FC236}">
                <a16:creationId xmlns:a16="http://schemas.microsoft.com/office/drawing/2014/main" id="{32845436-8FB0-40C9-9AC4-370C505F28AF}"/>
              </a:ext>
            </a:extLst>
          </p:cNvPr>
          <p:cNvPicPr>
            <a:picLocks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744499" y="2504605"/>
            <a:ext cx="180633" cy="2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9">
            <a:extLst>
              <a:ext uri="{FF2B5EF4-FFF2-40B4-BE49-F238E27FC236}">
                <a16:creationId xmlns:a16="http://schemas.microsoft.com/office/drawing/2014/main" id="{7F02AF66-28CF-4DE5-9533-26E3EAEB03A4}"/>
              </a:ext>
            </a:extLst>
          </p:cNvPr>
          <p:cNvPicPr>
            <a:picLocks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721634" y="2379945"/>
            <a:ext cx="180633" cy="2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図 91">
            <a:extLst>
              <a:ext uri="{FF2B5EF4-FFF2-40B4-BE49-F238E27FC236}">
                <a16:creationId xmlns:a16="http://schemas.microsoft.com/office/drawing/2014/main" id="{1B1483E8-6030-4425-9951-06E3BB5E270A}"/>
              </a:ext>
            </a:extLst>
          </p:cNvPr>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597548" y="2466086"/>
            <a:ext cx="456876" cy="378778"/>
          </a:xfrm>
          <a:prstGeom prst="rect">
            <a:avLst/>
          </a:prstGeom>
        </p:spPr>
      </p:pic>
      <p:sp>
        <p:nvSpPr>
          <p:cNvPr id="93" name="テキスト ボックス 92">
            <a:extLst>
              <a:ext uri="{FF2B5EF4-FFF2-40B4-BE49-F238E27FC236}">
                <a16:creationId xmlns:a16="http://schemas.microsoft.com/office/drawing/2014/main" id="{82BBDD6E-053D-4E62-9752-76A8B10FD9A6}"/>
              </a:ext>
            </a:extLst>
          </p:cNvPr>
          <p:cNvSpPr txBox="1"/>
          <p:nvPr/>
        </p:nvSpPr>
        <p:spPr>
          <a:xfrm>
            <a:off x="127438" y="672979"/>
            <a:ext cx="2997838" cy="1200329"/>
          </a:xfrm>
          <a:prstGeom prst="rect">
            <a:avLst/>
          </a:prstGeom>
          <a:solidFill>
            <a:schemeClr val="accent5">
              <a:lumMod val="20000"/>
              <a:lumOff val="80000"/>
            </a:schemeClr>
          </a:solidFill>
        </p:spPr>
        <p:txBody>
          <a:bodyPr wrap="square" rtlCol="0">
            <a:spAutoFit/>
          </a:bodyPr>
          <a:lstStyle/>
          <a:p>
            <a:r>
              <a:rPr kumimoji="1" lang="en-US" altLang="ja-JP" sz="1200" dirty="0">
                <a:latin typeface="DN_TB_Shinbun_Gothic_Std_M" panose="02000503000000000000" pitchFamily="2" charset="-128"/>
                <a:ea typeface="DN_TB_Shinbun_Gothic_Std_M" panose="02000503000000000000" pitchFamily="2" charset="-128"/>
              </a:rPr>
              <a:t>Git </a:t>
            </a:r>
            <a:r>
              <a:rPr kumimoji="1" lang="ja-JP" altLang="en-US" sz="1200" dirty="0">
                <a:latin typeface="DN_TB_Shinbun_Gothic_Std_M" panose="02000503000000000000" pitchFamily="2" charset="-128"/>
                <a:ea typeface="DN_TB_Shinbun_Gothic_Std_M" panose="02000503000000000000" pitchFamily="2" charset="-128"/>
              </a:rPr>
              <a:t>が裏側で動いている記事投稿・編集・自動公開システムを作る。</a:t>
            </a:r>
            <a:r>
              <a:rPr kumimoji="1" lang="en-US" altLang="ja-JP" sz="1200" dirty="0">
                <a:latin typeface="DN_TB_Shinbun_Gothic_Std_M" panose="02000503000000000000" pitchFamily="2" charset="-128"/>
                <a:ea typeface="DN_TB_Shinbun_Gothic_Std_M" panose="02000503000000000000" pitchFamily="2" charset="-128"/>
              </a:rPr>
              <a:t>(Git </a:t>
            </a:r>
            <a:r>
              <a:rPr kumimoji="1" lang="ja-JP" altLang="en-US" sz="1200" dirty="0">
                <a:latin typeface="DN_TB_Shinbun_Gothic_Std_M" panose="02000503000000000000" pitchFamily="2" charset="-128"/>
                <a:ea typeface="DN_TB_Shinbun_Gothic_Std_M" panose="02000503000000000000" pitchFamily="2" charset="-128"/>
              </a:rPr>
              <a:t>は、技術者が日々慣れ親しんでいるインターフェイスなので、投稿を促進できる。</a:t>
            </a:r>
            <a:r>
              <a:rPr kumimoji="1" lang="en-US" altLang="ja-JP" sz="1200" dirty="0">
                <a:latin typeface="DN_TB_Shinbun_Gothic_Std_M" panose="02000503000000000000" pitchFamily="2" charset="-128"/>
                <a:ea typeface="DN_TB_Shinbun_Gothic_Std_M" panose="02000503000000000000" pitchFamily="2" charset="-128"/>
              </a:rPr>
              <a:t>)</a:t>
            </a:r>
          </a:p>
          <a:p>
            <a:r>
              <a:rPr kumimoji="1" lang="ja-JP" altLang="en-US" sz="1200" dirty="0">
                <a:latin typeface="DN_TB_Shinbun_Gothic_Std_M" panose="02000503000000000000" pitchFamily="2" charset="-128"/>
                <a:ea typeface="DN_TB_Shinbun_Gothic_Std_M" panose="02000503000000000000" pitchFamily="2" charset="-128"/>
              </a:rPr>
              <a:t>「</a:t>
            </a:r>
            <a:r>
              <a:rPr kumimoji="1" lang="en-US" altLang="ja-JP" sz="1200" dirty="0">
                <a:latin typeface="DN_TB_Shinbun_Gothic_Std_M" panose="02000503000000000000" pitchFamily="2" charset="-128"/>
                <a:ea typeface="DN_TB_Shinbun_Gothic_Std_M" panose="02000503000000000000" pitchFamily="2" charset="-128"/>
              </a:rPr>
              <a:t>e-gov </a:t>
            </a:r>
            <a:r>
              <a:rPr kumimoji="1" lang="ja-JP" altLang="en-US" sz="1200" dirty="0">
                <a:latin typeface="DN_TB_Shinbun_Gothic_Std_M" panose="02000503000000000000" pitchFamily="2" charset="-128"/>
                <a:ea typeface="DN_TB_Shinbun_Gothic_Std_M" panose="02000503000000000000" pitchFamily="2" charset="-128"/>
              </a:rPr>
              <a:t>法令検索」サイトのように、</a:t>
            </a:r>
            <a:r>
              <a:rPr kumimoji="1" lang="en-US" altLang="ja-JP" sz="1200" dirty="0">
                <a:latin typeface="DN_TB_Shinbun_Gothic_Std_M" panose="02000503000000000000" pitchFamily="2" charset="-128"/>
                <a:ea typeface="DN_TB_Shinbun_Gothic_Std_M" panose="02000503000000000000" pitchFamily="2" charset="-128"/>
              </a:rPr>
              <a:t>20 </a:t>
            </a:r>
            <a:r>
              <a:rPr kumimoji="1" lang="ja-JP" altLang="en-US" sz="1200" dirty="0">
                <a:latin typeface="DN_TB_Shinbun_Gothic_Std_M" panose="02000503000000000000" pitchFamily="2" charset="-128"/>
                <a:ea typeface="DN_TB_Shinbun_Gothic_Std_M" panose="02000503000000000000" pitchFamily="2" charset="-128"/>
              </a:rPr>
              <a:t>年以上の賞味期限を実現する。</a:t>
            </a:r>
          </a:p>
        </p:txBody>
      </p:sp>
      <p:sp>
        <p:nvSpPr>
          <p:cNvPr id="72" name="テキスト ボックス 71">
            <a:extLst>
              <a:ext uri="{FF2B5EF4-FFF2-40B4-BE49-F238E27FC236}">
                <a16:creationId xmlns:a16="http://schemas.microsoft.com/office/drawing/2014/main" id="{5B6C3267-EE48-4921-A2CF-E1D47A83F89B}"/>
              </a:ext>
            </a:extLst>
          </p:cNvPr>
          <p:cNvSpPr txBox="1"/>
          <p:nvPr/>
        </p:nvSpPr>
        <p:spPr>
          <a:xfrm>
            <a:off x="7021667" y="4278893"/>
            <a:ext cx="1629595" cy="200055"/>
          </a:xfrm>
          <a:prstGeom prst="rect">
            <a:avLst/>
          </a:prstGeom>
          <a:noFill/>
        </p:spPr>
        <p:txBody>
          <a:bodyPr wrap="square" rtlCol="0">
            <a:spAutoFit/>
          </a:bodyPr>
          <a:lstStyle/>
          <a:p>
            <a:r>
              <a:rPr kumimoji="1" lang="en-US" altLang="ja-JP" sz="700" dirty="0">
                <a:latin typeface="DN_TB_Shinbun_Gothic_Std_M" panose="02000503000000000000" pitchFamily="2" charset="-128"/>
                <a:ea typeface="DN_TB_Shinbun_Gothic_Std_M" panose="02000503000000000000" pitchFamily="2" charset="-128"/>
              </a:rPr>
              <a:t>(</a:t>
            </a:r>
            <a:r>
              <a:rPr kumimoji="1" lang="ja-JP" altLang="en-US" sz="700" dirty="0">
                <a:latin typeface="DN_TB_Shinbun_Gothic_Std_M" panose="02000503000000000000" pitchFamily="2" charset="-128"/>
                <a:ea typeface="DN_TB_Shinbun_Gothic_Std_M" panose="02000503000000000000" pitchFamily="2" charset="-128"/>
              </a:rPr>
              <a:t>現在は対応不要か？</a:t>
            </a:r>
            <a:r>
              <a:rPr kumimoji="1" lang="en-US" altLang="ja-JP" sz="700" dirty="0">
                <a:latin typeface="DN_TB_Shinbun_Gothic_Std_M" panose="02000503000000000000" pitchFamily="2" charset="-128"/>
                <a:ea typeface="DN_TB_Shinbun_Gothic_Std_M" panose="02000503000000000000" pitchFamily="2" charset="-128"/>
              </a:rPr>
              <a:t>)</a:t>
            </a:r>
            <a:endParaRPr kumimoji="1" lang="ja-JP" altLang="en-US" sz="700" dirty="0">
              <a:latin typeface="DN_TB_Shinbun_Gothic_Std_M" panose="02000503000000000000" pitchFamily="2" charset="-128"/>
              <a:ea typeface="DN_TB_Shinbun_Gothic_Std_M" panose="02000503000000000000" pitchFamily="2" charset="-128"/>
            </a:endParaRPr>
          </a:p>
        </p:txBody>
      </p:sp>
    </p:spTree>
    <p:extLst>
      <p:ext uri="{BB962C8B-B14F-4D97-AF65-F5344CB8AC3E}">
        <p14:creationId xmlns:p14="http://schemas.microsoft.com/office/powerpoint/2010/main" val="2781081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336EBA8-95AD-4AF8-AD15-3723972276AB}"/>
              </a:ext>
            </a:extLst>
          </p:cNvPr>
          <p:cNvPicPr>
            <a:picLocks noChangeAspect="1"/>
          </p:cNvPicPr>
          <p:nvPr/>
        </p:nvPicPr>
        <p:blipFill>
          <a:blip r:embed="rId3"/>
          <a:stretch>
            <a:fillRect/>
          </a:stretch>
        </p:blipFill>
        <p:spPr>
          <a:xfrm>
            <a:off x="502794" y="959912"/>
            <a:ext cx="8304576" cy="5355180"/>
          </a:xfrm>
          <a:prstGeom prst="rect">
            <a:avLst/>
          </a:prstGeom>
        </p:spPr>
      </p:pic>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800" b="1" dirty="0">
                <a:solidFill>
                  <a:schemeClr val="bg1"/>
                </a:solidFill>
                <a:latin typeface="DN_TB_Shinbun_Gothic_Std_M" panose="02000503000000000000" pitchFamily="2" charset="-128"/>
                <a:ea typeface="DN_TB_Shinbun_Gothic_Std_M" panose="02000503000000000000" pitchFamily="2" charset="-128"/>
              </a:rPr>
              <a:t>試作画面 </a:t>
            </a:r>
            <a:r>
              <a:rPr lang="en-US" altLang="ja-JP" sz="2800" b="1" dirty="0">
                <a:solidFill>
                  <a:schemeClr val="bg1"/>
                </a:solidFill>
                <a:latin typeface="DN_TB_Shinbun_Gothic_Std_M" panose="02000503000000000000" pitchFamily="2" charset="-128"/>
                <a:ea typeface="DN_TB_Shinbun_Gothic_Std_M" panose="02000503000000000000" pitchFamily="2" charset="-128"/>
              </a:rPr>
              <a:t>(1/4)</a:t>
            </a:r>
            <a:endParaRPr lang="ja-JP" altLang="en-US" sz="2800" b="1" dirty="0">
              <a:solidFill>
                <a:schemeClr val="bg1"/>
              </a:solidFill>
              <a:latin typeface="DN_TB_Shinbun_Gothic_Std_M" panose="02000503000000000000" pitchFamily="2" charset="-128"/>
              <a:ea typeface="DN_TB_Shinbun_Gothic_Std_M" panose="02000503000000000000" pitchFamily="2" charset="-128"/>
            </a:endParaRP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15</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14" name="テキスト ボックス 13">
            <a:extLst>
              <a:ext uri="{FF2B5EF4-FFF2-40B4-BE49-F238E27FC236}">
                <a16:creationId xmlns:a16="http://schemas.microsoft.com/office/drawing/2014/main" id="{FEACC349-7620-4374-AA88-1972D38ECB7C}"/>
              </a:ext>
            </a:extLst>
          </p:cNvPr>
          <p:cNvSpPr txBox="1"/>
          <p:nvPr/>
        </p:nvSpPr>
        <p:spPr>
          <a:xfrm>
            <a:off x="309753" y="589816"/>
            <a:ext cx="9286494" cy="361637"/>
          </a:xfrm>
          <a:prstGeom prst="rect">
            <a:avLst/>
          </a:prstGeom>
          <a:noFill/>
        </p:spPr>
        <p:txBody>
          <a:bodyPr wrap="square" rtlCol="0">
            <a:spAutoFit/>
          </a:bodyPr>
          <a:lstStyle/>
          <a:p>
            <a:r>
              <a:rPr kumimoji="1" lang="ja-JP" altLang="en-US" sz="1750" dirty="0">
                <a:latin typeface="DN_TB_Shinbun_Gothic_Std_M" panose="02000503000000000000" pitchFamily="2" charset="-128"/>
                <a:ea typeface="DN_TB_Shinbun_Gothic_Std_M" panose="02000503000000000000" pitchFamily="2" charset="-128"/>
              </a:rPr>
              <a:t>前記のような編集システムを、</a:t>
            </a:r>
            <a:r>
              <a:rPr kumimoji="1" lang="en-US" altLang="ja-JP" sz="1750" dirty="0">
                <a:latin typeface="DN_TB_Shinbun_Gothic_Std_M" panose="02000503000000000000" pitchFamily="2" charset="-128"/>
                <a:ea typeface="DN_TB_Shinbun_Gothic_Std_M" panose="02000503000000000000" pitchFamily="2" charset="-128"/>
              </a:rPr>
              <a:t>Git + GitLab + </a:t>
            </a:r>
            <a:r>
              <a:rPr kumimoji="1" lang="ja-JP" altLang="en-US" sz="1750" dirty="0">
                <a:latin typeface="DN_TB_Shinbun_Gothic_Std_M" panose="02000503000000000000" pitchFamily="2" charset="-128"/>
                <a:ea typeface="DN_TB_Shinbun_Gothic_Std_M" panose="02000503000000000000" pitchFamily="2" charset="-128"/>
              </a:rPr>
              <a:t>静的 </a:t>
            </a:r>
            <a:r>
              <a:rPr kumimoji="1" lang="en-US" altLang="ja-JP" sz="1750" dirty="0">
                <a:latin typeface="DN_TB_Shinbun_Gothic_Std_M" panose="02000503000000000000" pitchFamily="2" charset="-128"/>
                <a:ea typeface="DN_TB_Shinbun_Gothic_Std_M" panose="02000503000000000000" pitchFamily="2" charset="-128"/>
              </a:rPr>
              <a:t>HTML </a:t>
            </a:r>
            <a:r>
              <a:rPr kumimoji="1" lang="ja-JP" altLang="en-US" sz="1750" dirty="0">
                <a:latin typeface="DN_TB_Shinbun_Gothic_Std_M" panose="02000503000000000000" pitchFamily="2" charset="-128"/>
                <a:ea typeface="DN_TB_Shinbun_Gothic_Std_M" panose="02000503000000000000" pitchFamily="2" charset="-128"/>
              </a:rPr>
              <a:t>生成器を用いて試作してみた。</a:t>
            </a:r>
            <a:endParaRPr kumimoji="1" lang="en-US" altLang="ja-JP" sz="1750" dirty="0">
              <a:latin typeface="DN_TB_Shinbun_Gothic_Std_M" panose="02000503000000000000" pitchFamily="2" charset="-128"/>
              <a:ea typeface="DN_TB_Shinbun_Gothic_Std_M" panose="02000503000000000000" pitchFamily="2" charset="-128"/>
            </a:endParaRPr>
          </a:p>
        </p:txBody>
      </p:sp>
      <p:sp>
        <p:nvSpPr>
          <p:cNvPr id="16" name="テキスト ボックス 15">
            <a:extLst>
              <a:ext uri="{FF2B5EF4-FFF2-40B4-BE49-F238E27FC236}">
                <a16:creationId xmlns:a16="http://schemas.microsoft.com/office/drawing/2014/main" id="{32A06175-410D-4405-94E1-AAC2315C841A}"/>
              </a:ext>
            </a:extLst>
          </p:cNvPr>
          <p:cNvSpPr txBox="1"/>
          <p:nvPr/>
        </p:nvSpPr>
        <p:spPr>
          <a:xfrm>
            <a:off x="3805236" y="1162552"/>
            <a:ext cx="4307134" cy="400110"/>
          </a:xfrm>
          <a:prstGeom prst="rect">
            <a:avLst/>
          </a:prstGeom>
          <a:solidFill>
            <a:schemeClr val="accent1">
              <a:lumMod val="20000"/>
              <a:lumOff val="80000"/>
            </a:schemeClr>
          </a:solidFill>
          <a:ln w="19050">
            <a:solidFill>
              <a:schemeClr val="tx1"/>
            </a:solidFill>
          </a:ln>
        </p:spPr>
        <p:txBody>
          <a:bodyPr wrap="square" rtlCol="0">
            <a:spAutoFit/>
          </a:bodyPr>
          <a:lstStyle/>
          <a:p>
            <a:r>
              <a:rPr kumimoji="1" lang="ja-JP" altLang="en-US" sz="2000" dirty="0">
                <a:latin typeface="DN_TB_Shinbun_Gothic_Std_M" panose="02000503000000000000" pitchFamily="2" charset="-128"/>
                <a:ea typeface="DN_TB_Shinbun_Gothic_Std_M" panose="02000503000000000000" pitchFamily="2" charset="-128"/>
              </a:rPr>
              <a:t>読者向けの画面はこのような感じ。</a:t>
            </a:r>
          </a:p>
        </p:txBody>
      </p:sp>
      <p:sp>
        <p:nvSpPr>
          <p:cNvPr id="20" name="テキスト ボックス 19">
            <a:extLst>
              <a:ext uri="{FF2B5EF4-FFF2-40B4-BE49-F238E27FC236}">
                <a16:creationId xmlns:a16="http://schemas.microsoft.com/office/drawing/2014/main" id="{6D650BF7-DE50-4012-B51D-0D9C15CDF525}"/>
              </a:ext>
            </a:extLst>
          </p:cNvPr>
          <p:cNvSpPr txBox="1"/>
          <p:nvPr/>
        </p:nvSpPr>
        <p:spPr>
          <a:xfrm>
            <a:off x="110985" y="3290431"/>
            <a:ext cx="2080239" cy="3293209"/>
          </a:xfrm>
          <a:prstGeom prst="rect">
            <a:avLst/>
          </a:prstGeom>
          <a:solidFill>
            <a:schemeClr val="accent1">
              <a:lumMod val="20000"/>
              <a:lumOff val="80000"/>
            </a:schemeClr>
          </a:solidFill>
          <a:ln w="19050">
            <a:solidFill>
              <a:schemeClr val="tx1"/>
            </a:solidFill>
          </a:ln>
        </p:spPr>
        <p:txBody>
          <a:bodyPr wrap="square" rtlCol="0">
            <a:spAutoFit/>
          </a:bodyPr>
          <a:lstStyle/>
          <a:p>
            <a:r>
              <a:rPr kumimoji="1" lang="ja-JP" altLang="en-US" sz="1600" dirty="0">
                <a:latin typeface="DN_TB_Shinbun_Gothic_Std_M" panose="02000503000000000000" pitchFamily="2" charset="-128"/>
                <a:ea typeface="DN_TB_Shinbun_Gothic_Std_M" panose="02000503000000000000" pitchFamily="2" charset="-128"/>
              </a:rPr>
              <a:t>                            →</a:t>
            </a:r>
            <a:endParaRPr kumimoji="1" lang="en-US" altLang="ja-JP" sz="1600" dirty="0">
              <a:latin typeface="DN_TB_Shinbun_Gothic_Std_M" panose="02000503000000000000" pitchFamily="2" charset="-128"/>
              <a:ea typeface="DN_TB_Shinbun_Gothic_Std_M" panose="02000503000000000000" pitchFamily="2" charset="-128"/>
            </a:endParaRPr>
          </a:p>
          <a:p>
            <a:r>
              <a:rPr kumimoji="1" lang="en-US" altLang="ja-JP" sz="1600" dirty="0">
                <a:latin typeface="DN_TB_Shinbun_Gothic_Std_M" panose="02000503000000000000" pitchFamily="2" charset="-128"/>
                <a:ea typeface="DN_TB_Shinbun_Gothic_Std_M" panose="02000503000000000000" pitchFamily="2" charset="-128"/>
              </a:rPr>
              <a:t>HTML </a:t>
            </a:r>
            <a:r>
              <a:rPr kumimoji="1" lang="ja-JP" altLang="en-US" sz="1600" dirty="0">
                <a:latin typeface="DN_TB_Shinbun_Gothic_Std_M" panose="02000503000000000000" pitchFamily="2" charset="-128"/>
                <a:ea typeface="DN_TB_Shinbun_Gothic_Std_M" panose="02000503000000000000" pitchFamily="2" charset="-128"/>
              </a:rPr>
              <a:t>形式である。</a:t>
            </a:r>
            <a:endParaRPr kumimoji="1" lang="en-US" altLang="ja-JP" sz="1600" dirty="0">
              <a:latin typeface="DN_TB_Shinbun_Gothic_Std_M" panose="02000503000000000000" pitchFamily="2" charset="-128"/>
              <a:ea typeface="DN_TB_Shinbun_Gothic_Std_M" panose="02000503000000000000" pitchFamily="2" charset="-128"/>
            </a:endParaRPr>
          </a:p>
          <a:p>
            <a:r>
              <a:rPr kumimoji="1" lang="en-US" altLang="ja-JP" sz="1600" dirty="0">
                <a:latin typeface="DN_TB_Shinbun_Gothic_Std_M" panose="02000503000000000000" pitchFamily="2" charset="-128"/>
                <a:ea typeface="DN_TB_Shinbun_Gothic_Std_M" panose="02000503000000000000" pitchFamily="2" charset="-128"/>
              </a:rPr>
              <a:t>PDF </a:t>
            </a:r>
            <a:r>
              <a:rPr kumimoji="1" lang="ja-JP" altLang="en-US" sz="1600" dirty="0">
                <a:latin typeface="DN_TB_Shinbun_Gothic_Std_M" panose="02000503000000000000" pitchFamily="2" charset="-128"/>
                <a:ea typeface="DN_TB_Shinbun_Gothic_Std_M" panose="02000503000000000000" pitchFamily="2" charset="-128"/>
              </a:rPr>
              <a:t>ではないことが重要である。</a:t>
            </a:r>
            <a:endParaRPr kumimoji="1" lang="en-US" altLang="ja-JP" sz="1600" dirty="0">
              <a:latin typeface="DN_TB_Shinbun_Gothic_Std_M" panose="02000503000000000000" pitchFamily="2" charset="-128"/>
              <a:ea typeface="DN_TB_Shinbun_Gothic_Std_M" panose="02000503000000000000" pitchFamily="2" charset="-128"/>
            </a:endParaRPr>
          </a:p>
          <a:p>
            <a:r>
              <a:rPr kumimoji="1" lang="ja-JP" altLang="en-US" sz="1600" dirty="0">
                <a:latin typeface="DN_TB_Shinbun_Gothic_Std_M" panose="02000503000000000000" pitchFamily="2" charset="-128"/>
                <a:ea typeface="DN_TB_Shinbun_Gothic_Std_M" panose="02000503000000000000" pitchFamily="2" charset="-128"/>
              </a:rPr>
              <a:t>コピーアンドペースト、組織内資料への転用が容易である。</a:t>
            </a:r>
            <a:endParaRPr kumimoji="1" lang="en-US" altLang="ja-JP" sz="1600" dirty="0">
              <a:latin typeface="DN_TB_Shinbun_Gothic_Std_M" panose="02000503000000000000" pitchFamily="2" charset="-128"/>
              <a:ea typeface="DN_TB_Shinbun_Gothic_Std_M" panose="02000503000000000000" pitchFamily="2" charset="-128"/>
            </a:endParaRPr>
          </a:p>
          <a:p>
            <a:r>
              <a:rPr kumimoji="1" lang="ja-JP" altLang="en-US" sz="1600" dirty="0">
                <a:latin typeface="DN_TB_Shinbun_Gothic_Std_M" panose="02000503000000000000" pitchFamily="2" charset="-128"/>
                <a:ea typeface="DN_TB_Shinbun_Gothic_Std_M" panose="02000503000000000000" pitchFamily="2" charset="-128"/>
              </a:rPr>
              <a:t>任意の記事、章・節に不変 </a:t>
            </a:r>
            <a:r>
              <a:rPr kumimoji="1" lang="en-US" altLang="ja-JP" sz="1600" dirty="0">
                <a:latin typeface="DN_TB_Shinbun_Gothic_Std_M" panose="02000503000000000000" pitchFamily="2" charset="-128"/>
                <a:ea typeface="DN_TB_Shinbun_Gothic_Std_M" panose="02000503000000000000" pitchFamily="2" charset="-128"/>
              </a:rPr>
              <a:t>URL </a:t>
            </a:r>
            <a:r>
              <a:rPr kumimoji="1" lang="ja-JP" altLang="en-US" sz="1600" dirty="0">
                <a:latin typeface="DN_TB_Shinbun_Gothic_Std_M" panose="02000503000000000000" pitchFamily="2" charset="-128"/>
                <a:ea typeface="DN_TB_Shinbun_Gothic_Std_M" panose="02000503000000000000" pitchFamily="2" charset="-128"/>
              </a:rPr>
              <a:t>が紐付いており、その </a:t>
            </a:r>
            <a:r>
              <a:rPr kumimoji="1" lang="en-US" altLang="ja-JP" sz="1600" dirty="0">
                <a:latin typeface="DN_TB_Shinbun_Gothic_Std_M" panose="02000503000000000000" pitchFamily="2" charset="-128"/>
                <a:ea typeface="DN_TB_Shinbun_Gothic_Std_M" panose="02000503000000000000" pitchFamily="2" charset="-128"/>
              </a:rPr>
              <a:t>URL </a:t>
            </a:r>
            <a:r>
              <a:rPr kumimoji="1" lang="ja-JP" altLang="en-US" sz="1600" dirty="0">
                <a:latin typeface="DN_TB_Shinbun_Gothic_Std_M" panose="02000503000000000000" pitchFamily="2" charset="-128"/>
                <a:ea typeface="DN_TB_Shinbun_Gothic_Std_M" panose="02000503000000000000" pitchFamily="2" charset="-128"/>
              </a:rPr>
              <a:t>にアクセスすればいつでも同じところから読める。</a:t>
            </a:r>
          </a:p>
        </p:txBody>
      </p:sp>
      <p:pic>
        <p:nvPicPr>
          <p:cNvPr id="8" name="図 7">
            <a:extLst>
              <a:ext uri="{FF2B5EF4-FFF2-40B4-BE49-F238E27FC236}">
                <a16:creationId xmlns:a16="http://schemas.microsoft.com/office/drawing/2014/main" id="{43A58481-F654-47DE-A7E2-4949C31CEC17}"/>
              </a:ext>
            </a:extLst>
          </p:cNvPr>
          <p:cNvPicPr>
            <a:picLocks noChangeAspect="1"/>
          </p:cNvPicPr>
          <p:nvPr/>
        </p:nvPicPr>
        <p:blipFill>
          <a:blip r:embed="rId4"/>
          <a:stretch>
            <a:fillRect/>
          </a:stretch>
        </p:blipFill>
        <p:spPr>
          <a:xfrm>
            <a:off x="7121504" y="4071816"/>
            <a:ext cx="2619371" cy="1263536"/>
          </a:xfrm>
          <a:prstGeom prst="rect">
            <a:avLst/>
          </a:prstGeom>
          <a:ln w="19050">
            <a:solidFill>
              <a:schemeClr val="tx1"/>
            </a:solidFill>
          </a:ln>
        </p:spPr>
      </p:pic>
      <p:sp>
        <p:nvSpPr>
          <p:cNvPr id="23" name="テキスト ボックス 22">
            <a:extLst>
              <a:ext uri="{FF2B5EF4-FFF2-40B4-BE49-F238E27FC236}">
                <a16:creationId xmlns:a16="http://schemas.microsoft.com/office/drawing/2014/main" id="{3B50F8AC-7D02-408D-8D78-08AFD95C08EE}"/>
              </a:ext>
            </a:extLst>
          </p:cNvPr>
          <p:cNvSpPr txBox="1"/>
          <p:nvPr/>
        </p:nvSpPr>
        <p:spPr>
          <a:xfrm>
            <a:off x="7193883" y="5436423"/>
            <a:ext cx="2080239" cy="461665"/>
          </a:xfrm>
          <a:prstGeom prst="rect">
            <a:avLst/>
          </a:prstGeom>
          <a:solidFill>
            <a:schemeClr val="accent1">
              <a:lumMod val="20000"/>
              <a:lumOff val="8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静止画、動画、図表を貼り付けることも容易である。</a:t>
            </a:r>
          </a:p>
        </p:txBody>
      </p:sp>
    </p:spTree>
    <p:extLst>
      <p:ext uri="{BB962C8B-B14F-4D97-AF65-F5344CB8AC3E}">
        <p14:creationId xmlns:p14="http://schemas.microsoft.com/office/powerpoint/2010/main" val="226970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DF56D5B-522C-4C7B-A682-45F6C256D927}"/>
              </a:ext>
            </a:extLst>
          </p:cNvPr>
          <p:cNvPicPr>
            <a:picLocks noChangeAspect="1"/>
          </p:cNvPicPr>
          <p:nvPr/>
        </p:nvPicPr>
        <p:blipFill>
          <a:blip r:embed="rId3"/>
          <a:stretch>
            <a:fillRect/>
          </a:stretch>
        </p:blipFill>
        <p:spPr>
          <a:xfrm>
            <a:off x="309753" y="1342188"/>
            <a:ext cx="7469488" cy="4819195"/>
          </a:xfrm>
          <a:prstGeom prst="rect">
            <a:avLst/>
          </a:prstGeom>
        </p:spPr>
      </p:pic>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800" b="1" dirty="0">
                <a:solidFill>
                  <a:schemeClr val="bg1"/>
                </a:solidFill>
                <a:latin typeface="DN_TB_Shinbun_Gothic_Std_M" panose="02000503000000000000" pitchFamily="2" charset="-128"/>
                <a:ea typeface="DN_TB_Shinbun_Gothic_Std_M" panose="02000503000000000000" pitchFamily="2" charset="-128"/>
              </a:rPr>
              <a:t>試作画面 </a:t>
            </a:r>
            <a:r>
              <a:rPr lang="en-US" altLang="ja-JP" sz="2800" b="1" dirty="0">
                <a:solidFill>
                  <a:schemeClr val="bg1"/>
                </a:solidFill>
                <a:latin typeface="DN_TB_Shinbun_Gothic_Std_M" panose="02000503000000000000" pitchFamily="2" charset="-128"/>
                <a:ea typeface="DN_TB_Shinbun_Gothic_Std_M" panose="02000503000000000000" pitchFamily="2" charset="-128"/>
              </a:rPr>
              <a:t>(2/4)</a:t>
            </a:r>
            <a:endParaRPr lang="ja-JP" altLang="en-US" sz="2800" b="1" dirty="0">
              <a:solidFill>
                <a:schemeClr val="bg1"/>
              </a:solidFill>
              <a:latin typeface="DN_TB_Shinbun_Gothic_Std_M" panose="02000503000000000000" pitchFamily="2" charset="-128"/>
              <a:ea typeface="DN_TB_Shinbun_Gothic_Std_M" panose="02000503000000000000" pitchFamily="2" charset="-128"/>
            </a:endParaRP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16</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14" name="テキスト ボックス 13">
            <a:extLst>
              <a:ext uri="{FF2B5EF4-FFF2-40B4-BE49-F238E27FC236}">
                <a16:creationId xmlns:a16="http://schemas.microsoft.com/office/drawing/2014/main" id="{FEACC349-7620-4374-AA88-1972D38ECB7C}"/>
              </a:ext>
            </a:extLst>
          </p:cNvPr>
          <p:cNvSpPr txBox="1"/>
          <p:nvPr/>
        </p:nvSpPr>
        <p:spPr>
          <a:xfrm>
            <a:off x="309753" y="638163"/>
            <a:ext cx="9286494" cy="361637"/>
          </a:xfrm>
          <a:prstGeom prst="rect">
            <a:avLst/>
          </a:prstGeom>
          <a:noFill/>
        </p:spPr>
        <p:txBody>
          <a:bodyPr wrap="square" rtlCol="0">
            <a:spAutoFit/>
          </a:bodyPr>
          <a:lstStyle/>
          <a:p>
            <a:r>
              <a:rPr kumimoji="1" lang="ja-JP" altLang="en-US" sz="1750" dirty="0">
                <a:latin typeface="DN_TB_Shinbun_Gothic_Std_M" panose="02000503000000000000" pitchFamily="2" charset="-128"/>
                <a:ea typeface="DN_TB_Shinbun_Gothic_Std_M" panose="02000503000000000000" pitchFamily="2" charset="-128"/>
              </a:rPr>
              <a:t>前記のような編集システムを、</a:t>
            </a:r>
            <a:r>
              <a:rPr kumimoji="1" lang="en-US" altLang="ja-JP" sz="1750" dirty="0">
                <a:latin typeface="DN_TB_Shinbun_Gothic_Std_M" panose="02000503000000000000" pitchFamily="2" charset="-128"/>
                <a:ea typeface="DN_TB_Shinbun_Gothic_Std_M" panose="02000503000000000000" pitchFamily="2" charset="-128"/>
              </a:rPr>
              <a:t>Git + GitLab + </a:t>
            </a:r>
            <a:r>
              <a:rPr kumimoji="1" lang="ja-JP" altLang="en-US" sz="1750" dirty="0">
                <a:latin typeface="DN_TB_Shinbun_Gothic_Std_M" panose="02000503000000000000" pitchFamily="2" charset="-128"/>
                <a:ea typeface="DN_TB_Shinbun_Gothic_Std_M" panose="02000503000000000000" pitchFamily="2" charset="-128"/>
              </a:rPr>
              <a:t>静的 </a:t>
            </a:r>
            <a:r>
              <a:rPr kumimoji="1" lang="en-US" altLang="ja-JP" sz="1750" dirty="0">
                <a:latin typeface="DN_TB_Shinbun_Gothic_Std_M" panose="02000503000000000000" pitchFamily="2" charset="-128"/>
                <a:ea typeface="DN_TB_Shinbun_Gothic_Std_M" panose="02000503000000000000" pitchFamily="2" charset="-128"/>
              </a:rPr>
              <a:t>HTML </a:t>
            </a:r>
            <a:r>
              <a:rPr kumimoji="1" lang="ja-JP" altLang="en-US" sz="1750" dirty="0">
                <a:latin typeface="DN_TB_Shinbun_Gothic_Std_M" panose="02000503000000000000" pitchFamily="2" charset="-128"/>
                <a:ea typeface="DN_TB_Shinbun_Gothic_Std_M" panose="02000503000000000000" pitchFamily="2" charset="-128"/>
              </a:rPr>
              <a:t>生成器を用いて試作してみた。</a:t>
            </a:r>
            <a:endParaRPr kumimoji="1" lang="en-US" altLang="ja-JP" sz="1750" dirty="0">
              <a:latin typeface="DN_TB_Shinbun_Gothic_Std_M" panose="02000503000000000000" pitchFamily="2" charset="-128"/>
              <a:ea typeface="DN_TB_Shinbun_Gothic_Std_M" panose="02000503000000000000" pitchFamily="2" charset="-128"/>
            </a:endParaRPr>
          </a:p>
        </p:txBody>
      </p:sp>
      <p:sp>
        <p:nvSpPr>
          <p:cNvPr id="16" name="テキスト ボックス 15">
            <a:extLst>
              <a:ext uri="{FF2B5EF4-FFF2-40B4-BE49-F238E27FC236}">
                <a16:creationId xmlns:a16="http://schemas.microsoft.com/office/drawing/2014/main" id="{32A06175-410D-4405-94E1-AAC2315C841A}"/>
              </a:ext>
            </a:extLst>
          </p:cNvPr>
          <p:cNvSpPr txBox="1"/>
          <p:nvPr/>
        </p:nvSpPr>
        <p:spPr>
          <a:xfrm>
            <a:off x="2901418" y="1148612"/>
            <a:ext cx="4609168" cy="1569660"/>
          </a:xfrm>
          <a:prstGeom prst="rect">
            <a:avLst/>
          </a:prstGeom>
          <a:solidFill>
            <a:schemeClr val="accent1">
              <a:lumMod val="20000"/>
              <a:lumOff val="80000"/>
            </a:schemeClr>
          </a:solidFill>
          <a:ln w="19050">
            <a:solidFill>
              <a:schemeClr val="tx1"/>
            </a:solidFill>
          </a:ln>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記事の投稿・修正提案を書く人の編集画面。</a:t>
            </a:r>
            <a:r>
              <a:rPr kumimoji="1" lang="en-US" altLang="ja-JP" dirty="0">
                <a:latin typeface="DN_TB_Shinbun_Gothic_Std_M" panose="02000503000000000000" pitchFamily="2" charset="-128"/>
                <a:ea typeface="DN_TB_Shinbun_Gothic_Std_M" panose="02000503000000000000" pitchFamily="2" charset="-128"/>
              </a:rPr>
              <a:t>Web </a:t>
            </a:r>
            <a:r>
              <a:rPr kumimoji="1" lang="ja-JP" altLang="en-US" dirty="0">
                <a:latin typeface="DN_TB_Shinbun_Gothic_Std_M" panose="02000503000000000000" pitchFamily="2" charset="-128"/>
                <a:ea typeface="DN_TB_Shinbun_Gothic_Std_M" panose="02000503000000000000" pitchFamily="2" charset="-128"/>
              </a:rPr>
              <a:t>ブラウザ上で編集・プレビューできる。</a:t>
            </a:r>
          </a:p>
          <a:p>
            <a:r>
              <a:rPr kumimoji="1" lang="en-US" altLang="ja-JP" sz="1400" dirty="0">
                <a:latin typeface="DN_TB_Shinbun_Gothic_Std_M" panose="02000503000000000000" pitchFamily="2" charset="-128"/>
                <a:ea typeface="DN_TB_Shinbun_Gothic_Std_M" panose="02000503000000000000" pitchFamily="2" charset="-128"/>
              </a:rPr>
              <a:t>(Web</a:t>
            </a:r>
            <a:r>
              <a:rPr kumimoji="1" lang="ja-JP" altLang="en-US" sz="1400" dirty="0">
                <a:latin typeface="DN_TB_Shinbun_Gothic_Std_M" panose="02000503000000000000" pitchFamily="2" charset="-128"/>
                <a:ea typeface="DN_TB_Shinbun_Gothic_Std_M" panose="02000503000000000000" pitchFamily="2" charset="-128"/>
              </a:rPr>
              <a:t> インターフェイスが気にくわない硬派な技術者たちは、</a:t>
            </a:r>
            <a:r>
              <a:rPr kumimoji="1" lang="en-US" altLang="ja-JP" sz="1400" dirty="0">
                <a:latin typeface="DN_TB_Shinbun_Gothic_Std_M" panose="02000503000000000000" pitchFamily="2" charset="-128"/>
                <a:ea typeface="DN_TB_Shinbun_Gothic_Std_M" panose="02000503000000000000" pitchFamily="2" charset="-128"/>
              </a:rPr>
              <a:t>"git" </a:t>
            </a:r>
            <a:r>
              <a:rPr kumimoji="1" lang="ja-JP" altLang="en-US" sz="1400" dirty="0">
                <a:latin typeface="DN_TB_Shinbun_Gothic_Std_M" panose="02000503000000000000" pitchFamily="2" charset="-128"/>
                <a:ea typeface="DN_TB_Shinbun_Gothic_Std_M" panose="02000503000000000000" pitchFamily="2" charset="-128"/>
              </a:rPr>
              <a:t>という業界標準のコマンドを用いて、ローカルのテキストエディタで編集することもできる。</a:t>
            </a:r>
            <a:r>
              <a:rPr kumimoji="1" lang="en-US" altLang="ja-JP" sz="1400" dirty="0">
                <a:latin typeface="DN_TB_Shinbun_Gothic_Std_M" panose="02000503000000000000" pitchFamily="2" charset="-128"/>
                <a:ea typeface="DN_TB_Shinbun_Gothic_Std_M" panose="02000503000000000000" pitchFamily="2" charset="-128"/>
              </a:rPr>
              <a:t>)</a:t>
            </a:r>
            <a:endParaRPr kumimoji="1" lang="ja-JP" altLang="en-US" sz="1400" dirty="0">
              <a:latin typeface="DN_TB_Shinbun_Gothic_Std_M" panose="02000503000000000000" pitchFamily="2" charset="-128"/>
              <a:ea typeface="DN_TB_Shinbun_Gothic_Std_M" panose="02000503000000000000" pitchFamily="2" charset="-128"/>
            </a:endParaRPr>
          </a:p>
        </p:txBody>
      </p:sp>
      <p:sp>
        <p:nvSpPr>
          <p:cNvPr id="20" name="テキスト ボックス 19">
            <a:extLst>
              <a:ext uri="{FF2B5EF4-FFF2-40B4-BE49-F238E27FC236}">
                <a16:creationId xmlns:a16="http://schemas.microsoft.com/office/drawing/2014/main" id="{6D650BF7-DE50-4012-B51D-0D9C15CDF525}"/>
              </a:ext>
            </a:extLst>
          </p:cNvPr>
          <p:cNvSpPr txBox="1"/>
          <p:nvPr/>
        </p:nvSpPr>
        <p:spPr>
          <a:xfrm>
            <a:off x="7420971" y="3429000"/>
            <a:ext cx="2295247" cy="2492990"/>
          </a:xfrm>
          <a:prstGeom prst="rect">
            <a:avLst/>
          </a:prstGeom>
          <a:solidFill>
            <a:schemeClr val="accent1">
              <a:lumMod val="20000"/>
              <a:lumOff val="80000"/>
            </a:schemeClr>
          </a:solidFill>
          <a:ln w="19050">
            <a:solidFill>
              <a:schemeClr val="tx1"/>
            </a:solidFill>
          </a:ln>
        </p:spPr>
        <p:txBody>
          <a:bodyPr wrap="square" rtlCol="0">
            <a:spAutoFit/>
          </a:bodyPr>
          <a:lstStyle/>
          <a:p>
            <a:r>
              <a:rPr kumimoji="1" lang="ja-JP" altLang="en-US" sz="1600" dirty="0">
                <a:latin typeface="DN_TB_Shinbun_Gothic_Std_M" panose="02000503000000000000" pitchFamily="2" charset="-128"/>
                <a:ea typeface="DN_TB_Shinbun_Gothic_Std_M" panose="02000503000000000000" pitchFamily="2" charset="-128"/>
              </a:rPr>
              <a:t>原稿は、すべて、テキスト形式であり、</a:t>
            </a:r>
            <a:r>
              <a:rPr kumimoji="1" lang="en-US" altLang="ja-JP" sz="1600" dirty="0">
                <a:latin typeface="DN_TB_Shinbun_Gothic_Std_M" panose="02000503000000000000" pitchFamily="2" charset="-128"/>
                <a:ea typeface="DN_TB_Shinbun_Gothic_Std_M" panose="02000503000000000000" pitchFamily="2" charset="-128"/>
              </a:rPr>
              <a:t>Word </a:t>
            </a:r>
            <a:r>
              <a:rPr kumimoji="1" lang="ja-JP" altLang="en-US" sz="1600" dirty="0">
                <a:latin typeface="DN_TB_Shinbun_Gothic_Std_M" panose="02000503000000000000" pitchFamily="2" charset="-128"/>
                <a:ea typeface="DN_TB_Shinbun_Gothic_Std_M" panose="02000503000000000000" pitchFamily="2" charset="-128"/>
              </a:rPr>
              <a:t>や </a:t>
            </a:r>
            <a:r>
              <a:rPr kumimoji="1" lang="en-US" altLang="ja-JP" sz="1600" dirty="0">
                <a:latin typeface="DN_TB_Shinbun_Gothic_Std_M" panose="02000503000000000000" pitchFamily="2" charset="-128"/>
                <a:ea typeface="DN_TB_Shinbun_Gothic_Std_M" panose="02000503000000000000" pitchFamily="2" charset="-128"/>
              </a:rPr>
              <a:t>PPT </a:t>
            </a:r>
            <a:r>
              <a:rPr kumimoji="1" lang="ja-JP" altLang="en-US" sz="1600" dirty="0">
                <a:latin typeface="DN_TB_Shinbun_Gothic_Std_M" panose="02000503000000000000" pitchFamily="2" charset="-128"/>
                <a:ea typeface="DN_TB_Shinbun_Gothic_Std_M" panose="02000503000000000000" pitchFamily="2" charset="-128"/>
              </a:rPr>
              <a:t>等のアプリに依存しない。</a:t>
            </a:r>
          </a:p>
          <a:p>
            <a:endParaRPr kumimoji="1" lang="ja-JP" altLang="en-US" sz="1600" dirty="0">
              <a:latin typeface="DN_TB_Shinbun_Gothic_Std_M" panose="02000503000000000000" pitchFamily="2" charset="-128"/>
              <a:ea typeface="DN_TB_Shinbun_Gothic_Std_M" panose="02000503000000000000" pitchFamily="2" charset="-128"/>
            </a:endParaRPr>
          </a:p>
          <a:p>
            <a:r>
              <a:rPr kumimoji="1" lang="en-US" altLang="ja-JP" sz="1600" dirty="0">
                <a:latin typeface="DN_TB_Shinbun_Gothic_Std_M" panose="02000503000000000000" pitchFamily="2" charset="-128"/>
                <a:ea typeface="DN_TB_Shinbun_Gothic_Std_M" panose="02000503000000000000" pitchFamily="2" charset="-128"/>
              </a:rPr>
              <a:t>Markdown</a:t>
            </a:r>
            <a:r>
              <a:rPr kumimoji="1" lang="ja-JP" altLang="en-US" sz="1600" dirty="0">
                <a:latin typeface="DN_TB_Shinbun_Gothic_Std_M" panose="02000503000000000000" pitchFamily="2" charset="-128"/>
                <a:ea typeface="DN_TB_Shinbun_Gothic_Std_M" panose="02000503000000000000" pitchFamily="2" charset="-128"/>
              </a:rPr>
              <a:t> という表記方法に従って書くときれいに成形される。</a:t>
            </a:r>
          </a:p>
          <a:p>
            <a:r>
              <a:rPr kumimoji="1" lang="en-US" altLang="ja-JP" sz="1400" dirty="0">
                <a:latin typeface="DN_TB_Shinbun_Gothic_Std_M" panose="02000503000000000000" pitchFamily="2" charset="-128"/>
                <a:ea typeface="DN_TB_Shinbun_Gothic_Std_M" panose="02000503000000000000" pitchFamily="2" charset="-128"/>
              </a:rPr>
              <a:t>(Markdown </a:t>
            </a:r>
            <a:r>
              <a:rPr kumimoji="1" lang="ja-JP" altLang="en-US" sz="1400" dirty="0">
                <a:latin typeface="DN_TB_Shinbun_Gothic_Std_M" panose="02000503000000000000" pitchFamily="2" charset="-128"/>
                <a:ea typeface="DN_TB_Shinbun_Gothic_Std_M" panose="02000503000000000000" pitchFamily="2" charset="-128"/>
              </a:rPr>
              <a:t>を知らなくても記事は書ける。</a:t>
            </a:r>
            <a:r>
              <a:rPr kumimoji="1" lang="en-US" altLang="ja-JP" sz="1400" dirty="0">
                <a:latin typeface="DN_TB_Shinbun_Gothic_Std_M" panose="02000503000000000000" pitchFamily="2" charset="-128"/>
                <a:ea typeface="DN_TB_Shinbun_Gothic_Std_M" panose="02000503000000000000" pitchFamily="2" charset="-128"/>
              </a:rPr>
              <a:t>)</a:t>
            </a:r>
            <a:endParaRPr kumimoji="1" lang="ja-JP" altLang="en-US" sz="1400" dirty="0">
              <a:latin typeface="DN_TB_Shinbun_Gothic_Std_M" panose="02000503000000000000" pitchFamily="2" charset="-128"/>
              <a:ea typeface="DN_TB_Shinbun_Gothic_Std_M" panose="02000503000000000000" pitchFamily="2" charset="-128"/>
            </a:endParaRPr>
          </a:p>
        </p:txBody>
      </p:sp>
    </p:spTree>
    <p:extLst>
      <p:ext uri="{BB962C8B-B14F-4D97-AF65-F5344CB8AC3E}">
        <p14:creationId xmlns:p14="http://schemas.microsoft.com/office/powerpoint/2010/main" val="1959626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C6D8FA8-F295-44C2-8B6F-AF104C36FA47}"/>
              </a:ext>
            </a:extLst>
          </p:cNvPr>
          <p:cNvPicPr>
            <a:picLocks noChangeAspect="1"/>
          </p:cNvPicPr>
          <p:nvPr/>
        </p:nvPicPr>
        <p:blipFill>
          <a:blip r:embed="rId3"/>
          <a:stretch>
            <a:fillRect/>
          </a:stretch>
        </p:blipFill>
        <p:spPr>
          <a:xfrm>
            <a:off x="592541" y="1580414"/>
            <a:ext cx="7715213" cy="4705876"/>
          </a:xfrm>
          <a:prstGeom prst="rect">
            <a:avLst/>
          </a:prstGeom>
        </p:spPr>
      </p:pic>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800" b="1" dirty="0">
                <a:solidFill>
                  <a:schemeClr val="bg1"/>
                </a:solidFill>
                <a:latin typeface="DN_TB_Shinbun_Gothic_Std_M" panose="02000503000000000000" pitchFamily="2" charset="-128"/>
                <a:ea typeface="DN_TB_Shinbun_Gothic_Std_M" panose="02000503000000000000" pitchFamily="2" charset="-128"/>
              </a:rPr>
              <a:t>試作画面 </a:t>
            </a:r>
            <a:r>
              <a:rPr lang="en-US" altLang="ja-JP" sz="2800" b="1" dirty="0">
                <a:solidFill>
                  <a:schemeClr val="bg1"/>
                </a:solidFill>
                <a:latin typeface="DN_TB_Shinbun_Gothic_Std_M" panose="02000503000000000000" pitchFamily="2" charset="-128"/>
                <a:ea typeface="DN_TB_Shinbun_Gothic_Std_M" panose="02000503000000000000" pitchFamily="2" charset="-128"/>
              </a:rPr>
              <a:t>(3/4)</a:t>
            </a:r>
            <a:endParaRPr lang="ja-JP" altLang="en-US" sz="2800" b="1" dirty="0">
              <a:solidFill>
                <a:schemeClr val="bg1"/>
              </a:solidFill>
              <a:latin typeface="DN_TB_Shinbun_Gothic_Std_M" panose="02000503000000000000" pitchFamily="2" charset="-128"/>
              <a:ea typeface="DN_TB_Shinbun_Gothic_Std_M" panose="02000503000000000000" pitchFamily="2" charset="-128"/>
            </a:endParaRP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17</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14" name="テキスト ボックス 13">
            <a:extLst>
              <a:ext uri="{FF2B5EF4-FFF2-40B4-BE49-F238E27FC236}">
                <a16:creationId xmlns:a16="http://schemas.microsoft.com/office/drawing/2014/main" id="{FEACC349-7620-4374-AA88-1972D38ECB7C}"/>
              </a:ext>
            </a:extLst>
          </p:cNvPr>
          <p:cNvSpPr txBox="1"/>
          <p:nvPr/>
        </p:nvSpPr>
        <p:spPr>
          <a:xfrm>
            <a:off x="309753" y="638163"/>
            <a:ext cx="9286494" cy="361637"/>
          </a:xfrm>
          <a:prstGeom prst="rect">
            <a:avLst/>
          </a:prstGeom>
          <a:noFill/>
        </p:spPr>
        <p:txBody>
          <a:bodyPr wrap="square" rtlCol="0">
            <a:spAutoFit/>
          </a:bodyPr>
          <a:lstStyle/>
          <a:p>
            <a:r>
              <a:rPr kumimoji="1" lang="ja-JP" altLang="en-US" sz="1750" dirty="0">
                <a:latin typeface="DN_TB_Shinbun_Gothic_Std_M" panose="02000503000000000000" pitchFamily="2" charset="-128"/>
                <a:ea typeface="DN_TB_Shinbun_Gothic_Std_M" panose="02000503000000000000" pitchFamily="2" charset="-128"/>
              </a:rPr>
              <a:t>前記のような編集システムを、</a:t>
            </a:r>
            <a:r>
              <a:rPr kumimoji="1" lang="en-US" altLang="ja-JP" sz="1750" dirty="0">
                <a:latin typeface="DN_TB_Shinbun_Gothic_Std_M" panose="02000503000000000000" pitchFamily="2" charset="-128"/>
                <a:ea typeface="DN_TB_Shinbun_Gothic_Std_M" panose="02000503000000000000" pitchFamily="2" charset="-128"/>
              </a:rPr>
              <a:t>Git + GitLab + </a:t>
            </a:r>
            <a:r>
              <a:rPr kumimoji="1" lang="ja-JP" altLang="en-US" sz="1750" dirty="0">
                <a:latin typeface="DN_TB_Shinbun_Gothic_Std_M" panose="02000503000000000000" pitchFamily="2" charset="-128"/>
                <a:ea typeface="DN_TB_Shinbun_Gothic_Std_M" panose="02000503000000000000" pitchFamily="2" charset="-128"/>
              </a:rPr>
              <a:t>静的 </a:t>
            </a:r>
            <a:r>
              <a:rPr kumimoji="1" lang="en-US" altLang="ja-JP" sz="1750" dirty="0">
                <a:latin typeface="DN_TB_Shinbun_Gothic_Std_M" panose="02000503000000000000" pitchFamily="2" charset="-128"/>
                <a:ea typeface="DN_TB_Shinbun_Gothic_Std_M" panose="02000503000000000000" pitchFamily="2" charset="-128"/>
              </a:rPr>
              <a:t>HTML </a:t>
            </a:r>
            <a:r>
              <a:rPr kumimoji="1" lang="ja-JP" altLang="en-US" sz="1750" dirty="0">
                <a:latin typeface="DN_TB_Shinbun_Gothic_Std_M" panose="02000503000000000000" pitchFamily="2" charset="-128"/>
                <a:ea typeface="DN_TB_Shinbun_Gothic_Std_M" panose="02000503000000000000" pitchFamily="2" charset="-128"/>
              </a:rPr>
              <a:t>生成器を用いて試作してみた。</a:t>
            </a:r>
            <a:endParaRPr kumimoji="1" lang="en-US" altLang="ja-JP" sz="1750" dirty="0">
              <a:latin typeface="DN_TB_Shinbun_Gothic_Std_M" panose="02000503000000000000" pitchFamily="2" charset="-128"/>
              <a:ea typeface="DN_TB_Shinbun_Gothic_Std_M" panose="02000503000000000000" pitchFamily="2" charset="-128"/>
            </a:endParaRPr>
          </a:p>
        </p:txBody>
      </p:sp>
      <p:sp>
        <p:nvSpPr>
          <p:cNvPr id="16" name="テキスト ボックス 15">
            <a:extLst>
              <a:ext uri="{FF2B5EF4-FFF2-40B4-BE49-F238E27FC236}">
                <a16:creationId xmlns:a16="http://schemas.microsoft.com/office/drawing/2014/main" id="{32A06175-410D-4405-94E1-AAC2315C841A}"/>
              </a:ext>
            </a:extLst>
          </p:cNvPr>
          <p:cNvSpPr txBox="1"/>
          <p:nvPr/>
        </p:nvSpPr>
        <p:spPr>
          <a:xfrm>
            <a:off x="3057724" y="1099750"/>
            <a:ext cx="6195691" cy="1538883"/>
          </a:xfrm>
          <a:prstGeom prst="rect">
            <a:avLst/>
          </a:prstGeom>
          <a:solidFill>
            <a:schemeClr val="accent1">
              <a:lumMod val="20000"/>
              <a:lumOff val="80000"/>
            </a:schemeClr>
          </a:solidFill>
          <a:ln w="19050">
            <a:solidFill>
              <a:schemeClr val="tx1"/>
            </a:solidFill>
          </a:ln>
        </p:spPr>
        <p:txBody>
          <a:bodyPr wrap="square" rtlCol="0">
            <a:spAutoFit/>
          </a:bodyPr>
          <a:lstStyle/>
          <a:p>
            <a:r>
              <a:rPr kumimoji="1" lang="ja-JP" altLang="en-US" sz="1600" dirty="0">
                <a:latin typeface="DN_TB_Shinbun_Gothic_Std_M" panose="02000503000000000000" pitchFamily="2" charset="-128"/>
                <a:ea typeface="DN_TB_Shinbun_Gothic_Std_M" panose="02000503000000000000" pitchFamily="2" charset="-128"/>
              </a:rPr>
              <a:t>記事の投稿／修正提案者から、「プル・リクエスト」と呼ばれる修正提案を送付する。</a:t>
            </a:r>
            <a:r>
              <a:rPr kumimoji="1" lang="en-US" altLang="ja-JP" sz="1400" dirty="0">
                <a:latin typeface="DN_TB_Shinbun_Gothic_Std_M" panose="02000503000000000000" pitchFamily="2" charset="-128"/>
                <a:ea typeface="DN_TB_Shinbun_Gothic_Std_M" panose="02000503000000000000" pitchFamily="2" charset="-128"/>
              </a:rPr>
              <a:t>(1</a:t>
            </a:r>
            <a:r>
              <a:rPr kumimoji="1" lang="ja-JP" altLang="en-US" sz="1400" dirty="0">
                <a:latin typeface="DN_TB_Shinbun_Gothic_Std_M" panose="02000503000000000000" pitchFamily="2" charset="-128"/>
                <a:ea typeface="DN_TB_Shinbun_Gothic_Std_M" panose="02000503000000000000" pitchFamily="2" charset="-128"/>
              </a:rPr>
              <a:t> つ前の画面で投稿ボタンを押すと、自動的に差分が作られる。短文で変更理由を書いて、送付する。</a:t>
            </a:r>
            <a:r>
              <a:rPr kumimoji="1" lang="en-US" altLang="ja-JP" sz="1400" dirty="0">
                <a:latin typeface="DN_TB_Shinbun_Gothic_Std_M" panose="02000503000000000000" pitchFamily="2" charset="-128"/>
                <a:ea typeface="DN_TB_Shinbun_Gothic_Std_M" panose="02000503000000000000" pitchFamily="2" charset="-128"/>
              </a:rPr>
              <a:t>)</a:t>
            </a:r>
            <a:endParaRPr kumimoji="1" lang="en-US" altLang="ja-JP" sz="1600" dirty="0">
              <a:latin typeface="DN_TB_Shinbun_Gothic_Std_M" panose="02000503000000000000" pitchFamily="2" charset="-128"/>
              <a:ea typeface="DN_TB_Shinbun_Gothic_Std_M" panose="02000503000000000000" pitchFamily="2" charset="-128"/>
            </a:endParaRPr>
          </a:p>
          <a:p>
            <a:r>
              <a:rPr kumimoji="1" lang="en-US" altLang="ja-JP" sz="1600" dirty="0">
                <a:latin typeface="DN_TB_Shinbun_Gothic_Std_M" panose="02000503000000000000" pitchFamily="2" charset="-128"/>
                <a:ea typeface="DN_TB_Shinbun_Gothic_Std_M" panose="02000503000000000000" pitchFamily="2" charset="-128"/>
              </a:rPr>
              <a:t>            </a:t>
            </a:r>
            <a:r>
              <a:rPr kumimoji="1" lang="ja-JP" altLang="en-US" sz="1600" dirty="0">
                <a:latin typeface="DN_TB_Shinbun_Gothic_Std_M" panose="02000503000000000000" pitchFamily="2" charset="-128"/>
                <a:ea typeface="DN_TB_Shinbun_Gothic_Std_M" panose="02000503000000000000" pitchFamily="2" charset="-128"/>
              </a:rPr>
              <a:t>↓ ↓ ↓ ↓ ↓</a:t>
            </a:r>
            <a:endParaRPr kumimoji="1" lang="en-US" altLang="ja-JP" sz="1600" dirty="0">
              <a:latin typeface="DN_TB_Shinbun_Gothic_Std_M" panose="02000503000000000000" pitchFamily="2" charset="-128"/>
              <a:ea typeface="DN_TB_Shinbun_Gothic_Std_M" panose="02000503000000000000" pitchFamily="2" charset="-128"/>
            </a:endParaRPr>
          </a:p>
          <a:p>
            <a:r>
              <a:rPr kumimoji="1" lang="ja-JP" altLang="en-US" sz="1600" dirty="0">
                <a:latin typeface="DN_TB_Shinbun_Gothic_Std_M" panose="02000503000000000000" pitchFamily="2" charset="-128"/>
                <a:ea typeface="DN_TB_Shinbun_Gothic_Std_M" panose="02000503000000000000" pitchFamily="2" charset="-128"/>
              </a:rPr>
              <a:t>編集者にメールが届き、ほとんど同じ画面が表示されるので、承認／拒否ボタンをクリックすればよい。</a:t>
            </a:r>
          </a:p>
        </p:txBody>
      </p:sp>
    </p:spTree>
    <p:extLst>
      <p:ext uri="{BB962C8B-B14F-4D97-AF65-F5344CB8AC3E}">
        <p14:creationId xmlns:p14="http://schemas.microsoft.com/office/powerpoint/2010/main" val="3087338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800" b="1" dirty="0">
                <a:solidFill>
                  <a:schemeClr val="bg1"/>
                </a:solidFill>
                <a:latin typeface="DN_TB_Shinbun_Gothic_Std_M" panose="02000503000000000000" pitchFamily="2" charset="-128"/>
                <a:ea typeface="DN_TB_Shinbun_Gothic_Std_M" panose="02000503000000000000" pitchFamily="2" charset="-128"/>
              </a:rPr>
              <a:t>試作画面 </a:t>
            </a:r>
            <a:r>
              <a:rPr lang="en-US" altLang="ja-JP" sz="2800" b="1" dirty="0">
                <a:solidFill>
                  <a:schemeClr val="bg1"/>
                </a:solidFill>
                <a:latin typeface="DN_TB_Shinbun_Gothic_Std_M" panose="02000503000000000000" pitchFamily="2" charset="-128"/>
                <a:ea typeface="DN_TB_Shinbun_Gothic_Std_M" panose="02000503000000000000" pitchFamily="2" charset="-128"/>
              </a:rPr>
              <a:t>(4/4)</a:t>
            </a:r>
            <a:endParaRPr lang="ja-JP" altLang="en-US" sz="2800" b="1" dirty="0">
              <a:solidFill>
                <a:schemeClr val="bg1"/>
              </a:solidFill>
              <a:latin typeface="DN_TB_Shinbun_Gothic_Std_M" panose="02000503000000000000" pitchFamily="2" charset="-128"/>
              <a:ea typeface="DN_TB_Shinbun_Gothic_Std_M" panose="02000503000000000000" pitchFamily="2" charset="-128"/>
            </a:endParaRP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18</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14" name="テキスト ボックス 13">
            <a:extLst>
              <a:ext uri="{FF2B5EF4-FFF2-40B4-BE49-F238E27FC236}">
                <a16:creationId xmlns:a16="http://schemas.microsoft.com/office/drawing/2014/main" id="{FEACC349-7620-4374-AA88-1972D38ECB7C}"/>
              </a:ext>
            </a:extLst>
          </p:cNvPr>
          <p:cNvSpPr txBox="1"/>
          <p:nvPr/>
        </p:nvSpPr>
        <p:spPr>
          <a:xfrm>
            <a:off x="309753" y="638163"/>
            <a:ext cx="9286494" cy="361637"/>
          </a:xfrm>
          <a:prstGeom prst="rect">
            <a:avLst/>
          </a:prstGeom>
          <a:noFill/>
        </p:spPr>
        <p:txBody>
          <a:bodyPr wrap="square" rtlCol="0">
            <a:spAutoFit/>
          </a:bodyPr>
          <a:lstStyle/>
          <a:p>
            <a:r>
              <a:rPr kumimoji="1" lang="ja-JP" altLang="en-US" sz="1750" dirty="0">
                <a:latin typeface="DN_TB_Shinbun_Gothic_Std_M" panose="02000503000000000000" pitchFamily="2" charset="-128"/>
                <a:ea typeface="DN_TB_Shinbun_Gothic_Std_M" panose="02000503000000000000" pitchFamily="2" charset="-128"/>
              </a:rPr>
              <a:t>前記のような編集システムを、</a:t>
            </a:r>
            <a:r>
              <a:rPr kumimoji="1" lang="en-US" altLang="ja-JP" sz="1750" dirty="0">
                <a:latin typeface="DN_TB_Shinbun_Gothic_Std_M" panose="02000503000000000000" pitchFamily="2" charset="-128"/>
                <a:ea typeface="DN_TB_Shinbun_Gothic_Std_M" panose="02000503000000000000" pitchFamily="2" charset="-128"/>
              </a:rPr>
              <a:t>Git + GitLab + </a:t>
            </a:r>
            <a:r>
              <a:rPr kumimoji="1" lang="ja-JP" altLang="en-US" sz="1750" dirty="0">
                <a:latin typeface="DN_TB_Shinbun_Gothic_Std_M" panose="02000503000000000000" pitchFamily="2" charset="-128"/>
                <a:ea typeface="DN_TB_Shinbun_Gothic_Std_M" panose="02000503000000000000" pitchFamily="2" charset="-128"/>
              </a:rPr>
              <a:t>静的 </a:t>
            </a:r>
            <a:r>
              <a:rPr kumimoji="1" lang="en-US" altLang="ja-JP" sz="1750" dirty="0">
                <a:latin typeface="DN_TB_Shinbun_Gothic_Std_M" panose="02000503000000000000" pitchFamily="2" charset="-128"/>
                <a:ea typeface="DN_TB_Shinbun_Gothic_Std_M" panose="02000503000000000000" pitchFamily="2" charset="-128"/>
              </a:rPr>
              <a:t>HTML </a:t>
            </a:r>
            <a:r>
              <a:rPr kumimoji="1" lang="ja-JP" altLang="en-US" sz="1750" dirty="0">
                <a:latin typeface="DN_TB_Shinbun_Gothic_Std_M" panose="02000503000000000000" pitchFamily="2" charset="-128"/>
                <a:ea typeface="DN_TB_Shinbun_Gothic_Std_M" panose="02000503000000000000" pitchFamily="2" charset="-128"/>
              </a:rPr>
              <a:t>生成器を用いて試作してみた。</a:t>
            </a:r>
            <a:endParaRPr kumimoji="1" lang="en-US" altLang="ja-JP" sz="1750" dirty="0">
              <a:latin typeface="DN_TB_Shinbun_Gothic_Std_M" panose="02000503000000000000" pitchFamily="2" charset="-128"/>
              <a:ea typeface="DN_TB_Shinbun_Gothic_Std_M" panose="02000503000000000000" pitchFamily="2" charset="-128"/>
            </a:endParaRPr>
          </a:p>
        </p:txBody>
      </p:sp>
      <p:pic>
        <p:nvPicPr>
          <p:cNvPr id="7" name="図 6">
            <a:extLst>
              <a:ext uri="{FF2B5EF4-FFF2-40B4-BE49-F238E27FC236}">
                <a16:creationId xmlns:a16="http://schemas.microsoft.com/office/drawing/2014/main" id="{01A62F4F-0791-418E-9686-0F90A963348D}"/>
              </a:ext>
            </a:extLst>
          </p:cNvPr>
          <p:cNvPicPr>
            <a:picLocks noChangeAspect="1"/>
          </p:cNvPicPr>
          <p:nvPr/>
        </p:nvPicPr>
        <p:blipFill>
          <a:blip r:embed="rId3"/>
          <a:stretch>
            <a:fillRect/>
          </a:stretch>
        </p:blipFill>
        <p:spPr>
          <a:xfrm>
            <a:off x="977769" y="1309172"/>
            <a:ext cx="6865071" cy="4923250"/>
          </a:xfrm>
          <a:prstGeom prst="rect">
            <a:avLst/>
          </a:prstGeom>
        </p:spPr>
      </p:pic>
      <p:sp>
        <p:nvSpPr>
          <p:cNvPr id="16" name="テキスト ボックス 15">
            <a:extLst>
              <a:ext uri="{FF2B5EF4-FFF2-40B4-BE49-F238E27FC236}">
                <a16:creationId xmlns:a16="http://schemas.microsoft.com/office/drawing/2014/main" id="{32A06175-410D-4405-94E1-AAC2315C841A}"/>
              </a:ext>
            </a:extLst>
          </p:cNvPr>
          <p:cNvSpPr txBox="1"/>
          <p:nvPr/>
        </p:nvSpPr>
        <p:spPr>
          <a:xfrm>
            <a:off x="3439756" y="1013689"/>
            <a:ext cx="6195691" cy="1077218"/>
          </a:xfrm>
          <a:prstGeom prst="rect">
            <a:avLst/>
          </a:prstGeom>
          <a:solidFill>
            <a:schemeClr val="accent1">
              <a:lumMod val="20000"/>
              <a:lumOff val="80000"/>
            </a:schemeClr>
          </a:solidFill>
          <a:ln w="19050">
            <a:solidFill>
              <a:schemeClr val="tx1"/>
            </a:solidFill>
          </a:ln>
        </p:spPr>
        <p:txBody>
          <a:bodyPr wrap="square" rtlCol="0">
            <a:spAutoFit/>
          </a:bodyPr>
          <a:lstStyle/>
          <a:p>
            <a:r>
              <a:rPr kumimoji="1" lang="ja-JP" altLang="en-US" sz="1600" dirty="0">
                <a:latin typeface="DN_TB_Shinbun_Gothic_Std_M" panose="02000503000000000000" pitchFamily="2" charset="-128"/>
                <a:ea typeface="DN_TB_Shinbun_Gothic_Std_M" panose="02000503000000000000" pitchFamily="2" charset="-128"/>
              </a:rPr>
              <a:t>編集者が承認したら、直ちに </a:t>
            </a:r>
            <a:r>
              <a:rPr kumimoji="1" lang="en-US" altLang="ja-JP" sz="1600" dirty="0">
                <a:latin typeface="DN_TB_Shinbun_Gothic_Std_M" panose="02000503000000000000" pitchFamily="2" charset="-128"/>
                <a:ea typeface="DN_TB_Shinbun_Gothic_Std_M" panose="02000503000000000000" pitchFamily="2" charset="-128"/>
              </a:rPr>
              <a:t>Web </a:t>
            </a:r>
            <a:r>
              <a:rPr kumimoji="1" lang="ja-JP" altLang="en-US" sz="1600" dirty="0">
                <a:latin typeface="DN_TB_Shinbun_Gothic_Std_M" panose="02000503000000000000" pitchFamily="2" charset="-128"/>
                <a:ea typeface="DN_TB_Shinbun_Gothic_Std_M" panose="02000503000000000000" pitchFamily="2" charset="-128"/>
              </a:rPr>
              <a:t>ページの </a:t>
            </a:r>
            <a:r>
              <a:rPr kumimoji="1" lang="en-US" altLang="ja-JP" sz="1600" dirty="0">
                <a:latin typeface="DN_TB_Shinbun_Gothic_Std_M" panose="02000503000000000000" pitchFamily="2" charset="-128"/>
                <a:ea typeface="DN_TB_Shinbun_Gothic_Std_M" panose="02000503000000000000" pitchFamily="2" charset="-128"/>
              </a:rPr>
              <a:t>HTML </a:t>
            </a:r>
            <a:r>
              <a:rPr kumimoji="1" lang="ja-JP" altLang="en-US" sz="1600" dirty="0">
                <a:latin typeface="DN_TB_Shinbun_Gothic_Std_M" panose="02000503000000000000" pitchFamily="2" charset="-128"/>
                <a:ea typeface="DN_TB_Shinbun_Gothic_Std_M" panose="02000503000000000000" pitchFamily="2" charset="-128"/>
              </a:rPr>
              <a:t>が更新され、全世界に対して新規記事／修正記事が公開される。</a:t>
            </a:r>
          </a:p>
          <a:p>
            <a:r>
              <a:rPr kumimoji="1" lang="ja-JP" altLang="en-US" sz="1600" dirty="0">
                <a:latin typeface="DN_TB_Shinbun_Gothic_Std_M" panose="02000503000000000000" pitchFamily="2" charset="-128"/>
                <a:ea typeface="DN_TB_Shinbun_Gothic_Std_M" panose="02000503000000000000" pitchFamily="2" charset="-128"/>
              </a:rPr>
              <a:t>投稿者はとても喜び、さらに良質な記事を書いていこうという意欲が生じる。</a:t>
            </a:r>
            <a:endParaRPr kumimoji="1" lang="en-US" altLang="ja-JP" sz="1600" dirty="0">
              <a:latin typeface="DN_TB_Shinbun_Gothic_Std_M" panose="02000503000000000000" pitchFamily="2" charset="-128"/>
              <a:ea typeface="DN_TB_Shinbun_Gothic_Std_M" panose="02000503000000000000" pitchFamily="2" charset="-128"/>
            </a:endParaRPr>
          </a:p>
        </p:txBody>
      </p:sp>
    </p:spTree>
    <p:extLst>
      <p:ext uri="{BB962C8B-B14F-4D97-AF65-F5344CB8AC3E}">
        <p14:creationId xmlns:p14="http://schemas.microsoft.com/office/powerpoint/2010/main" val="2133219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図 177">
            <a:extLst>
              <a:ext uri="{FF2B5EF4-FFF2-40B4-BE49-F238E27FC236}">
                <a16:creationId xmlns:a16="http://schemas.microsoft.com/office/drawing/2014/main" id="{4C6FEC5C-24A4-4E03-9B55-9358A64A51F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05289" y="2321716"/>
            <a:ext cx="566013" cy="554462"/>
          </a:xfrm>
          <a:prstGeom prst="rect">
            <a:avLst/>
          </a:prstGeom>
        </p:spPr>
      </p:pic>
      <p:sp>
        <p:nvSpPr>
          <p:cNvPr id="2" name="四角形: 角を丸くする 1">
            <a:extLst>
              <a:ext uri="{FF2B5EF4-FFF2-40B4-BE49-F238E27FC236}">
                <a16:creationId xmlns:a16="http://schemas.microsoft.com/office/drawing/2014/main" id="{C62553AA-617A-45ED-ADAF-954939EA74D1}"/>
              </a:ext>
            </a:extLst>
          </p:cNvPr>
          <p:cNvSpPr/>
          <p:nvPr/>
        </p:nvSpPr>
        <p:spPr>
          <a:xfrm>
            <a:off x="5303520" y="1593396"/>
            <a:ext cx="3133309" cy="1530097"/>
          </a:xfrm>
          <a:custGeom>
            <a:avLst/>
            <a:gdLst>
              <a:gd name="connsiteX0" fmla="*/ 0 w 3133309"/>
              <a:gd name="connsiteY0" fmla="*/ 255021 h 1530097"/>
              <a:gd name="connsiteX1" fmla="*/ 255021 w 3133309"/>
              <a:gd name="connsiteY1" fmla="*/ 0 h 1530097"/>
              <a:gd name="connsiteX2" fmla="*/ 805907 w 3133309"/>
              <a:gd name="connsiteY2" fmla="*/ 0 h 1530097"/>
              <a:gd name="connsiteX3" fmla="*/ 1278095 w 3133309"/>
              <a:gd name="connsiteY3" fmla="*/ 0 h 1530097"/>
              <a:gd name="connsiteX4" fmla="*/ 1802749 w 3133309"/>
              <a:gd name="connsiteY4" fmla="*/ 0 h 1530097"/>
              <a:gd name="connsiteX5" fmla="*/ 2248704 w 3133309"/>
              <a:gd name="connsiteY5" fmla="*/ 0 h 1530097"/>
              <a:gd name="connsiteX6" fmla="*/ 2878288 w 3133309"/>
              <a:gd name="connsiteY6" fmla="*/ 0 h 1530097"/>
              <a:gd name="connsiteX7" fmla="*/ 3133309 w 3133309"/>
              <a:gd name="connsiteY7" fmla="*/ 255021 h 1530097"/>
              <a:gd name="connsiteX8" fmla="*/ 3133309 w 3133309"/>
              <a:gd name="connsiteY8" fmla="*/ 775249 h 1530097"/>
              <a:gd name="connsiteX9" fmla="*/ 3133309 w 3133309"/>
              <a:gd name="connsiteY9" fmla="*/ 1275076 h 1530097"/>
              <a:gd name="connsiteX10" fmla="*/ 2878288 w 3133309"/>
              <a:gd name="connsiteY10" fmla="*/ 1530097 h 1530097"/>
              <a:gd name="connsiteX11" fmla="*/ 2353635 w 3133309"/>
              <a:gd name="connsiteY11" fmla="*/ 1530097 h 1530097"/>
              <a:gd name="connsiteX12" fmla="*/ 1881447 w 3133309"/>
              <a:gd name="connsiteY12" fmla="*/ 1530097 h 1530097"/>
              <a:gd name="connsiteX13" fmla="*/ 1435491 w 3133309"/>
              <a:gd name="connsiteY13" fmla="*/ 1530097 h 1530097"/>
              <a:gd name="connsiteX14" fmla="*/ 963303 w 3133309"/>
              <a:gd name="connsiteY14" fmla="*/ 1530097 h 1530097"/>
              <a:gd name="connsiteX15" fmla="*/ 255021 w 3133309"/>
              <a:gd name="connsiteY15" fmla="*/ 1530097 h 1530097"/>
              <a:gd name="connsiteX16" fmla="*/ 0 w 3133309"/>
              <a:gd name="connsiteY16" fmla="*/ 1275076 h 1530097"/>
              <a:gd name="connsiteX17" fmla="*/ 0 w 3133309"/>
              <a:gd name="connsiteY17" fmla="*/ 785450 h 1530097"/>
              <a:gd name="connsiteX18" fmla="*/ 0 w 3133309"/>
              <a:gd name="connsiteY18" fmla="*/ 255021 h 153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33309" h="1530097" fill="none" extrusionOk="0">
                <a:moveTo>
                  <a:pt x="0" y="255021"/>
                </a:moveTo>
                <a:cubicBezTo>
                  <a:pt x="-3568" y="114324"/>
                  <a:pt x="118385" y="-7585"/>
                  <a:pt x="255021" y="0"/>
                </a:cubicBezTo>
                <a:cubicBezTo>
                  <a:pt x="517696" y="-26559"/>
                  <a:pt x="604146" y="25534"/>
                  <a:pt x="805907" y="0"/>
                </a:cubicBezTo>
                <a:cubicBezTo>
                  <a:pt x="1007668" y="-25534"/>
                  <a:pt x="1042423" y="37815"/>
                  <a:pt x="1278095" y="0"/>
                </a:cubicBezTo>
                <a:cubicBezTo>
                  <a:pt x="1513767" y="-37815"/>
                  <a:pt x="1571222" y="20614"/>
                  <a:pt x="1802749" y="0"/>
                </a:cubicBezTo>
                <a:cubicBezTo>
                  <a:pt x="2034276" y="-20614"/>
                  <a:pt x="2146349" y="10958"/>
                  <a:pt x="2248704" y="0"/>
                </a:cubicBezTo>
                <a:cubicBezTo>
                  <a:pt x="2351060" y="-10958"/>
                  <a:pt x="2722029" y="33761"/>
                  <a:pt x="2878288" y="0"/>
                </a:cubicBezTo>
                <a:cubicBezTo>
                  <a:pt x="3000389" y="37627"/>
                  <a:pt x="3127811" y="106882"/>
                  <a:pt x="3133309" y="255021"/>
                </a:cubicBezTo>
                <a:cubicBezTo>
                  <a:pt x="3177059" y="383293"/>
                  <a:pt x="3130513" y="553662"/>
                  <a:pt x="3133309" y="775249"/>
                </a:cubicBezTo>
                <a:cubicBezTo>
                  <a:pt x="3136105" y="996836"/>
                  <a:pt x="3089918" y="1113659"/>
                  <a:pt x="3133309" y="1275076"/>
                </a:cubicBezTo>
                <a:cubicBezTo>
                  <a:pt x="3128130" y="1432066"/>
                  <a:pt x="3014840" y="1516581"/>
                  <a:pt x="2878288" y="1530097"/>
                </a:cubicBezTo>
                <a:cubicBezTo>
                  <a:pt x="2659731" y="1588370"/>
                  <a:pt x="2567411" y="1520491"/>
                  <a:pt x="2353635" y="1530097"/>
                </a:cubicBezTo>
                <a:cubicBezTo>
                  <a:pt x="2139859" y="1539703"/>
                  <a:pt x="1985183" y="1492320"/>
                  <a:pt x="1881447" y="1530097"/>
                </a:cubicBezTo>
                <a:cubicBezTo>
                  <a:pt x="1777711" y="1567874"/>
                  <a:pt x="1619858" y="1483077"/>
                  <a:pt x="1435491" y="1530097"/>
                </a:cubicBezTo>
                <a:cubicBezTo>
                  <a:pt x="1251124" y="1577117"/>
                  <a:pt x="1121824" y="1521082"/>
                  <a:pt x="963303" y="1530097"/>
                </a:cubicBezTo>
                <a:cubicBezTo>
                  <a:pt x="804782" y="1539112"/>
                  <a:pt x="588133" y="1501125"/>
                  <a:pt x="255021" y="1530097"/>
                </a:cubicBezTo>
                <a:cubicBezTo>
                  <a:pt x="121235" y="1528229"/>
                  <a:pt x="-2138" y="1430733"/>
                  <a:pt x="0" y="1275076"/>
                </a:cubicBezTo>
                <a:cubicBezTo>
                  <a:pt x="-44384" y="1164320"/>
                  <a:pt x="55614" y="944863"/>
                  <a:pt x="0" y="785450"/>
                </a:cubicBezTo>
                <a:cubicBezTo>
                  <a:pt x="-55614" y="626037"/>
                  <a:pt x="33389" y="462934"/>
                  <a:pt x="0" y="255021"/>
                </a:cubicBezTo>
                <a:close/>
              </a:path>
              <a:path w="3133309" h="1530097" stroke="0" extrusionOk="0">
                <a:moveTo>
                  <a:pt x="0" y="255021"/>
                </a:moveTo>
                <a:cubicBezTo>
                  <a:pt x="-14573" y="105188"/>
                  <a:pt x="85624" y="10716"/>
                  <a:pt x="255021" y="0"/>
                </a:cubicBezTo>
                <a:cubicBezTo>
                  <a:pt x="472583" y="-24"/>
                  <a:pt x="682257" y="14189"/>
                  <a:pt x="832140" y="0"/>
                </a:cubicBezTo>
                <a:cubicBezTo>
                  <a:pt x="982023" y="-14189"/>
                  <a:pt x="1180763" y="28868"/>
                  <a:pt x="1330560" y="0"/>
                </a:cubicBezTo>
                <a:cubicBezTo>
                  <a:pt x="1480357" y="-28868"/>
                  <a:pt x="1632140" y="48706"/>
                  <a:pt x="1802749" y="0"/>
                </a:cubicBezTo>
                <a:cubicBezTo>
                  <a:pt x="1973358" y="-48706"/>
                  <a:pt x="2242047" y="48831"/>
                  <a:pt x="2353635" y="0"/>
                </a:cubicBezTo>
                <a:cubicBezTo>
                  <a:pt x="2465223" y="-48831"/>
                  <a:pt x="2746209" y="21438"/>
                  <a:pt x="2878288" y="0"/>
                </a:cubicBezTo>
                <a:cubicBezTo>
                  <a:pt x="3029638" y="-17097"/>
                  <a:pt x="3108756" y="135754"/>
                  <a:pt x="3133309" y="255021"/>
                </a:cubicBezTo>
                <a:cubicBezTo>
                  <a:pt x="3153987" y="396388"/>
                  <a:pt x="3077912" y="637676"/>
                  <a:pt x="3133309" y="765049"/>
                </a:cubicBezTo>
                <a:cubicBezTo>
                  <a:pt x="3188706" y="892422"/>
                  <a:pt x="3128775" y="1102447"/>
                  <a:pt x="3133309" y="1275076"/>
                </a:cubicBezTo>
                <a:cubicBezTo>
                  <a:pt x="3097111" y="1413850"/>
                  <a:pt x="3026954" y="1508648"/>
                  <a:pt x="2878288" y="1530097"/>
                </a:cubicBezTo>
                <a:cubicBezTo>
                  <a:pt x="2734648" y="1574652"/>
                  <a:pt x="2551855" y="1517311"/>
                  <a:pt x="2327402" y="1530097"/>
                </a:cubicBezTo>
                <a:cubicBezTo>
                  <a:pt x="2102949" y="1542883"/>
                  <a:pt x="1956435" y="1472881"/>
                  <a:pt x="1750283" y="1530097"/>
                </a:cubicBezTo>
                <a:cubicBezTo>
                  <a:pt x="1544131" y="1587313"/>
                  <a:pt x="1423932" y="1473554"/>
                  <a:pt x="1173164" y="1530097"/>
                </a:cubicBezTo>
                <a:cubicBezTo>
                  <a:pt x="922396" y="1586640"/>
                  <a:pt x="493664" y="1429262"/>
                  <a:pt x="255021" y="1530097"/>
                </a:cubicBezTo>
                <a:cubicBezTo>
                  <a:pt x="111526" y="1527599"/>
                  <a:pt x="-20736" y="1384922"/>
                  <a:pt x="0" y="1275076"/>
                </a:cubicBezTo>
                <a:cubicBezTo>
                  <a:pt x="-11579" y="1017528"/>
                  <a:pt x="48326" y="859300"/>
                  <a:pt x="0" y="754848"/>
                </a:cubicBezTo>
                <a:cubicBezTo>
                  <a:pt x="-48326" y="650396"/>
                  <a:pt x="23977" y="442319"/>
                  <a:pt x="0" y="255021"/>
                </a:cubicBezTo>
                <a:close/>
              </a:path>
            </a:pathLst>
          </a:custGeom>
          <a:solidFill>
            <a:schemeClr val="accent6">
              <a:lumMod val="20000"/>
              <a:lumOff val="80000"/>
            </a:schemeClr>
          </a:solidFill>
          <a:ln w="101600">
            <a:miter lim="80000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000" b="1" dirty="0">
                <a:solidFill>
                  <a:schemeClr val="bg1"/>
                </a:solidFill>
                <a:latin typeface="DN_TB_Shinbun_Gothic_Std_M" panose="02000503000000000000" pitchFamily="2" charset="-128"/>
                <a:ea typeface="DN_TB_Shinbun_Gothic_Std_M" panose="02000503000000000000" pitchFamily="2" charset="-128"/>
              </a:rPr>
              <a:t>技術情報を日本組織に向けて発信し、組織内で技術が実際に仕事に使われるまでには</a:t>
            </a: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1</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14" name="テキスト ボックス 13">
            <a:extLst>
              <a:ext uri="{FF2B5EF4-FFF2-40B4-BE49-F238E27FC236}">
                <a16:creationId xmlns:a16="http://schemas.microsoft.com/office/drawing/2014/main" id="{FEACC349-7620-4374-AA88-1972D38ECB7C}"/>
              </a:ext>
            </a:extLst>
          </p:cNvPr>
          <p:cNvSpPr txBox="1"/>
          <p:nvPr/>
        </p:nvSpPr>
        <p:spPr>
          <a:xfrm>
            <a:off x="177175" y="637753"/>
            <a:ext cx="9545794" cy="1077218"/>
          </a:xfrm>
          <a:prstGeom prst="rect">
            <a:avLst/>
          </a:prstGeom>
          <a:noFill/>
        </p:spPr>
        <p:txBody>
          <a:bodyPr wrap="square" rtlCol="0">
            <a:spAutoFit/>
          </a:bodyPr>
          <a:lstStyle/>
          <a:p>
            <a:r>
              <a:rPr kumimoji="1" lang="en-US" altLang="ja-JP" sz="1600" dirty="0">
                <a:latin typeface="DN_TB_Shinbun_Gothic_Std_M" panose="02000503000000000000" pitchFamily="2" charset="-128"/>
                <a:ea typeface="DN_TB_Shinbun_Gothic_Std_M" panose="02000503000000000000" pitchFamily="2" charset="-128"/>
              </a:rPr>
              <a:t>1.</a:t>
            </a:r>
            <a:r>
              <a:rPr kumimoji="1" lang="ja-JP" altLang="en-US" sz="1600" dirty="0">
                <a:latin typeface="DN_TB_Shinbun_Gothic_Std_M" panose="02000503000000000000" pitchFamily="2" charset="-128"/>
                <a:ea typeface="DN_TB_Shinbun_Gothic_Std_M" panose="02000503000000000000" pitchFamily="2" charset="-128"/>
              </a:rPr>
              <a:t> たとえ良い技術であっても、外部から組織に技術情報を注入し、業務利用を促すことは、とても難しい。なぜならば、組織には、従前の動きをひたすら繰り返す性質があり、変化を避けたがり、堅い外殻により、外からの異物を排除するためである</a:t>
            </a:r>
            <a:r>
              <a:rPr kumimoji="1" lang="ja-JP" altLang="en-US" sz="1200" dirty="0">
                <a:latin typeface="DN_TB_Shinbun_Gothic_Std_M" panose="02000503000000000000" pitchFamily="2" charset="-128"/>
                <a:ea typeface="DN_TB_Shinbun_Gothic_Std_M" panose="02000503000000000000" pitchFamily="2" charset="-128"/>
              </a:rPr>
              <a:t> </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これはもちろん、セキュリティ上必要な防衛機構である</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600" dirty="0">
                <a:latin typeface="DN_TB_Shinbun_Gothic_Std_M" panose="02000503000000000000" pitchFamily="2" charset="-128"/>
                <a:ea typeface="DN_TB_Shinbun_Gothic_Std_M" panose="02000503000000000000" pitchFamily="2" charset="-128"/>
              </a:rPr>
              <a:t>。そこで、良い技術の情報を単純に発信しても、跳ね返される。</a:t>
            </a:r>
            <a:endParaRPr kumimoji="1" lang="en-US" altLang="ja-JP" sz="1600" dirty="0">
              <a:latin typeface="DN_TB_Shinbun_Gothic_Std_M" panose="02000503000000000000" pitchFamily="2" charset="-128"/>
              <a:ea typeface="DN_TB_Shinbun_Gothic_Std_M" panose="02000503000000000000" pitchFamily="2" charset="-128"/>
            </a:endParaRPr>
          </a:p>
        </p:txBody>
      </p:sp>
      <p:pic>
        <p:nvPicPr>
          <p:cNvPr id="15" name="図 14">
            <a:extLst>
              <a:ext uri="{FF2B5EF4-FFF2-40B4-BE49-F238E27FC236}">
                <a16:creationId xmlns:a16="http://schemas.microsoft.com/office/drawing/2014/main" id="{2A37A330-089F-4CD0-9852-68962ECDF6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4206" y="2040702"/>
            <a:ext cx="1373596" cy="984699"/>
          </a:xfrm>
          <a:prstGeom prst="rect">
            <a:avLst/>
          </a:prstGeom>
        </p:spPr>
      </p:pic>
      <p:pic>
        <p:nvPicPr>
          <p:cNvPr id="16" name="図 15">
            <a:extLst>
              <a:ext uri="{FF2B5EF4-FFF2-40B4-BE49-F238E27FC236}">
                <a16:creationId xmlns:a16="http://schemas.microsoft.com/office/drawing/2014/main" id="{2469BE8F-EDF5-49FB-B725-2E596D0D68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53922" y="1627937"/>
            <a:ext cx="566013" cy="554462"/>
          </a:xfrm>
          <a:prstGeom prst="rect">
            <a:avLst/>
          </a:prstGeom>
        </p:spPr>
      </p:pic>
      <p:pic>
        <p:nvPicPr>
          <p:cNvPr id="24" name="図 23">
            <a:extLst>
              <a:ext uri="{FF2B5EF4-FFF2-40B4-BE49-F238E27FC236}">
                <a16:creationId xmlns:a16="http://schemas.microsoft.com/office/drawing/2014/main" id="{5A49755F-5E7A-4CF1-BC33-5D8E6C13E54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84504" y="1796155"/>
            <a:ext cx="838031" cy="1253097"/>
          </a:xfrm>
          <a:prstGeom prst="rect">
            <a:avLst/>
          </a:prstGeom>
        </p:spPr>
      </p:pic>
      <p:sp>
        <p:nvSpPr>
          <p:cNvPr id="10" name="爆発: 14 pt 9">
            <a:extLst>
              <a:ext uri="{FF2B5EF4-FFF2-40B4-BE49-F238E27FC236}">
                <a16:creationId xmlns:a16="http://schemas.microsoft.com/office/drawing/2014/main" id="{1F3A330F-9B95-4556-B0D3-55AB3EC33594}"/>
              </a:ext>
            </a:extLst>
          </p:cNvPr>
          <p:cNvSpPr/>
          <p:nvPr/>
        </p:nvSpPr>
        <p:spPr>
          <a:xfrm>
            <a:off x="4995676" y="2048732"/>
            <a:ext cx="369907" cy="37397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4CD69E35-0B01-4D59-B091-A9690FEE4EC8}"/>
              </a:ext>
            </a:extLst>
          </p:cNvPr>
          <p:cNvSpPr/>
          <p:nvPr/>
        </p:nvSpPr>
        <p:spPr>
          <a:xfrm>
            <a:off x="2200638" y="1945477"/>
            <a:ext cx="2811780" cy="827348"/>
          </a:xfrm>
          <a:custGeom>
            <a:avLst/>
            <a:gdLst>
              <a:gd name="connsiteX0" fmla="*/ 0 w 2811780"/>
              <a:gd name="connsiteY0" fmla="*/ 1287780 h 1287780"/>
              <a:gd name="connsiteX1" fmla="*/ 2811780 w 2811780"/>
              <a:gd name="connsiteY1" fmla="*/ 548640 h 1287780"/>
              <a:gd name="connsiteX2" fmla="*/ 1866900 w 2811780"/>
              <a:gd name="connsiteY2" fmla="*/ 0 h 1287780"/>
            </a:gdLst>
            <a:ahLst/>
            <a:cxnLst>
              <a:cxn ang="0">
                <a:pos x="connsiteX0" y="connsiteY0"/>
              </a:cxn>
              <a:cxn ang="0">
                <a:pos x="connsiteX1" y="connsiteY1"/>
              </a:cxn>
              <a:cxn ang="0">
                <a:pos x="connsiteX2" y="connsiteY2"/>
              </a:cxn>
            </a:cxnLst>
            <a:rect l="l" t="t" r="r" b="b"/>
            <a:pathLst>
              <a:path w="2811780" h="1287780">
                <a:moveTo>
                  <a:pt x="0" y="1287780"/>
                </a:moveTo>
                <a:lnTo>
                  <a:pt x="2811780" y="548640"/>
                </a:lnTo>
                <a:lnTo>
                  <a:pt x="1866900" y="0"/>
                </a:lnTo>
              </a:path>
            </a:pathLst>
          </a:custGeom>
          <a:noFill/>
          <a:ln w="571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19645902-2F70-4B7A-90D3-4D3656B51558}"/>
              </a:ext>
            </a:extLst>
          </p:cNvPr>
          <p:cNvPicPr>
            <a:picLocks noChangeAspect="1"/>
          </p:cNvPicPr>
          <p:nvPr/>
        </p:nvPicPr>
        <p:blipFill>
          <a:blip r:embed="rId7"/>
          <a:stretch>
            <a:fillRect/>
          </a:stretch>
        </p:blipFill>
        <p:spPr>
          <a:xfrm flipH="1">
            <a:off x="846771" y="2168035"/>
            <a:ext cx="1241064" cy="783404"/>
          </a:xfrm>
          <a:prstGeom prst="rect">
            <a:avLst/>
          </a:prstGeom>
        </p:spPr>
      </p:pic>
      <p:sp>
        <p:nvSpPr>
          <p:cNvPr id="36" name="テキスト ボックス 35">
            <a:extLst>
              <a:ext uri="{FF2B5EF4-FFF2-40B4-BE49-F238E27FC236}">
                <a16:creationId xmlns:a16="http://schemas.microsoft.com/office/drawing/2014/main" id="{872AA0A6-5BE6-4F62-92F1-C89610F6C160}"/>
              </a:ext>
            </a:extLst>
          </p:cNvPr>
          <p:cNvSpPr txBox="1"/>
          <p:nvPr/>
        </p:nvSpPr>
        <p:spPr>
          <a:xfrm>
            <a:off x="4534277" y="2390016"/>
            <a:ext cx="415795" cy="361637"/>
          </a:xfrm>
          <a:prstGeom prst="rect">
            <a:avLst/>
          </a:prstGeom>
          <a:noFill/>
        </p:spPr>
        <p:txBody>
          <a:bodyPr wrap="square" rtlCol="0">
            <a:spAutoFit/>
          </a:bodyPr>
          <a:lstStyle/>
          <a:p>
            <a:r>
              <a:rPr kumimoji="1" lang="ja-JP" altLang="en-US" sz="1750" dirty="0">
                <a:latin typeface="DN_TB_Shinbun_Gothic_Std_M" panose="02000503000000000000" pitchFamily="2" charset="-128"/>
                <a:ea typeface="DN_TB_Shinbun_Gothic_Std_M" panose="02000503000000000000" pitchFamily="2" charset="-128"/>
              </a:rPr>
              <a:t>外</a:t>
            </a:r>
            <a:endParaRPr kumimoji="1" lang="en-US" altLang="ja-JP" sz="1750" dirty="0">
              <a:latin typeface="DN_TB_Shinbun_Gothic_Std_M" panose="02000503000000000000" pitchFamily="2" charset="-128"/>
              <a:ea typeface="DN_TB_Shinbun_Gothic_Std_M" panose="02000503000000000000" pitchFamily="2" charset="-128"/>
            </a:endParaRPr>
          </a:p>
        </p:txBody>
      </p:sp>
      <p:sp>
        <p:nvSpPr>
          <p:cNvPr id="39" name="テキスト ボックス 38">
            <a:extLst>
              <a:ext uri="{FF2B5EF4-FFF2-40B4-BE49-F238E27FC236}">
                <a16:creationId xmlns:a16="http://schemas.microsoft.com/office/drawing/2014/main" id="{41437CC2-C2A6-4385-9AA3-D4F3CA6430F4}"/>
              </a:ext>
            </a:extLst>
          </p:cNvPr>
          <p:cNvSpPr txBox="1"/>
          <p:nvPr/>
        </p:nvSpPr>
        <p:spPr>
          <a:xfrm>
            <a:off x="5625809" y="2358444"/>
            <a:ext cx="415795" cy="361637"/>
          </a:xfrm>
          <a:prstGeom prst="rect">
            <a:avLst/>
          </a:prstGeom>
          <a:noFill/>
        </p:spPr>
        <p:txBody>
          <a:bodyPr wrap="square" rtlCol="0">
            <a:spAutoFit/>
          </a:bodyPr>
          <a:lstStyle/>
          <a:p>
            <a:r>
              <a:rPr kumimoji="1" lang="ja-JP" altLang="en-US" sz="1750" dirty="0">
                <a:latin typeface="DN_TB_Shinbun_Gothic_Std_M" panose="02000503000000000000" pitchFamily="2" charset="-128"/>
                <a:ea typeface="DN_TB_Shinbun_Gothic_Std_M" panose="02000503000000000000" pitchFamily="2" charset="-128"/>
              </a:rPr>
              <a:t>内</a:t>
            </a:r>
            <a:endParaRPr kumimoji="1" lang="en-US" altLang="ja-JP" sz="1750" dirty="0">
              <a:latin typeface="DN_TB_Shinbun_Gothic_Std_M" panose="02000503000000000000" pitchFamily="2" charset="-128"/>
              <a:ea typeface="DN_TB_Shinbun_Gothic_Std_M" panose="02000503000000000000" pitchFamily="2" charset="-128"/>
            </a:endParaRPr>
          </a:p>
        </p:txBody>
      </p:sp>
      <p:sp>
        <p:nvSpPr>
          <p:cNvPr id="40" name="テキスト ボックス 39">
            <a:extLst>
              <a:ext uri="{FF2B5EF4-FFF2-40B4-BE49-F238E27FC236}">
                <a16:creationId xmlns:a16="http://schemas.microsoft.com/office/drawing/2014/main" id="{3877048C-6399-4013-B484-44EAD863DBE9}"/>
              </a:ext>
            </a:extLst>
          </p:cNvPr>
          <p:cNvSpPr txBox="1"/>
          <p:nvPr/>
        </p:nvSpPr>
        <p:spPr>
          <a:xfrm>
            <a:off x="5006035" y="3193752"/>
            <a:ext cx="3316109" cy="307777"/>
          </a:xfrm>
          <a:prstGeom prst="rect">
            <a:avLst/>
          </a:prstGeom>
          <a:noFill/>
        </p:spPr>
        <p:txBody>
          <a:bodyPr wrap="square" rtlCol="0">
            <a:spAutoFit/>
          </a:bodyPr>
          <a:lstStyle/>
          <a:p>
            <a:r>
              <a:rPr kumimoji="1" lang="ja-JP" altLang="en-US" sz="1400" dirty="0">
                <a:solidFill>
                  <a:schemeClr val="bg1"/>
                </a:solidFill>
                <a:highlight>
                  <a:srgbClr val="000080"/>
                </a:highlight>
                <a:latin typeface="DN_TB_Shinbun_Gothic_Std_M" panose="02000503000000000000" pitchFamily="2" charset="-128"/>
                <a:ea typeface="DN_TB_Shinbun_Gothic_Std_M" panose="02000503000000000000" pitchFamily="2" charset="-128"/>
              </a:rPr>
              <a:t>↑強固なファイアウォール </a:t>
            </a:r>
            <a:r>
              <a:rPr kumimoji="1" lang="en-US" altLang="ja-JP" sz="1400" dirty="0">
                <a:solidFill>
                  <a:schemeClr val="bg1"/>
                </a:solidFill>
                <a:highlight>
                  <a:srgbClr val="000080"/>
                </a:highlight>
                <a:latin typeface="DN_TB_Shinbun_Gothic_Std_M" panose="02000503000000000000" pitchFamily="2" charset="-128"/>
                <a:ea typeface="DN_TB_Shinbun_Gothic_Std_M" panose="02000503000000000000" pitchFamily="2" charset="-128"/>
              </a:rPr>
              <a:t>(FW)</a:t>
            </a:r>
          </a:p>
        </p:txBody>
      </p:sp>
      <p:sp>
        <p:nvSpPr>
          <p:cNvPr id="41" name="テキスト ボックス 40">
            <a:extLst>
              <a:ext uri="{FF2B5EF4-FFF2-40B4-BE49-F238E27FC236}">
                <a16:creationId xmlns:a16="http://schemas.microsoft.com/office/drawing/2014/main" id="{D2C0E09B-522E-4B24-940E-35A79CDC8DE5}"/>
              </a:ext>
            </a:extLst>
          </p:cNvPr>
          <p:cNvSpPr txBox="1"/>
          <p:nvPr/>
        </p:nvSpPr>
        <p:spPr>
          <a:xfrm>
            <a:off x="7467802" y="2640040"/>
            <a:ext cx="838031" cy="400110"/>
          </a:xfrm>
          <a:prstGeom prst="rect">
            <a:avLst/>
          </a:prstGeom>
          <a:noFill/>
        </p:spPr>
        <p:txBody>
          <a:bodyPr wrap="square" rtlCol="0">
            <a:spAutoFit/>
          </a:bodyPr>
          <a:lstStyle/>
          <a:p>
            <a:r>
              <a:rPr kumimoji="1" lang="ja-JP" altLang="en-US" sz="2000" dirty="0">
                <a:latin typeface="DN_TB_Shinbun_Gothic_Std_M" panose="02000503000000000000" pitchFamily="2" charset="-128"/>
                <a:ea typeface="DN_TB_Shinbun_Gothic_Std_M" panose="02000503000000000000" pitchFamily="2" charset="-128"/>
              </a:rPr>
              <a:t>組織</a:t>
            </a:r>
            <a:endParaRPr kumimoji="1" lang="en-US" altLang="ja-JP" sz="2000" dirty="0">
              <a:latin typeface="DN_TB_Shinbun_Gothic_Std_M" panose="02000503000000000000" pitchFamily="2" charset="-128"/>
              <a:ea typeface="DN_TB_Shinbun_Gothic_Std_M" panose="02000503000000000000" pitchFamily="2" charset="-128"/>
            </a:endParaRPr>
          </a:p>
        </p:txBody>
      </p:sp>
      <p:pic>
        <p:nvPicPr>
          <p:cNvPr id="99" name="図 98">
            <a:extLst>
              <a:ext uri="{FF2B5EF4-FFF2-40B4-BE49-F238E27FC236}">
                <a16:creationId xmlns:a16="http://schemas.microsoft.com/office/drawing/2014/main" id="{4C433D94-0320-423A-B109-21332DE61A8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70570" y="1727463"/>
            <a:ext cx="364651" cy="472907"/>
          </a:xfrm>
          <a:prstGeom prst="rect">
            <a:avLst/>
          </a:prstGeom>
        </p:spPr>
      </p:pic>
      <p:sp>
        <p:nvSpPr>
          <p:cNvPr id="102" name="テキスト ボックス 101">
            <a:extLst>
              <a:ext uri="{FF2B5EF4-FFF2-40B4-BE49-F238E27FC236}">
                <a16:creationId xmlns:a16="http://schemas.microsoft.com/office/drawing/2014/main" id="{BB6234E7-9A1E-40E9-82AF-754456B68F32}"/>
              </a:ext>
            </a:extLst>
          </p:cNvPr>
          <p:cNvSpPr txBox="1"/>
          <p:nvPr/>
        </p:nvSpPr>
        <p:spPr>
          <a:xfrm>
            <a:off x="6532320" y="1881928"/>
            <a:ext cx="1038384" cy="261610"/>
          </a:xfrm>
          <a:prstGeom prst="rect">
            <a:avLst/>
          </a:prstGeom>
          <a:noFill/>
        </p:spPr>
        <p:txBody>
          <a:bodyPr wrap="square" rtlCol="0">
            <a:spAutoFit/>
          </a:bodyPr>
          <a:lstStyle/>
          <a:p>
            <a:r>
              <a:rPr kumimoji="1" lang="ja-JP" altLang="en-US" sz="1100" dirty="0">
                <a:highlight>
                  <a:srgbClr val="00FFFF"/>
                </a:highlight>
                <a:latin typeface="DN_TB_Shinbun_Gothic_Std_M" panose="02000503000000000000" pitchFamily="2" charset="-128"/>
                <a:ea typeface="DN_TB_Shinbun_Gothic_Std_M" panose="02000503000000000000" pitchFamily="2" charset="-128"/>
              </a:rPr>
              <a:t>従来手法</a:t>
            </a:r>
            <a:endParaRPr kumimoji="1" lang="en-US" altLang="ja-JP" sz="1100" dirty="0">
              <a:highlight>
                <a:srgbClr val="00FFFF"/>
              </a:highlight>
              <a:latin typeface="DN_TB_Shinbun_Gothic_Std_M" panose="02000503000000000000" pitchFamily="2" charset="-128"/>
              <a:ea typeface="DN_TB_Shinbun_Gothic_Std_M" panose="02000503000000000000" pitchFamily="2" charset="-128"/>
            </a:endParaRPr>
          </a:p>
        </p:txBody>
      </p:sp>
      <p:pic>
        <p:nvPicPr>
          <p:cNvPr id="103" name="図 102">
            <a:extLst>
              <a:ext uri="{FF2B5EF4-FFF2-40B4-BE49-F238E27FC236}">
                <a16:creationId xmlns:a16="http://schemas.microsoft.com/office/drawing/2014/main" id="{7310F6E2-5214-4635-A964-9BE14B8CC57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31471" y="1641943"/>
            <a:ext cx="364651" cy="472907"/>
          </a:xfrm>
          <a:prstGeom prst="rect">
            <a:avLst/>
          </a:prstGeom>
        </p:spPr>
      </p:pic>
      <p:sp>
        <p:nvSpPr>
          <p:cNvPr id="104" name="テキスト ボックス 103">
            <a:extLst>
              <a:ext uri="{FF2B5EF4-FFF2-40B4-BE49-F238E27FC236}">
                <a16:creationId xmlns:a16="http://schemas.microsoft.com/office/drawing/2014/main" id="{442A7A45-B33E-43C9-82D9-94D36F7D9A90}"/>
              </a:ext>
            </a:extLst>
          </p:cNvPr>
          <p:cNvSpPr txBox="1"/>
          <p:nvPr/>
        </p:nvSpPr>
        <p:spPr>
          <a:xfrm>
            <a:off x="7393221" y="1796408"/>
            <a:ext cx="1038384" cy="261610"/>
          </a:xfrm>
          <a:prstGeom prst="rect">
            <a:avLst/>
          </a:prstGeom>
          <a:noFill/>
        </p:spPr>
        <p:txBody>
          <a:bodyPr wrap="square" rtlCol="0">
            <a:spAutoFit/>
          </a:bodyPr>
          <a:lstStyle/>
          <a:p>
            <a:r>
              <a:rPr kumimoji="1" lang="ja-JP" altLang="en-US" sz="1100" dirty="0">
                <a:highlight>
                  <a:srgbClr val="00FFFF"/>
                </a:highlight>
                <a:latin typeface="DN_TB_Shinbun_Gothic_Std_M" panose="02000503000000000000" pitchFamily="2" charset="-128"/>
                <a:ea typeface="DN_TB_Shinbun_Gothic_Std_M" panose="02000503000000000000" pitchFamily="2" charset="-128"/>
              </a:rPr>
              <a:t>従来手法</a:t>
            </a:r>
            <a:endParaRPr kumimoji="1" lang="en-US" altLang="ja-JP" sz="1100" dirty="0">
              <a:highlight>
                <a:srgbClr val="00FFFF"/>
              </a:highlight>
              <a:latin typeface="DN_TB_Shinbun_Gothic_Std_M" panose="02000503000000000000" pitchFamily="2" charset="-128"/>
              <a:ea typeface="DN_TB_Shinbun_Gothic_Std_M" panose="02000503000000000000" pitchFamily="2" charset="-128"/>
            </a:endParaRPr>
          </a:p>
        </p:txBody>
      </p:sp>
      <p:pic>
        <p:nvPicPr>
          <p:cNvPr id="105" name="図 104">
            <a:extLst>
              <a:ext uri="{FF2B5EF4-FFF2-40B4-BE49-F238E27FC236}">
                <a16:creationId xmlns:a16="http://schemas.microsoft.com/office/drawing/2014/main" id="{B6A02612-724D-4DF0-B5AC-9C16786B594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00821" y="2095662"/>
            <a:ext cx="364651" cy="472907"/>
          </a:xfrm>
          <a:prstGeom prst="rect">
            <a:avLst/>
          </a:prstGeom>
        </p:spPr>
      </p:pic>
      <p:sp>
        <p:nvSpPr>
          <p:cNvPr id="106" name="テキスト ボックス 105">
            <a:extLst>
              <a:ext uri="{FF2B5EF4-FFF2-40B4-BE49-F238E27FC236}">
                <a16:creationId xmlns:a16="http://schemas.microsoft.com/office/drawing/2014/main" id="{BABABD7B-69B0-4107-A1F1-0A5F4E08DB40}"/>
              </a:ext>
            </a:extLst>
          </p:cNvPr>
          <p:cNvSpPr txBox="1"/>
          <p:nvPr/>
        </p:nvSpPr>
        <p:spPr>
          <a:xfrm>
            <a:off x="7662571" y="2250127"/>
            <a:ext cx="1038384" cy="261610"/>
          </a:xfrm>
          <a:prstGeom prst="rect">
            <a:avLst/>
          </a:prstGeom>
          <a:noFill/>
        </p:spPr>
        <p:txBody>
          <a:bodyPr wrap="square" rtlCol="0">
            <a:spAutoFit/>
          </a:bodyPr>
          <a:lstStyle/>
          <a:p>
            <a:r>
              <a:rPr kumimoji="1" lang="ja-JP" altLang="en-US" sz="1100" dirty="0">
                <a:highlight>
                  <a:srgbClr val="00FFFF"/>
                </a:highlight>
                <a:latin typeface="DN_TB_Shinbun_Gothic_Std_M" panose="02000503000000000000" pitchFamily="2" charset="-128"/>
                <a:ea typeface="DN_TB_Shinbun_Gothic_Std_M" panose="02000503000000000000" pitchFamily="2" charset="-128"/>
              </a:rPr>
              <a:t>従来手法</a:t>
            </a:r>
            <a:endParaRPr kumimoji="1" lang="en-US" altLang="ja-JP" sz="1100" dirty="0">
              <a:highlight>
                <a:srgbClr val="00FFFF"/>
              </a:highlight>
              <a:latin typeface="DN_TB_Shinbun_Gothic_Std_M" panose="02000503000000000000" pitchFamily="2" charset="-128"/>
              <a:ea typeface="DN_TB_Shinbun_Gothic_Std_M" panose="02000503000000000000" pitchFamily="2" charset="-128"/>
            </a:endParaRPr>
          </a:p>
        </p:txBody>
      </p:sp>
      <p:pic>
        <p:nvPicPr>
          <p:cNvPr id="107" name="図 106">
            <a:extLst>
              <a:ext uri="{FF2B5EF4-FFF2-40B4-BE49-F238E27FC236}">
                <a16:creationId xmlns:a16="http://schemas.microsoft.com/office/drawing/2014/main" id="{3CDADCFB-4EC0-4D32-9286-F61D095E47A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648986" y="1737254"/>
            <a:ext cx="364651" cy="472907"/>
          </a:xfrm>
          <a:prstGeom prst="rect">
            <a:avLst/>
          </a:prstGeom>
        </p:spPr>
      </p:pic>
      <p:sp>
        <p:nvSpPr>
          <p:cNvPr id="108" name="テキスト ボックス 107">
            <a:extLst>
              <a:ext uri="{FF2B5EF4-FFF2-40B4-BE49-F238E27FC236}">
                <a16:creationId xmlns:a16="http://schemas.microsoft.com/office/drawing/2014/main" id="{ECD0E676-C795-4F7C-A4A6-CB8D53D17EA2}"/>
              </a:ext>
            </a:extLst>
          </p:cNvPr>
          <p:cNvSpPr txBox="1"/>
          <p:nvPr/>
        </p:nvSpPr>
        <p:spPr>
          <a:xfrm>
            <a:off x="5769799" y="2133539"/>
            <a:ext cx="1038384" cy="261610"/>
          </a:xfrm>
          <a:prstGeom prst="rect">
            <a:avLst/>
          </a:prstGeom>
          <a:noFill/>
        </p:spPr>
        <p:txBody>
          <a:bodyPr wrap="square" rtlCol="0">
            <a:spAutoFit/>
          </a:bodyPr>
          <a:lstStyle/>
          <a:p>
            <a:r>
              <a:rPr kumimoji="1" lang="ja-JP" altLang="en-US" sz="1100" dirty="0">
                <a:highlight>
                  <a:srgbClr val="00FFFF"/>
                </a:highlight>
                <a:latin typeface="DN_TB_Shinbun_Gothic_Std_M" panose="02000503000000000000" pitchFamily="2" charset="-128"/>
                <a:ea typeface="DN_TB_Shinbun_Gothic_Std_M" panose="02000503000000000000" pitchFamily="2" charset="-128"/>
              </a:rPr>
              <a:t>従来手法</a:t>
            </a:r>
            <a:endParaRPr kumimoji="1" lang="en-US" altLang="ja-JP" sz="1100" dirty="0">
              <a:highlight>
                <a:srgbClr val="00FFFF"/>
              </a:highlight>
              <a:latin typeface="DN_TB_Shinbun_Gothic_Std_M" panose="02000503000000000000" pitchFamily="2" charset="-128"/>
              <a:ea typeface="DN_TB_Shinbun_Gothic_Std_M" panose="02000503000000000000" pitchFamily="2" charset="-128"/>
            </a:endParaRPr>
          </a:p>
        </p:txBody>
      </p:sp>
      <p:sp>
        <p:nvSpPr>
          <p:cNvPr id="109" name="テキスト ボックス 108">
            <a:extLst>
              <a:ext uri="{FF2B5EF4-FFF2-40B4-BE49-F238E27FC236}">
                <a16:creationId xmlns:a16="http://schemas.microsoft.com/office/drawing/2014/main" id="{02B1F33D-05EE-4B58-994F-748441156910}"/>
              </a:ext>
            </a:extLst>
          </p:cNvPr>
          <p:cNvSpPr txBox="1"/>
          <p:nvPr/>
        </p:nvSpPr>
        <p:spPr>
          <a:xfrm>
            <a:off x="3297942" y="2153600"/>
            <a:ext cx="1038384" cy="369332"/>
          </a:xfrm>
          <a:prstGeom prst="rect">
            <a:avLst/>
          </a:prstGeom>
          <a:noFill/>
        </p:spPr>
        <p:txBody>
          <a:bodyPr wrap="square" rtlCol="0">
            <a:spAutoFit/>
          </a:bodyPr>
          <a:lstStyle/>
          <a:p>
            <a:r>
              <a:rPr kumimoji="1" lang="ja-JP" altLang="en-US" dirty="0">
                <a:highlight>
                  <a:srgbClr val="00FF00"/>
                </a:highlight>
                <a:latin typeface="DN_TB_Shinbun_Gothic_Std_M" panose="02000503000000000000" pitchFamily="2" charset="-128"/>
                <a:ea typeface="DN_TB_Shinbun_Gothic_Std_M" panose="02000503000000000000" pitchFamily="2" charset="-128"/>
              </a:rPr>
              <a:t>新技術</a:t>
            </a:r>
            <a:endParaRPr kumimoji="1" lang="en-US" altLang="ja-JP" dirty="0">
              <a:highlight>
                <a:srgbClr val="00FF00"/>
              </a:highlight>
              <a:latin typeface="DN_TB_Shinbun_Gothic_Std_M" panose="02000503000000000000" pitchFamily="2" charset="-128"/>
              <a:ea typeface="DN_TB_Shinbun_Gothic_Std_M" panose="02000503000000000000" pitchFamily="2" charset="-128"/>
            </a:endParaRPr>
          </a:p>
        </p:txBody>
      </p:sp>
      <p:sp>
        <p:nvSpPr>
          <p:cNvPr id="110" name="四角形: 角を丸くする 109">
            <a:extLst>
              <a:ext uri="{FF2B5EF4-FFF2-40B4-BE49-F238E27FC236}">
                <a16:creationId xmlns:a16="http://schemas.microsoft.com/office/drawing/2014/main" id="{B58A64A0-BEF0-493C-8337-584F5AF652B5}"/>
              </a:ext>
            </a:extLst>
          </p:cNvPr>
          <p:cNvSpPr/>
          <p:nvPr/>
        </p:nvSpPr>
        <p:spPr>
          <a:xfrm>
            <a:off x="5303520" y="4702082"/>
            <a:ext cx="3133309" cy="1530097"/>
          </a:xfrm>
          <a:custGeom>
            <a:avLst/>
            <a:gdLst>
              <a:gd name="connsiteX0" fmla="*/ 0 w 3133309"/>
              <a:gd name="connsiteY0" fmla="*/ 255021 h 1530097"/>
              <a:gd name="connsiteX1" fmla="*/ 255021 w 3133309"/>
              <a:gd name="connsiteY1" fmla="*/ 0 h 1530097"/>
              <a:gd name="connsiteX2" fmla="*/ 805907 w 3133309"/>
              <a:gd name="connsiteY2" fmla="*/ 0 h 1530097"/>
              <a:gd name="connsiteX3" fmla="*/ 1278095 w 3133309"/>
              <a:gd name="connsiteY3" fmla="*/ 0 h 1530097"/>
              <a:gd name="connsiteX4" fmla="*/ 1802749 w 3133309"/>
              <a:gd name="connsiteY4" fmla="*/ 0 h 1530097"/>
              <a:gd name="connsiteX5" fmla="*/ 2248704 w 3133309"/>
              <a:gd name="connsiteY5" fmla="*/ 0 h 1530097"/>
              <a:gd name="connsiteX6" fmla="*/ 2878288 w 3133309"/>
              <a:gd name="connsiteY6" fmla="*/ 0 h 1530097"/>
              <a:gd name="connsiteX7" fmla="*/ 3133309 w 3133309"/>
              <a:gd name="connsiteY7" fmla="*/ 255021 h 1530097"/>
              <a:gd name="connsiteX8" fmla="*/ 3133309 w 3133309"/>
              <a:gd name="connsiteY8" fmla="*/ 775249 h 1530097"/>
              <a:gd name="connsiteX9" fmla="*/ 3133309 w 3133309"/>
              <a:gd name="connsiteY9" fmla="*/ 1275076 h 1530097"/>
              <a:gd name="connsiteX10" fmla="*/ 2878288 w 3133309"/>
              <a:gd name="connsiteY10" fmla="*/ 1530097 h 1530097"/>
              <a:gd name="connsiteX11" fmla="*/ 2353635 w 3133309"/>
              <a:gd name="connsiteY11" fmla="*/ 1530097 h 1530097"/>
              <a:gd name="connsiteX12" fmla="*/ 1881447 w 3133309"/>
              <a:gd name="connsiteY12" fmla="*/ 1530097 h 1530097"/>
              <a:gd name="connsiteX13" fmla="*/ 1435491 w 3133309"/>
              <a:gd name="connsiteY13" fmla="*/ 1530097 h 1530097"/>
              <a:gd name="connsiteX14" fmla="*/ 963303 w 3133309"/>
              <a:gd name="connsiteY14" fmla="*/ 1530097 h 1530097"/>
              <a:gd name="connsiteX15" fmla="*/ 255021 w 3133309"/>
              <a:gd name="connsiteY15" fmla="*/ 1530097 h 1530097"/>
              <a:gd name="connsiteX16" fmla="*/ 0 w 3133309"/>
              <a:gd name="connsiteY16" fmla="*/ 1275076 h 1530097"/>
              <a:gd name="connsiteX17" fmla="*/ 0 w 3133309"/>
              <a:gd name="connsiteY17" fmla="*/ 785450 h 1530097"/>
              <a:gd name="connsiteX18" fmla="*/ 0 w 3133309"/>
              <a:gd name="connsiteY18" fmla="*/ 255021 h 153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33309" h="1530097" fill="none" extrusionOk="0">
                <a:moveTo>
                  <a:pt x="0" y="255021"/>
                </a:moveTo>
                <a:cubicBezTo>
                  <a:pt x="-3568" y="114324"/>
                  <a:pt x="118385" y="-7585"/>
                  <a:pt x="255021" y="0"/>
                </a:cubicBezTo>
                <a:cubicBezTo>
                  <a:pt x="517696" y="-26559"/>
                  <a:pt x="604146" y="25534"/>
                  <a:pt x="805907" y="0"/>
                </a:cubicBezTo>
                <a:cubicBezTo>
                  <a:pt x="1007668" y="-25534"/>
                  <a:pt x="1042423" y="37815"/>
                  <a:pt x="1278095" y="0"/>
                </a:cubicBezTo>
                <a:cubicBezTo>
                  <a:pt x="1513767" y="-37815"/>
                  <a:pt x="1571222" y="20614"/>
                  <a:pt x="1802749" y="0"/>
                </a:cubicBezTo>
                <a:cubicBezTo>
                  <a:pt x="2034276" y="-20614"/>
                  <a:pt x="2146349" y="10958"/>
                  <a:pt x="2248704" y="0"/>
                </a:cubicBezTo>
                <a:cubicBezTo>
                  <a:pt x="2351060" y="-10958"/>
                  <a:pt x="2722029" y="33761"/>
                  <a:pt x="2878288" y="0"/>
                </a:cubicBezTo>
                <a:cubicBezTo>
                  <a:pt x="3000389" y="37627"/>
                  <a:pt x="3127811" y="106882"/>
                  <a:pt x="3133309" y="255021"/>
                </a:cubicBezTo>
                <a:cubicBezTo>
                  <a:pt x="3177059" y="383293"/>
                  <a:pt x="3130513" y="553662"/>
                  <a:pt x="3133309" y="775249"/>
                </a:cubicBezTo>
                <a:cubicBezTo>
                  <a:pt x="3136105" y="996836"/>
                  <a:pt x="3089918" y="1113659"/>
                  <a:pt x="3133309" y="1275076"/>
                </a:cubicBezTo>
                <a:cubicBezTo>
                  <a:pt x="3128130" y="1432066"/>
                  <a:pt x="3014840" y="1516581"/>
                  <a:pt x="2878288" y="1530097"/>
                </a:cubicBezTo>
                <a:cubicBezTo>
                  <a:pt x="2659731" y="1588370"/>
                  <a:pt x="2567411" y="1520491"/>
                  <a:pt x="2353635" y="1530097"/>
                </a:cubicBezTo>
                <a:cubicBezTo>
                  <a:pt x="2139859" y="1539703"/>
                  <a:pt x="1985183" y="1492320"/>
                  <a:pt x="1881447" y="1530097"/>
                </a:cubicBezTo>
                <a:cubicBezTo>
                  <a:pt x="1777711" y="1567874"/>
                  <a:pt x="1619858" y="1483077"/>
                  <a:pt x="1435491" y="1530097"/>
                </a:cubicBezTo>
                <a:cubicBezTo>
                  <a:pt x="1251124" y="1577117"/>
                  <a:pt x="1121824" y="1521082"/>
                  <a:pt x="963303" y="1530097"/>
                </a:cubicBezTo>
                <a:cubicBezTo>
                  <a:pt x="804782" y="1539112"/>
                  <a:pt x="588133" y="1501125"/>
                  <a:pt x="255021" y="1530097"/>
                </a:cubicBezTo>
                <a:cubicBezTo>
                  <a:pt x="121235" y="1528229"/>
                  <a:pt x="-2138" y="1430733"/>
                  <a:pt x="0" y="1275076"/>
                </a:cubicBezTo>
                <a:cubicBezTo>
                  <a:pt x="-44384" y="1164320"/>
                  <a:pt x="55614" y="944863"/>
                  <a:pt x="0" y="785450"/>
                </a:cubicBezTo>
                <a:cubicBezTo>
                  <a:pt x="-55614" y="626037"/>
                  <a:pt x="33389" y="462934"/>
                  <a:pt x="0" y="255021"/>
                </a:cubicBezTo>
                <a:close/>
              </a:path>
              <a:path w="3133309" h="1530097" stroke="0" extrusionOk="0">
                <a:moveTo>
                  <a:pt x="0" y="255021"/>
                </a:moveTo>
                <a:cubicBezTo>
                  <a:pt x="-14573" y="105188"/>
                  <a:pt x="85624" y="10716"/>
                  <a:pt x="255021" y="0"/>
                </a:cubicBezTo>
                <a:cubicBezTo>
                  <a:pt x="472583" y="-24"/>
                  <a:pt x="682257" y="14189"/>
                  <a:pt x="832140" y="0"/>
                </a:cubicBezTo>
                <a:cubicBezTo>
                  <a:pt x="982023" y="-14189"/>
                  <a:pt x="1180763" y="28868"/>
                  <a:pt x="1330560" y="0"/>
                </a:cubicBezTo>
                <a:cubicBezTo>
                  <a:pt x="1480357" y="-28868"/>
                  <a:pt x="1632140" y="48706"/>
                  <a:pt x="1802749" y="0"/>
                </a:cubicBezTo>
                <a:cubicBezTo>
                  <a:pt x="1973358" y="-48706"/>
                  <a:pt x="2242047" y="48831"/>
                  <a:pt x="2353635" y="0"/>
                </a:cubicBezTo>
                <a:cubicBezTo>
                  <a:pt x="2465223" y="-48831"/>
                  <a:pt x="2746209" y="21438"/>
                  <a:pt x="2878288" y="0"/>
                </a:cubicBezTo>
                <a:cubicBezTo>
                  <a:pt x="3029638" y="-17097"/>
                  <a:pt x="3108756" y="135754"/>
                  <a:pt x="3133309" y="255021"/>
                </a:cubicBezTo>
                <a:cubicBezTo>
                  <a:pt x="3153987" y="396388"/>
                  <a:pt x="3077912" y="637676"/>
                  <a:pt x="3133309" y="765049"/>
                </a:cubicBezTo>
                <a:cubicBezTo>
                  <a:pt x="3188706" y="892422"/>
                  <a:pt x="3128775" y="1102447"/>
                  <a:pt x="3133309" y="1275076"/>
                </a:cubicBezTo>
                <a:cubicBezTo>
                  <a:pt x="3097111" y="1413850"/>
                  <a:pt x="3026954" y="1508648"/>
                  <a:pt x="2878288" y="1530097"/>
                </a:cubicBezTo>
                <a:cubicBezTo>
                  <a:pt x="2734648" y="1574652"/>
                  <a:pt x="2551855" y="1517311"/>
                  <a:pt x="2327402" y="1530097"/>
                </a:cubicBezTo>
                <a:cubicBezTo>
                  <a:pt x="2102949" y="1542883"/>
                  <a:pt x="1956435" y="1472881"/>
                  <a:pt x="1750283" y="1530097"/>
                </a:cubicBezTo>
                <a:cubicBezTo>
                  <a:pt x="1544131" y="1587313"/>
                  <a:pt x="1423932" y="1473554"/>
                  <a:pt x="1173164" y="1530097"/>
                </a:cubicBezTo>
                <a:cubicBezTo>
                  <a:pt x="922396" y="1586640"/>
                  <a:pt x="493664" y="1429262"/>
                  <a:pt x="255021" y="1530097"/>
                </a:cubicBezTo>
                <a:cubicBezTo>
                  <a:pt x="111526" y="1527599"/>
                  <a:pt x="-20736" y="1384922"/>
                  <a:pt x="0" y="1275076"/>
                </a:cubicBezTo>
                <a:cubicBezTo>
                  <a:pt x="-11579" y="1017528"/>
                  <a:pt x="48326" y="859300"/>
                  <a:pt x="0" y="754848"/>
                </a:cubicBezTo>
                <a:cubicBezTo>
                  <a:pt x="-48326" y="650396"/>
                  <a:pt x="23977" y="442319"/>
                  <a:pt x="0" y="255021"/>
                </a:cubicBezTo>
                <a:close/>
              </a:path>
            </a:pathLst>
          </a:custGeom>
          <a:solidFill>
            <a:schemeClr val="accent6">
              <a:lumMod val="20000"/>
              <a:lumOff val="80000"/>
            </a:schemeClr>
          </a:solidFill>
          <a:ln w="101600">
            <a:miter lim="80000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3" name="図 112">
            <a:extLst>
              <a:ext uri="{FF2B5EF4-FFF2-40B4-BE49-F238E27FC236}">
                <a16:creationId xmlns:a16="http://schemas.microsoft.com/office/drawing/2014/main" id="{B38E894D-5492-442C-AF27-5F14652CCBE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84504" y="4904841"/>
            <a:ext cx="838031" cy="1253097"/>
          </a:xfrm>
          <a:prstGeom prst="rect">
            <a:avLst/>
          </a:prstGeom>
        </p:spPr>
      </p:pic>
      <p:sp>
        <p:nvSpPr>
          <p:cNvPr id="120" name="テキスト ボックス 119">
            <a:extLst>
              <a:ext uri="{FF2B5EF4-FFF2-40B4-BE49-F238E27FC236}">
                <a16:creationId xmlns:a16="http://schemas.microsoft.com/office/drawing/2014/main" id="{10327972-DC2C-4676-966B-13DB622A7418}"/>
              </a:ext>
            </a:extLst>
          </p:cNvPr>
          <p:cNvSpPr txBox="1"/>
          <p:nvPr/>
        </p:nvSpPr>
        <p:spPr>
          <a:xfrm>
            <a:off x="7467802" y="5748726"/>
            <a:ext cx="838031" cy="400110"/>
          </a:xfrm>
          <a:prstGeom prst="rect">
            <a:avLst/>
          </a:prstGeom>
          <a:noFill/>
        </p:spPr>
        <p:txBody>
          <a:bodyPr wrap="square" rtlCol="0">
            <a:spAutoFit/>
          </a:bodyPr>
          <a:lstStyle/>
          <a:p>
            <a:r>
              <a:rPr kumimoji="1" lang="ja-JP" altLang="en-US" sz="2000" dirty="0">
                <a:latin typeface="DN_TB_Shinbun_Gothic_Std_M" panose="02000503000000000000" pitchFamily="2" charset="-128"/>
                <a:ea typeface="DN_TB_Shinbun_Gothic_Std_M" panose="02000503000000000000" pitchFamily="2" charset="-128"/>
              </a:rPr>
              <a:t>組織</a:t>
            </a:r>
            <a:endParaRPr kumimoji="1" lang="en-US" altLang="ja-JP" sz="2000" dirty="0">
              <a:latin typeface="DN_TB_Shinbun_Gothic_Std_M" panose="02000503000000000000" pitchFamily="2" charset="-128"/>
              <a:ea typeface="DN_TB_Shinbun_Gothic_Std_M" panose="02000503000000000000" pitchFamily="2" charset="-128"/>
            </a:endParaRPr>
          </a:p>
        </p:txBody>
      </p:sp>
      <p:pic>
        <p:nvPicPr>
          <p:cNvPr id="123" name="図 122">
            <a:extLst>
              <a:ext uri="{FF2B5EF4-FFF2-40B4-BE49-F238E27FC236}">
                <a16:creationId xmlns:a16="http://schemas.microsoft.com/office/drawing/2014/main" id="{C37A28A8-D94D-489D-8D22-2A9AFE8BFC8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31471" y="4750629"/>
            <a:ext cx="364651" cy="472907"/>
          </a:xfrm>
          <a:prstGeom prst="rect">
            <a:avLst/>
          </a:prstGeom>
        </p:spPr>
      </p:pic>
      <p:pic>
        <p:nvPicPr>
          <p:cNvPr id="125" name="図 124">
            <a:extLst>
              <a:ext uri="{FF2B5EF4-FFF2-40B4-BE49-F238E27FC236}">
                <a16:creationId xmlns:a16="http://schemas.microsoft.com/office/drawing/2014/main" id="{FC3627E5-3FDF-4A7E-A71A-04EDE0AFAD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00821" y="5204348"/>
            <a:ext cx="364651" cy="472907"/>
          </a:xfrm>
          <a:prstGeom prst="rect">
            <a:avLst/>
          </a:prstGeom>
        </p:spPr>
      </p:pic>
      <p:sp>
        <p:nvSpPr>
          <p:cNvPr id="129" name="テキスト ボックス 128">
            <a:extLst>
              <a:ext uri="{FF2B5EF4-FFF2-40B4-BE49-F238E27FC236}">
                <a16:creationId xmlns:a16="http://schemas.microsoft.com/office/drawing/2014/main" id="{5A6B7537-DD98-497D-B034-A34D6D589CCD}"/>
              </a:ext>
            </a:extLst>
          </p:cNvPr>
          <p:cNvSpPr txBox="1"/>
          <p:nvPr/>
        </p:nvSpPr>
        <p:spPr>
          <a:xfrm>
            <a:off x="2566185" y="6117127"/>
            <a:ext cx="1038384" cy="369332"/>
          </a:xfrm>
          <a:prstGeom prst="rect">
            <a:avLst/>
          </a:prstGeom>
          <a:noFill/>
        </p:spPr>
        <p:txBody>
          <a:bodyPr wrap="square" rtlCol="0">
            <a:spAutoFit/>
          </a:bodyPr>
          <a:lstStyle/>
          <a:p>
            <a:r>
              <a:rPr kumimoji="1" lang="ja-JP" altLang="en-US" dirty="0">
                <a:highlight>
                  <a:srgbClr val="00FF00"/>
                </a:highlight>
                <a:latin typeface="DN_TB_Shinbun_Gothic_Std_M" panose="02000503000000000000" pitchFamily="2" charset="-128"/>
                <a:ea typeface="DN_TB_Shinbun_Gothic_Std_M" panose="02000503000000000000" pitchFamily="2" charset="-128"/>
              </a:rPr>
              <a:t>新技術</a:t>
            </a:r>
            <a:endParaRPr kumimoji="1" lang="en-US" altLang="ja-JP" dirty="0">
              <a:highlight>
                <a:srgbClr val="00FF00"/>
              </a:highlight>
              <a:latin typeface="DN_TB_Shinbun_Gothic_Std_M" panose="02000503000000000000" pitchFamily="2" charset="-128"/>
              <a:ea typeface="DN_TB_Shinbun_Gothic_Std_M" panose="02000503000000000000" pitchFamily="2" charset="-128"/>
            </a:endParaRPr>
          </a:p>
        </p:txBody>
      </p:sp>
      <p:pic>
        <p:nvPicPr>
          <p:cNvPr id="130" name="図 129">
            <a:extLst>
              <a:ext uri="{FF2B5EF4-FFF2-40B4-BE49-F238E27FC236}">
                <a16:creationId xmlns:a16="http://schemas.microsoft.com/office/drawing/2014/main" id="{4ACAF274-8ECE-4983-B19D-54D4095B8A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67319" y="4752704"/>
            <a:ext cx="377245" cy="369546"/>
          </a:xfrm>
          <a:prstGeom prst="rect">
            <a:avLst/>
          </a:prstGeom>
        </p:spPr>
      </p:pic>
      <p:pic>
        <p:nvPicPr>
          <p:cNvPr id="131" name="図 130">
            <a:extLst>
              <a:ext uri="{FF2B5EF4-FFF2-40B4-BE49-F238E27FC236}">
                <a16:creationId xmlns:a16="http://schemas.microsoft.com/office/drawing/2014/main" id="{2305B8A9-203E-4ACA-A149-4D4FCE6AF0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81310" y="4772415"/>
            <a:ext cx="377245" cy="369546"/>
          </a:xfrm>
          <a:prstGeom prst="rect">
            <a:avLst/>
          </a:prstGeom>
        </p:spPr>
      </p:pic>
      <p:pic>
        <p:nvPicPr>
          <p:cNvPr id="134" name="図 133">
            <a:extLst>
              <a:ext uri="{FF2B5EF4-FFF2-40B4-BE49-F238E27FC236}">
                <a16:creationId xmlns:a16="http://schemas.microsoft.com/office/drawing/2014/main" id="{25A1B92D-498F-4394-B813-EF7ECC253A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19560" y="4772415"/>
            <a:ext cx="377245" cy="369546"/>
          </a:xfrm>
          <a:prstGeom prst="rect">
            <a:avLst/>
          </a:prstGeom>
        </p:spPr>
      </p:pic>
      <p:pic>
        <p:nvPicPr>
          <p:cNvPr id="135" name="図 134">
            <a:extLst>
              <a:ext uri="{FF2B5EF4-FFF2-40B4-BE49-F238E27FC236}">
                <a16:creationId xmlns:a16="http://schemas.microsoft.com/office/drawing/2014/main" id="{A2CDEFDC-0378-4A5E-90DB-D0E0C2C044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9230" y="4788524"/>
            <a:ext cx="377245" cy="369546"/>
          </a:xfrm>
          <a:prstGeom prst="rect">
            <a:avLst/>
          </a:prstGeom>
        </p:spPr>
      </p:pic>
      <p:pic>
        <p:nvPicPr>
          <p:cNvPr id="136" name="図 135">
            <a:extLst>
              <a:ext uri="{FF2B5EF4-FFF2-40B4-BE49-F238E27FC236}">
                <a16:creationId xmlns:a16="http://schemas.microsoft.com/office/drawing/2014/main" id="{2BD59D2A-E77F-43E0-82C1-D5DC6B47D85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26175" y="5108988"/>
            <a:ext cx="377245" cy="369546"/>
          </a:xfrm>
          <a:prstGeom prst="rect">
            <a:avLst/>
          </a:prstGeom>
        </p:spPr>
      </p:pic>
      <p:pic>
        <p:nvPicPr>
          <p:cNvPr id="137" name="図 136">
            <a:extLst>
              <a:ext uri="{FF2B5EF4-FFF2-40B4-BE49-F238E27FC236}">
                <a16:creationId xmlns:a16="http://schemas.microsoft.com/office/drawing/2014/main" id="{46730118-E408-49A8-8071-E07287C9DD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42676" y="5428262"/>
            <a:ext cx="377245" cy="369546"/>
          </a:xfrm>
          <a:prstGeom prst="rect">
            <a:avLst/>
          </a:prstGeom>
        </p:spPr>
      </p:pic>
      <p:pic>
        <p:nvPicPr>
          <p:cNvPr id="138" name="図 137">
            <a:extLst>
              <a:ext uri="{FF2B5EF4-FFF2-40B4-BE49-F238E27FC236}">
                <a16:creationId xmlns:a16="http://schemas.microsoft.com/office/drawing/2014/main" id="{EA83A79C-EC6C-442B-8278-17684BFC68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9674" y="4739232"/>
            <a:ext cx="377245" cy="369546"/>
          </a:xfrm>
          <a:prstGeom prst="rect">
            <a:avLst/>
          </a:prstGeom>
        </p:spPr>
      </p:pic>
      <p:sp>
        <p:nvSpPr>
          <p:cNvPr id="139" name="テキスト ボックス 138">
            <a:extLst>
              <a:ext uri="{FF2B5EF4-FFF2-40B4-BE49-F238E27FC236}">
                <a16:creationId xmlns:a16="http://schemas.microsoft.com/office/drawing/2014/main" id="{5B667A18-3104-46F7-985C-5CEBB2B8127C}"/>
              </a:ext>
            </a:extLst>
          </p:cNvPr>
          <p:cNvSpPr txBox="1"/>
          <p:nvPr/>
        </p:nvSpPr>
        <p:spPr>
          <a:xfrm>
            <a:off x="135660" y="3670178"/>
            <a:ext cx="9666029" cy="1169551"/>
          </a:xfrm>
          <a:prstGeom prst="rect">
            <a:avLst/>
          </a:prstGeom>
          <a:noFill/>
        </p:spPr>
        <p:txBody>
          <a:bodyPr wrap="square" rtlCol="0">
            <a:spAutoFit/>
          </a:bodyPr>
          <a:lstStyle/>
          <a:p>
            <a:r>
              <a:rPr kumimoji="1" lang="en-US" altLang="ja-JP" sz="1400" dirty="0">
                <a:latin typeface="DN_TB_Shinbun_Gothic_Std_M" panose="02000503000000000000" pitchFamily="2" charset="-128"/>
                <a:ea typeface="DN_TB_Shinbun_Gothic_Std_M" panose="02000503000000000000" pitchFamily="2" charset="-128"/>
              </a:rPr>
              <a:t>2. </a:t>
            </a:r>
            <a:r>
              <a:rPr kumimoji="1" lang="ja-JP" altLang="en-US" sz="1400" dirty="0">
                <a:latin typeface="DN_TB_Shinbun_Gothic_Std_M" panose="02000503000000000000" pitchFamily="2" charset="-128"/>
                <a:ea typeface="DN_TB_Shinbun_Gothic_Std_M" panose="02000503000000000000" pitchFamily="2" charset="-128"/>
              </a:rPr>
              <a:t>実は、組織の外殻は、境界型ファイアウォールのようなものである。内側始動の情報摂取を妨げることはない。そこで、技術情報発信により、色々な組織の内部に内通者 </a:t>
            </a: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sz="1400" dirty="0">
                <a:latin typeface="DN_TB_Shinbun_Gothic_Std_M" panose="02000503000000000000" pitchFamily="2" charset="-128"/>
                <a:ea typeface="DN_TB_Shinbun_Gothic_Std_M" panose="02000503000000000000" pitchFamily="2" charset="-128"/>
              </a:rPr>
              <a:t>味方</a:t>
            </a:r>
            <a:r>
              <a:rPr kumimoji="1" lang="en-US" altLang="ja-JP" sz="1400" dirty="0">
                <a:latin typeface="DN_TB_Shinbun_Gothic_Std_M" panose="02000503000000000000" pitchFamily="2" charset="-128"/>
                <a:ea typeface="DN_TB_Shinbun_Gothic_Std_M" panose="02000503000000000000" pitchFamily="2" charset="-128"/>
              </a:rPr>
              <a:t>) </a:t>
            </a:r>
            <a:r>
              <a:rPr kumimoji="1" lang="ja-JP" altLang="en-US" sz="1400" dirty="0">
                <a:latin typeface="DN_TB_Shinbun_Gothic_Std_M" panose="02000503000000000000" pitchFamily="2" charset="-128"/>
                <a:ea typeface="DN_TB_Shinbun_Gothic_Std_M" panose="02000503000000000000" pitchFamily="2" charset="-128"/>
              </a:rPr>
              <a:t>を作り、彼らの「これは興味深い」、「自主的に業務で利用してみよう」という内側始動の強い欲求を生じさせるのがよい。良い技術であれば、彼らに一度取り込まれると、組織内で自然に増殖し浸透する。米国 </a:t>
            </a:r>
            <a:r>
              <a:rPr kumimoji="1" lang="en-US" altLang="ja-JP" sz="1400" dirty="0">
                <a:latin typeface="DN_TB_Shinbun_Gothic_Std_M" panose="02000503000000000000" pitchFamily="2" charset="-128"/>
                <a:ea typeface="DN_TB_Shinbun_Gothic_Std_M" panose="02000503000000000000" pitchFamily="2" charset="-128"/>
              </a:rPr>
              <a:t>Microsoft </a:t>
            </a:r>
            <a:r>
              <a:rPr kumimoji="1" lang="ja-JP" altLang="en-US" sz="1400" dirty="0">
                <a:latin typeface="DN_TB_Shinbun_Gothic_Std_M" panose="02000503000000000000" pitchFamily="2" charset="-128"/>
                <a:ea typeface="DN_TB_Shinbun_Gothic_Std_M" panose="02000503000000000000" pitchFamily="2" charset="-128"/>
              </a:rPr>
              <a:t>や </a:t>
            </a:r>
            <a:r>
              <a:rPr kumimoji="1" lang="en-US" altLang="ja-JP" sz="1400" dirty="0">
                <a:latin typeface="DN_TB_Shinbun_Gothic_Std_M" panose="02000503000000000000" pitchFamily="2" charset="-128"/>
                <a:ea typeface="DN_TB_Shinbun_Gothic_Std_M" panose="02000503000000000000" pitchFamily="2" charset="-128"/>
              </a:rPr>
              <a:t>AWS </a:t>
            </a:r>
            <a:r>
              <a:rPr kumimoji="1" lang="ja-JP" altLang="en-US" sz="1400" dirty="0">
                <a:latin typeface="DN_TB_Shinbun_Gothic_Std_M" panose="02000503000000000000" pitchFamily="2" charset="-128"/>
                <a:ea typeface="DN_TB_Shinbun_Gothic_Std_M" panose="02000503000000000000" pitchFamily="2" charset="-128"/>
              </a:rPr>
              <a:t>等のソフトウェア製品・クラウド技術等は、これを長年全世界レベルで実施し、組織内個人の支持を得て、大いに普及した。</a:t>
            </a:r>
            <a:endParaRPr kumimoji="1" lang="en-US" altLang="ja-JP" sz="1400" dirty="0">
              <a:latin typeface="DN_TB_Shinbun_Gothic_Std_M" panose="02000503000000000000" pitchFamily="2" charset="-128"/>
              <a:ea typeface="DN_TB_Shinbun_Gothic_Std_M" panose="02000503000000000000" pitchFamily="2" charset="-128"/>
            </a:endParaRPr>
          </a:p>
        </p:txBody>
      </p:sp>
      <p:pic>
        <p:nvPicPr>
          <p:cNvPr id="111" name="図 110">
            <a:extLst>
              <a:ext uri="{FF2B5EF4-FFF2-40B4-BE49-F238E27FC236}">
                <a16:creationId xmlns:a16="http://schemas.microsoft.com/office/drawing/2014/main" id="{E793D86C-8714-497E-85D6-72A96B4CCCA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4206" y="5149388"/>
            <a:ext cx="1373596" cy="984699"/>
          </a:xfrm>
          <a:prstGeom prst="rect">
            <a:avLst/>
          </a:prstGeom>
        </p:spPr>
      </p:pic>
      <p:sp>
        <p:nvSpPr>
          <p:cNvPr id="140" name="テキスト ボックス 139">
            <a:extLst>
              <a:ext uri="{FF2B5EF4-FFF2-40B4-BE49-F238E27FC236}">
                <a16:creationId xmlns:a16="http://schemas.microsoft.com/office/drawing/2014/main" id="{66464569-CAA6-43EB-B637-816CC0E7737C}"/>
              </a:ext>
            </a:extLst>
          </p:cNvPr>
          <p:cNvSpPr txBox="1"/>
          <p:nvPr/>
        </p:nvSpPr>
        <p:spPr>
          <a:xfrm>
            <a:off x="592541" y="2955101"/>
            <a:ext cx="4291963" cy="523220"/>
          </a:xfrm>
          <a:prstGeom prst="rect">
            <a:avLst/>
          </a:prstGeom>
          <a:solidFill>
            <a:schemeClr val="accent4">
              <a:lumMod val="20000"/>
              <a:lumOff val="80000"/>
            </a:schemeClr>
          </a:solid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日本の企業や行政が行なう情報発信キャンペーンはこの形である。たいてい、立ち消えて冷めてしまう。</a:t>
            </a:r>
            <a:endParaRPr kumimoji="1" lang="en-US" altLang="ja-JP" sz="1400" dirty="0">
              <a:latin typeface="DN_TB_Shinbun_Gothic_Std_M" panose="02000503000000000000" pitchFamily="2" charset="-128"/>
              <a:ea typeface="DN_TB_Shinbun_Gothic_Std_M" panose="02000503000000000000" pitchFamily="2" charset="-128"/>
            </a:endParaRPr>
          </a:p>
        </p:txBody>
      </p:sp>
      <p:cxnSp>
        <p:nvCxnSpPr>
          <p:cNvPr id="143" name="直線コネクタ 142">
            <a:extLst>
              <a:ext uri="{FF2B5EF4-FFF2-40B4-BE49-F238E27FC236}">
                <a16:creationId xmlns:a16="http://schemas.microsoft.com/office/drawing/2014/main" id="{34C91284-9A29-4B75-9077-9A0E8CE9A85E}"/>
              </a:ext>
            </a:extLst>
          </p:cNvPr>
          <p:cNvCxnSpPr/>
          <p:nvPr/>
        </p:nvCxnSpPr>
        <p:spPr>
          <a:xfrm>
            <a:off x="135661" y="3635864"/>
            <a:ext cx="9406924"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4" name="テキスト ボックス 143">
            <a:extLst>
              <a:ext uri="{FF2B5EF4-FFF2-40B4-BE49-F238E27FC236}">
                <a16:creationId xmlns:a16="http://schemas.microsoft.com/office/drawing/2014/main" id="{27BFF524-5434-4C7F-9C1B-FB04D0872E8A}"/>
              </a:ext>
            </a:extLst>
          </p:cNvPr>
          <p:cNvSpPr txBox="1"/>
          <p:nvPr/>
        </p:nvSpPr>
        <p:spPr>
          <a:xfrm>
            <a:off x="113485" y="4820550"/>
            <a:ext cx="4745250" cy="523220"/>
          </a:xfrm>
          <a:prstGeom prst="rect">
            <a:avLst/>
          </a:prstGeom>
          <a:solidFill>
            <a:schemeClr val="accent5">
              <a:lumMod val="20000"/>
              <a:lumOff val="80000"/>
            </a:schemeClr>
          </a:solid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海外技術企業は、組織内個人に熱中してもらえるような技術情報発信により、これを徹底的に実行した </a:t>
            </a: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sz="1400" dirty="0">
                <a:latin typeface="DN_TB_Shinbun_Gothic_Std_M" panose="02000503000000000000" pitchFamily="2" charset="-128"/>
                <a:ea typeface="DN_TB_Shinbun_Gothic_Std_M" panose="02000503000000000000" pitchFamily="2" charset="-128"/>
              </a:rPr>
              <a:t>後述</a:t>
            </a: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sz="1400" dirty="0">
                <a:latin typeface="DN_TB_Shinbun_Gothic_Std_M" panose="02000503000000000000" pitchFamily="2" charset="-128"/>
                <a:ea typeface="DN_TB_Shinbun_Gothic_Std_M" panose="02000503000000000000" pitchFamily="2" charset="-128"/>
              </a:rPr>
              <a:t>。</a:t>
            </a:r>
          </a:p>
        </p:txBody>
      </p:sp>
      <p:graphicFrame>
        <p:nvGraphicFramePr>
          <p:cNvPr id="147" name="Object 4">
            <a:hlinkClick r:id="" action="ppaction://ole?verb=0"/>
            <a:extLst>
              <a:ext uri="{FF2B5EF4-FFF2-40B4-BE49-F238E27FC236}">
                <a16:creationId xmlns:a16="http://schemas.microsoft.com/office/drawing/2014/main" id="{3B365E8B-3986-454D-B6C9-1DE231E4A98D}"/>
              </a:ext>
            </a:extLst>
          </p:cNvPr>
          <p:cNvGraphicFramePr>
            <a:graphicFrameLocks/>
          </p:cNvGraphicFramePr>
          <p:nvPr>
            <p:extLst>
              <p:ext uri="{D42A27DB-BD31-4B8C-83A1-F6EECF244321}">
                <p14:modId xmlns:p14="http://schemas.microsoft.com/office/powerpoint/2010/main" val="2806934684"/>
              </p:ext>
            </p:extLst>
          </p:nvPr>
        </p:nvGraphicFramePr>
        <p:xfrm>
          <a:off x="5960666" y="5012627"/>
          <a:ext cx="437128" cy="1253097"/>
        </p:xfrm>
        <a:graphic>
          <a:graphicData uri="http://schemas.openxmlformats.org/presentationml/2006/ole">
            <mc:AlternateContent xmlns:mc="http://schemas.openxmlformats.org/markup-compatibility/2006">
              <mc:Choice xmlns:v="urn:schemas-microsoft-com:vml" Requires="v">
                <p:oleObj spid="_x0000_s2381" name="Microsoft クリップアート" r:id="rId9" imgW="1966680" imgH="5898960" progId="MS_ClipArt_Gallery">
                  <p:embed/>
                </p:oleObj>
              </mc:Choice>
              <mc:Fallback>
                <p:oleObj name="Microsoft クリップアート" r:id="rId9" imgW="1966680" imgH="5898960" progId="MS_ClipArt_Gallery">
                  <p:embed/>
                  <p:pic>
                    <p:nvPicPr>
                      <p:cNvPr id="18" name="Object 4">
                        <a:hlinkClick r:id="" action="ppaction://ole?verb=0"/>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0666" y="5012627"/>
                        <a:ext cx="437128" cy="1253097"/>
                      </a:xfrm>
                      <a:prstGeom prst="rect">
                        <a:avLst/>
                      </a:prstGeom>
                      <a:noFill/>
                      <a:ln>
                        <a:noFill/>
                      </a:ln>
                      <a:effectLst/>
                    </p:spPr>
                  </p:pic>
                </p:oleObj>
              </mc:Fallback>
            </mc:AlternateContent>
          </a:graphicData>
        </a:graphic>
      </p:graphicFrame>
      <p:sp>
        <p:nvSpPr>
          <p:cNvPr id="148" name="テキスト ボックス 147">
            <a:extLst>
              <a:ext uri="{FF2B5EF4-FFF2-40B4-BE49-F238E27FC236}">
                <a16:creationId xmlns:a16="http://schemas.microsoft.com/office/drawing/2014/main" id="{BC5C5217-4E8C-4424-909D-D2182F087953}"/>
              </a:ext>
            </a:extLst>
          </p:cNvPr>
          <p:cNvSpPr txBox="1"/>
          <p:nvPr/>
        </p:nvSpPr>
        <p:spPr>
          <a:xfrm>
            <a:off x="5878602" y="6245144"/>
            <a:ext cx="1038384" cy="261610"/>
          </a:xfrm>
          <a:prstGeom prst="rect">
            <a:avLst/>
          </a:prstGeom>
          <a:noFill/>
        </p:spPr>
        <p:txBody>
          <a:bodyPr wrap="square" rtlCol="0">
            <a:spAutoFit/>
          </a:bodyPr>
          <a:lstStyle/>
          <a:p>
            <a:r>
              <a:rPr kumimoji="1" lang="ja-JP" altLang="en-US" sz="1100" dirty="0">
                <a:highlight>
                  <a:srgbClr val="FFFF00"/>
                </a:highlight>
                <a:latin typeface="DN_TB_Shinbun_Gothic_Std_M" panose="02000503000000000000" pitchFamily="2" charset="-128"/>
                <a:ea typeface="DN_TB_Shinbun_Gothic_Std_M" panose="02000503000000000000" pitchFamily="2" charset="-128"/>
              </a:rPr>
              <a:t>内通者 </a:t>
            </a:r>
            <a:r>
              <a:rPr kumimoji="1" lang="en-US" altLang="ja-JP" sz="1100" dirty="0">
                <a:highlight>
                  <a:srgbClr val="FFFF00"/>
                </a:highlight>
                <a:latin typeface="DN_TB_Shinbun_Gothic_Std_M" panose="02000503000000000000" pitchFamily="2" charset="-128"/>
                <a:ea typeface="DN_TB_Shinbun_Gothic_Std_M" panose="02000503000000000000" pitchFamily="2" charset="-128"/>
              </a:rPr>
              <a:t>(</a:t>
            </a:r>
            <a:r>
              <a:rPr kumimoji="1" lang="ja-JP" altLang="en-US" sz="1100" dirty="0">
                <a:highlight>
                  <a:srgbClr val="FFFF00"/>
                </a:highlight>
                <a:latin typeface="DN_TB_Shinbun_Gothic_Std_M" panose="02000503000000000000" pitchFamily="2" charset="-128"/>
                <a:ea typeface="DN_TB_Shinbun_Gothic_Std_M" panose="02000503000000000000" pitchFamily="2" charset="-128"/>
              </a:rPr>
              <a:t>味方</a:t>
            </a:r>
            <a:r>
              <a:rPr kumimoji="1" lang="en-US" altLang="ja-JP" sz="1100" dirty="0">
                <a:highlight>
                  <a:srgbClr val="FFFF00"/>
                </a:highlight>
                <a:latin typeface="DN_TB_Shinbun_Gothic_Std_M" panose="02000503000000000000" pitchFamily="2" charset="-128"/>
                <a:ea typeface="DN_TB_Shinbun_Gothic_Std_M" panose="02000503000000000000" pitchFamily="2" charset="-128"/>
              </a:rPr>
              <a:t>)</a:t>
            </a:r>
          </a:p>
        </p:txBody>
      </p:sp>
      <p:sp>
        <p:nvSpPr>
          <p:cNvPr id="149" name="楕円 148">
            <a:extLst>
              <a:ext uri="{FF2B5EF4-FFF2-40B4-BE49-F238E27FC236}">
                <a16:creationId xmlns:a16="http://schemas.microsoft.com/office/drawing/2014/main" id="{0309DB88-EE07-4E0C-A530-428B6EB86391}"/>
              </a:ext>
            </a:extLst>
          </p:cNvPr>
          <p:cNvSpPr/>
          <p:nvPr/>
        </p:nvSpPr>
        <p:spPr>
          <a:xfrm>
            <a:off x="4882083" y="5454108"/>
            <a:ext cx="972020" cy="658028"/>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テキスト ボックス 149">
            <a:extLst>
              <a:ext uri="{FF2B5EF4-FFF2-40B4-BE49-F238E27FC236}">
                <a16:creationId xmlns:a16="http://schemas.microsoft.com/office/drawing/2014/main" id="{14BFB5DA-472A-4E5C-A1C4-1A13A39FB513}"/>
              </a:ext>
            </a:extLst>
          </p:cNvPr>
          <p:cNvSpPr txBox="1"/>
          <p:nvPr/>
        </p:nvSpPr>
        <p:spPr>
          <a:xfrm>
            <a:off x="4936532" y="5558734"/>
            <a:ext cx="972667" cy="430887"/>
          </a:xfrm>
          <a:prstGeom prst="rect">
            <a:avLst/>
          </a:prstGeom>
          <a:noFill/>
        </p:spPr>
        <p:txBody>
          <a:bodyPr wrap="square" rtlCol="0">
            <a:spAutoFit/>
          </a:bodyPr>
          <a:lstStyle/>
          <a:p>
            <a:r>
              <a:rPr kumimoji="1" lang="ja-JP" altLang="en-US" sz="1050" dirty="0">
                <a:solidFill>
                  <a:schemeClr val="bg1"/>
                </a:solidFill>
                <a:latin typeface="DN_TB_Shinbun_Gothic_Std_M" panose="02000503000000000000" pitchFamily="2" charset="-128"/>
                <a:ea typeface="DN_TB_Shinbun_Gothic_Std_M" panose="02000503000000000000" pitchFamily="2" charset="-128"/>
              </a:rPr>
              <a:t>中から外は</a:t>
            </a:r>
            <a:endParaRPr kumimoji="1" lang="en-US" altLang="ja-JP" sz="1050" dirty="0">
              <a:solidFill>
                <a:schemeClr val="bg1"/>
              </a:solidFill>
              <a:latin typeface="DN_TB_Shinbun_Gothic_Std_M" panose="02000503000000000000" pitchFamily="2" charset="-128"/>
              <a:ea typeface="DN_TB_Shinbun_Gothic_Std_M" panose="02000503000000000000" pitchFamily="2" charset="-128"/>
            </a:endParaRPr>
          </a:p>
          <a:p>
            <a:r>
              <a:rPr kumimoji="1" lang="en-US" altLang="ja-JP" sz="1050" dirty="0">
                <a:solidFill>
                  <a:schemeClr val="bg1"/>
                </a:solidFill>
                <a:latin typeface="DN_TB_Shinbun_Gothic_Std_M" panose="02000503000000000000" pitchFamily="2" charset="-128"/>
                <a:ea typeface="DN_TB_Shinbun_Gothic_Std_M" panose="02000503000000000000" pitchFamily="2" charset="-128"/>
              </a:rPr>
              <a:t>FW </a:t>
            </a:r>
            <a:r>
              <a:rPr kumimoji="1" lang="ja-JP" altLang="en-US" sz="1050" dirty="0">
                <a:solidFill>
                  <a:schemeClr val="bg1"/>
                </a:solidFill>
                <a:latin typeface="DN_TB_Shinbun_Gothic_Std_M" panose="02000503000000000000" pitchFamily="2" charset="-128"/>
                <a:ea typeface="DN_TB_Shinbun_Gothic_Std_M" panose="02000503000000000000" pitchFamily="2" charset="-128"/>
              </a:rPr>
              <a:t>貫通！</a:t>
            </a:r>
            <a:endParaRPr kumimoji="1" lang="en-US" altLang="ja-JP" sz="105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151" name="テキスト ボックス 150">
            <a:extLst>
              <a:ext uri="{FF2B5EF4-FFF2-40B4-BE49-F238E27FC236}">
                <a16:creationId xmlns:a16="http://schemas.microsoft.com/office/drawing/2014/main" id="{2C79BA87-192C-40CE-92A9-4E4E2BEEDBDC}"/>
              </a:ext>
            </a:extLst>
          </p:cNvPr>
          <p:cNvSpPr txBox="1"/>
          <p:nvPr/>
        </p:nvSpPr>
        <p:spPr>
          <a:xfrm>
            <a:off x="5537852" y="5048277"/>
            <a:ext cx="710963" cy="261610"/>
          </a:xfrm>
          <a:prstGeom prst="rect">
            <a:avLst/>
          </a:prstGeom>
          <a:noFill/>
        </p:spPr>
        <p:txBody>
          <a:bodyPr wrap="square" rtlCol="0">
            <a:spAutoFit/>
          </a:bodyPr>
          <a:lstStyle/>
          <a:p>
            <a:r>
              <a:rPr kumimoji="1" lang="ja-JP" altLang="en-US" sz="1100" dirty="0">
                <a:highlight>
                  <a:srgbClr val="00FF00"/>
                </a:highlight>
                <a:latin typeface="DN_TB_Shinbun_Gothic_Std_M" panose="02000503000000000000" pitchFamily="2" charset="-128"/>
                <a:ea typeface="DN_TB_Shinbun_Gothic_Std_M" panose="02000503000000000000" pitchFamily="2" charset="-128"/>
              </a:rPr>
              <a:t>新技術</a:t>
            </a:r>
            <a:endParaRPr kumimoji="1" lang="en-US" altLang="ja-JP" sz="1100" dirty="0">
              <a:highlight>
                <a:srgbClr val="00FF00"/>
              </a:highlight>
              <a:latin typeface="DN_TB_Shinbun_Gothic_Std_M" panose="02000503000000000000" pitchFamily="2" charset="-128"/>
              <a:ea typeface="DN_TB_Shinbun_Gothic_Std_M" panose="02000503000000000000" pitchFamily="2" charset="-128"/>
            </a:endParaRPr>
          </a:p>
        </p:txBody>
      </p:sp>
      <p:sp>
        <p:nvSpPr>
          <p:cNvPr id="152" name="テキスト ボックス 151">
            <a:extLst>
              <a:ext uri="{FF2B5EF4-FFF2-40B4-BE49-F238E27FC236}">
                <a16:creationId xmlns:a16="http://schemas.microsoft.com/office/drawing/2014/main" id="{3868F6AA-5CF8-4634-8860-7547A8C2CB1E}"/>
              </a:ext>
            </a:extLst>
          </p:cNvPr>
          <p:cNvSpPr txBox="1"/>
          <p:nvPr/>
        </p:nvSpPr>
        <p:spPr>
          <a:xfrm>
            <a:off x="6255828" y="5073543"/>
            <a:ext cx="710963" cy="261610"/>
          </a:xfrm>
          <a:prstGeom prst="rect">
            <a:avLst/>
          </a:prstGeom>
          <a:noFill/>
        </p:spPr>
        <p:txBody>
          <a:bodyPr wrap="square" rtlCol="0">
            <a:spAutoFit/>
          </a:bodyPr>
          <a:lstStyle/>
          <a:p>
            <a:r>
              <a:rPr kumimoji="1" lang="ja-JP" altLang="en-US" sz="1100" dirty="0">
                <a:highlight>
                  <a:srgbClr val="00FF00"/>
                </a:highlight>
                <a:latin typeface="DN_TB_Shinbun_Gothic_Std_M" panose="02000503000000000000" pitchFamily="2" charset="-128"/>
                <a:ea typeface="DN_TB_Shinbun_Gothic_Std_M" panose="02000503000000000000" pitchFamily="2" charset="-128"/>
              </a:rPr>
              <a:t>新技術</a:t>
            </a:r>
            <a:endParaRPr kumimoji="1" lang="en-US" altLang="ja-JP" sz="1100" dirty="0">
              <a:highlight>
                <a:srgbClr val="00FF00"/>
              </a:highlight>
              <a:latin typeface="DN_TB_Shinbun_Gothic_Std_M" panose="02000503000000000000" pitchFamily="2" charset="-128"/>
              <a:ea typeface="DN_TB_Shinbun_Gothic_Std_M" panose="02000503000000000000" pitchFamily="2" charset="-128"/>
            </a:endParaRPr>
          </a:p>
        </p:txBody>
      </p:sp>
      <p:sp>
        <p:nvSpPr>
          <p:cNvPr id="153" name="テキスト ボックス 152">
            <a:extLst>
              <a:ext uri="{FF2B5EF4-FFF2-40B4-BE49-F238E27FC236}">
                <a16:creationId xmlns:a16="http://schemas.microsoft.com/office/drawing/2014/main" id="{70EEE0CE-D690-4156-A763-71C962957107}"/>
              </a:ext>
            </a:extLst>
          </p:cNvPr>
          <p:cNvSpPr txBox="1"/>
          <p:nvPr/>
        </p:nvSpPr>
        <p:spPr>
          <a:xfrm>
            <a:off x="6686265" y="5048277"/>
            <a:ext cx="710963" cy="261610"/>
          </a:xfrm>
          <a:prstGeom prst="rect">
            <a:avLst/>
          </a:prstGeom>
          <a:noFill/>
        </p:spPr>
        <p:txBody>
          <a:bodyPr wrap="square" rtlCol="0">
            <a:spAutoFit/>
          </a:bodyPr>
          <a:lstStyle/>
          <a:p>
            <a:r>
              <a:rPr kumimoji="1" lang="ja-JP" altLang="en-US" sz="1100" dirty="0">
                <a:highlight>
                  <a:srgbClr val="00FF00"/>
                </a:highlight>
                <a:latin typeface="DN_TB_Shinbun_Gothic_Std_M" panose="02000503000000000000" pitchFamily="2" charset="-128"/>
                <a:ea typeface="DN_TB_Shinbun_Gothic_Std_M" panose="02000503000000000000" pitchFamily="2" charset="-128"/>
              </a:rPr>
              <a:t>新技術</a:t>
            </a:r>
            <a:endParaRPr kumimoji="1" lang="en-US" altLang="ja-JP" sz="1100" dirty="0">
              <a:highlight>
                <a:srgbClr val="00FF00"/>
              </a:highlight>
              <a:latin typeface="DN_TB_Shinbun_Gothic_Std_M" panose="02000503000000000000" pitchFamily="2" charset="-128"/>
              <a:ea typeface="DN_TB_Shinbun_Gothic_Std_M" panose="02000503000000000000" pitchFamily="2" charset="-128"/>
            </a:endParaRPr>
          </a:p>
        </p:txBody>
      </p:sp>
      <p:sp>
        <p:nvSpPr>
          <p:cNvPr id="154" name="テキスト ボックス 153">
            <a:extLst>
              <a:ext uri="{FF2B5EF4-FFF2-40B4-BE49-F238E27FC236}">
                <a16:creationId xmlns:a16="http://schemas.microsoft.com/office/drawing/2014/main" id="{95287EE5-B015-44D9-8E55-6814C5E623ED}"/>
              </a:ext>
            </a:extLst>
          </p:cNvPr>
          <p:cNvSpPr txBox="1"/>
          <p:nvPr/>
        </p:nvSpPr>
        <p:spPr>
          <a:xfrm>
            <a:off x="7537691" y="5025272"/>
            <a:ext cx="710963" cy="261610"/>
          </a:xfrm>
          <a:prstGeom prst="rect">
            <a:avLst/>
          </a:prstGeom>
          <a:noFill/>
        </p:spPr>
        <p:txBody>
          <a:bodyPr wrap="square" rtlCol="0">
            <a:spAutoFit/>
          </a:bodyPr>
          <a:lstStyle/>
          <a:p>
            <a:r>
              <a:rPr kumimoji="1" lang="ja-JP" altLang="en-US" sz="1100" dirty="0">
                <a:highlight>
                  <a:srgbClr val="00FF00"/>
                </a:highlight>
                <a:latin typeface="DN_TB_Shinbun_Gothic_Std_M" panose="02000503000000000000" pitchFamily="2" charset="-128"/>
                <a:ea typeface="DN_TB_Shinbun_Gothic_Std_M" panose="02000503000000000000" pitchFamily="2" charset="-128"/>
              </a:rPr>
              <a:t>新技術</a:t>
            </a:r>
            <a:endParaRPr kumimoji="1" lang="en-US" altLang="ja-JP" sz="1100" dirty="0">
              <a:highlight>
                <a:srgbClr val="00FF00"/>
              </a:highlight>
              <a:latin typeface="DN_TB_Shinbun_Gothic_Std_M" panose="02000503000000000000" pitchFamily="2" charset="-128"/>
              <a:ea typeface="DN_TB_Shinbun_Gothic_Std_M" panose="02000503000000000000" pitchFamily="2" charset="-128"/>
            </a:endParaRPr>
          </a:p>
        </p:txBody>
      </p:sp>
      <p:sp>
        <p:nvSpPr>
          <p:cNvPr id="155" name="テキスト ボックス 154">
            <a:extLst>
              <a:ext uri="{FF2B5EF4-FFF2-40B4-BE49-F238E27FC236}">
                <a16:creationId xmlns:a16="http://schemas.microsoft.com/office/drawing/2014/main" id="{C822AA9A-C537-41FC-AED1-5359798D82CD}"/>
              </a:ext>
            </a:extLst>
          </p:cNvPr>
          <p:cNvSpPr txBox="1"/>
          <p:nvPr/>
        </p:nvSpPr>
        <p:spPr>
          <a:xfrm>
            <a:off x="7814468" y="5626795"/>
            <a:ext cx="710963" cy="261610"/>
          </a:xfrm>
          <a:prstGeom prst="rect">
            <a:avLst/>
          </a:prstGeom>
          <a:noFill/>
        </p:spPr>
        <p:txBody>
          <a:bodyPr wrap="square" rtlCol="0">
            <a:spAutoFit/>
          </a:bodyPr>
          <a:lstStyle/>
          <a:p>
            <a:r>
              <a:rPr kumimoji="1" lang="ja-JP" altLang="en-US" sz="1100" dirty="0">
                <a:highlight>
                  <a:srgbClr val="00FF00"/>
                </a:highlight>
                <a:latin typeface="DN_TB_Shinbun_Gothic_Std_M" panose="02000503000000000000" pitchFamily="2" charset="-128"/>
                <a:ea typeface="DN_TB_Shinbun_Gothic_Std_M" panose="02000503000000000000" pitchFamily="2" charset="-128"/>
              </a:rPr>
              <a:t>新技術</a:t>
            </a:r>
            <a:endParaRPr kumimoji="1" lang="en-US" altLang="ja-JP" sz="1100" dirty="0">
              <a:highlight>
                <a:srgbClr val="00FF00"/>
              </a:highlight>
              <a:latin typeface="DN_TB_Shinbun_Gothic_Std_M" panose="02000503000000000000" pitchFamily="2" charset="-128"/>
              <a:ea typeface="DN_TB_Shinbun_Gothic_Std_M" panose="02000503000000000000" pitchFamily="2" charset="-128"/>
            </a:endParaRPr>
          </a:p>
        </p:txBody>
      </p:sp>
      <p:sp>
        <p:nvSpPr>
          <p:cNvPr id="156" name="矢印: 右 155">
            <a:extLst>
              <a:ext uri="{FF2B5EF4-FFF2-40B4-BE49-F238E27FC236}">
                <a16:creationId xmlns:a16="http://schemas.microsoft.com/office/drawing/2014/main" id="{0A6A2A1D-2F9D-48D0-8119-237CA0663B45}"/>
              </a:ext>
            </a:extLst>
          </p:cNvPr>
          <p:cNvSpPr/>
          <p:nvPr/>
        </p:nvSpPr>
        <p:spPr>
          <a:xfrm>
            <a:off x="8582856" y="4797286"/>
            <a:ext cx="940880" cy="4262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テキスト ボックス 156">
            <a:extLst>
              <a:ext uri="{FF2B5EF4-FFF2-40B4-BE49-F238E27FC236}">
                <a16:creationId xmlns:a16="http://schemas.microsoft.com/office/drawing/2014/main" id="{5C6D1F15-9B63-4075-93B0-C39E7597AF6B}"/>
              </a:ext>
            </a:extLst>
          </p:cNvPr>
          <p:cNvSpPr txBox="1"/>
          <p:nvPr/>
        </p:nvSpPr>
        <p:spPr>
          <a:xfrm>
            <a:off x="8518892" y="5244687"/>
            <a:ext cx="1387107" cy="784830"/>
          </a:xfrm>
          <a:prstGeom prst="rect">
            <a:avLst/>
          </a:prstGeom>
          <a:noFill/>
        </p:spPr>
        <p:txBody>
          <a:bodyPr wrap="square" rtlCol="0">
            <a:spAutoFit/>
          </a:bodyPr>
          <a:lstStyle/>
          <a:p>
            <a:r>
              <a:rPr kumimoji="1" lang="ja-JP" altLang="en-US" sz="900" dirty="0">
                <a:highlight>
                  <a:srgbClr val="FFFF00"/>
                </a:highlight>
                <a:latin typeface="DN_TB_Shinbun_Gothic_Std_M" panose="02000503000000000000" pitchFamily="2" charset="-128"/>
                <a:ea typeface="DN_TB_Shinbun_Gothic_Std_M" panose="02000503000000000000" pitchFamily="2" charset="-128"/>
              </a:rPr>
              <a:t>ある組織で前例が確立されれば、他の組織にも広まりやすくなり、社会全体に加速的に普及する。</a:t>
            </a:r>
            <a:endParaRPr kumimoji="1" lang="en-US" altLang="ja-JP" sz="900" dirty="0">
              <a:highlight>
                <a:srgbClr val="FFFF00"/>
              </a:highlight>
              <a:latin typeface="DN_TB_Shinbun_Gothic_Std_M" panose="02000503000000000000" pitchFamily="2" charset="-128"/>
              <a:ea typeface="DN_TB_Shinbun_Gothic_Std_M" panose="02000503000000000000" pitchFamily="2" charset="-128"/>
            </a:endParaRPr>
          </a:p>
        </p:txBody>
      </p:sp>
      <p:grpSp>
        <p:nvGrpSpPr>
          <p:cNvPr id="159" name="Group 7">
            <a:extLst>
              <a:ext uri="{FF2B5EF4-FFF2-40B4-BE49-F238E27FC236}">
                <a16:creationId xmlns:a16="http://schemas.microsoft.com/office/drawing/2014/main" id="{42AFD157-7FE2-4144-B457-BF534A26C401}"/>
              </a:ext>
            </a:extLst>
          </p:cNvPr>
          <p:cNvGrpSpPr>
            <a:grpSpLocks/>
          </p:cNvGrpSpPr>
          <p:nvPr/>
        </p:nvGrpSpPr>
        <p:grpSpPr bwMode="auto">
          <a:xfrm>
            <a:off x="9054699" y="5927824"/>
            <a:ext cx="678540" cy="471659"/>
            <a:chOff x="1795" y="1467"/>
            <a:chExt cx="781" cy="400"/>
          </a:xfrm>
        </p:grpSpPr>
        <p:sp>
          <p:nvSpPr>
            <p:cNvPr id="160" name="Rectangle 5">
              <a:extLst>
                <a:ext uri="{FF2B5EF4-FFF2-40B4-BE49-F238E27FC236}">
                  <a16:creationId xmlns:a16="http://schemas.microsoft.com/office/drawing/2014/main" id="{50AF4323-597A-4991-BF95-4231DE058A68}"/>
                </a:ext>
              </a:extLst>
            </p:cNvPr>
            <p:cNvSpPr>
              <a:spLocks noChangeArrowheads="1"/>
            </p:cNvSpPr>
            <p:nvPr/>
          </p:nvSpPr>
          <p:spPr bwMode="auto">
            <a:xfrm>
              <a:off x="1795" y="1467"/>
              <a:ext cx="781" cy="400"/>
            </a:xfrm>
            <a:prstGeom prst="rect">
              <a:avLst/>
            </a:prstGeom>
            <a:solidFill>
              <a:srgbClr val="008000"/>
            </a:solid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1" name="Freeform 6">
              <a:extLst>
                <a:ext uri="{FF2B5EF4-FFF2-40B4-BE49-F238E27FC236}">
                  <a16:creationId xmlns:a16="http://schemas.microsoft.com/office/drawing/2014/main" id="{2DA967C4-F9C1-4179-AC74-90CF04DF2BC5}"/>
                </a:ext>
              </a:extLst>
            </p:cNvPr>
            <p:cNvSpPr>
              <a:spLocks/>
            </p:cNvSpPr>
            <p:nvPr/>
          </p:nvSpPr>
          <p:spPr bwMode="auto">
            <a:xfrm>
              <a:off x="1821" y="1494"/>
              <a:ext cx="725" cy="345"/>
            </a:xfrm>
            <a:custGeom>
              <a:avLst/>
              <a:gdLst>
                <a:gd name="T0" fmla="*/ 0 w 2174"/>
                <a:gd name="T1" fmla="*/ 1037 h 1037"/>
                <a:gd name="T2" fmla="*/ 322 w 2174"/>
                <a:gd name="T3" fmla="*/ 682 h 1037"/>
                <a:gd name="T4" fmla="*/ 644 w 2174"/>
                <a:gd name="T5" fmla="*/ 805 h 1037"/>
                <a:gd name="T6" fmla="*/ 1170 w 2174"/>
                <a:gd name="T7" fmla="*/ 409 h 1037"/>
                <a:gd name="T8" fmla="*/ 1732 w 2174"/>
                <a:gd name="T9" fmla="*/ 327 h 1037"/>
                <a:gd name="T10" fmla="*/ 2174 w 2174"/>
                <a:gd name="T11" fmla="*/ 0 h 1037"/>
              </a:gdLst>
              <a:ahLst/>
              <a:cxnLst>
                <a:cxn ang="0">
                  <a:pos x="T0" y="T1"/>
                </a:cxn>
                <a:cxn ang="0">
                  <a:pos x="T2" y="T3"/>
                </a:cxn>
                <a:cxn ang="0">
                  <a:pos x="T4" y="T5"/>
                </a:cxn>
                <a:cxn ang="0">
                  <a:pos x="T6" y="T7"/>
                </a:cxn>
                <a:cxn ang="0">
                  <a:pos x="T8" y="T9"/>
                </a:cxn>
                <a:cxn ang="0">
                  <a:pos x="T10" y="T11"/>
                </a:cxn>
              </a:cxnLst>
              <a:rect l="0" t="0" r="r" b="b"/>
              <a:pathLst>
                <a:path w="2174" h="1037">
                  <a:moveTo>
                    <a:pt x="0" y="1037"/>
                  </a:moveTo>
                  <a:lnTo>
                    <a:pt x="322" y="682"/>
                  </a:lnTo>
                  <a:lnTo>
                    <a:pt x="644" y="805"/>
                  </a:lnTo>
                  <a:lnTo>
                    <a:pt x="1170" y="409"/>
                  </a:lnTo>
                  <a:lnTo>
                    <a:pt x="1732" y="327"/>
                  </a:lnTo>
                  <a:lnTo>
                    <a:pt x="2174" y="0"/>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112" name="図 111">
            <a:extLst>
              <a:ext uri="{FF2B5EF4-FFF2-40B4-BE49-F238E27FC236}">
                <a16:creationId xmlns:a16="http://schemas.microsoft.com/office/drawing/2014/main" id="{BCC37139-DD0B-41BA-B628-9828755C89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60440" y="5561673"/>
            <a:ext cx="566013" cy="554462"/>
          </a:xfrm>
          <a:prstGeom prst="rect">
            <a:avLst/>
          </a:prstGeom>
        </p:spPr>
      </p:pic>
      <p:pic>
        <p:nvPicPr>
          <p:cNvPr id="116" name="図 115">
            <a:extLst>
              <a:ext uri="{FF2B5EF4-FFF2-40B4-BE49-F238E27FC236}">
                <a16:creationId xmlns:a16="http://schemas.microsoft.com/office/drawing/2014/main" id="{6F8B6F20-89C1-4860-9759-8D4AE8C3679C}"/>
              </a:ext>
            </a:extLst>
          </p:cNvPr>
          <p:cNvPicPr>
            <a:picLocks noChangeAspect="1"/>
          </p:cNvPicPr>
          <p:nvPr/>
        </p:nvPicPr>
        <p:blipFill>
          <a:blip r:embed="rId7"/>
          <a:stretch>
            <a:fillRect/>
          </a:stretch>
        </p:blipFill>
        <p:spPr>
          <a:xfrm>
            <a:off x="262933" y="5428570"/>
            <a:ext cx="1241064" cy="783404"/>
          </a:xfrm>
          <a:prstGeom prst="rect">
            <a:avLst/>
          </a:prstGeom>
        </p:spPr>
      </p:pic>
      <p:grpSp>
        <p:nvGrpSpPr>
          <p:cNvPr id="98" name="グループ化 97">
            <a:extLst>
              <a:ext uri="{FF2B5EF4-FFF2-40B4-BE49-F238E27FC236}">
                <a16:creationId xmlns:a16="http://schemas.microsoft.com/office/drawing/2014/main" id="{C1A32C06-E79A-47AD-99FF-DC3774F512C3}"/>
              </a:ext>
            </a:extLst>
          </p:cNvPr>
          <p:cNvGrpSpPr/>
          <p:nvPr/>
        </p:nvGrpSpPr>
        <p:grpSpPr>
          <a:xfrm>
            <a:off x="2940309" y="5531576"/>
            <a:ext cx="3119729" cy="415658"/>
            <a:chOff x="3282659" y="4381213"/>
            <a:chExt cx="3480091" cy="815975"/>
          </a:xfrm>
        </p:grpSpPr>
        <p:sp>
          <p:nvSpPr>
            <p:cNvPr id="17" name="Freeform 5">
              <a:extLst>
                <a:ext uri="{FF2B5EF4-FFF2-40B4-BE49-F238E27FC236}">
                  <a16:creationId xmlns:a16="http://schemas.microsoft.com/office/drawing/2014/main" id="{0AB3048D-0A67-4693-B6BF-DE3403AD2623}"/>
                </a:ext>
              </a:extLst>
            </p:cNvPr>
            <p:cNvSpPr>
              <a:spLocks/>
            </p:cNvSpPr>
            <p:nvPr/>
          </p:nvSpPr>
          <p:spPr bwMode="auto">
            <a:xfrm>
              <a:off x="4670134" y="4481225"/>
              <a:ext cx="341313" cy="687388"/>
            </a:xfrm>
            <a:custGeom>
              <a:avLst/>
              <a:gdLst>
                <a:gd name="T0" fmla="*/ 77 w 215"/>
                <a:gd name="T1" fmla="*/ 1 h 433"/>
                <a:gd name="T2" fmla="*/ 83 w 215"/>
                <a:gd name="T3" fmla="*/ 1 h 433"/>
                <a:gd name="T4" fmla="*/ 88 w 215"/>
                <a:gd name="T5" fmla="*/ 0 h 433"/>
                <a:gd name="T6" fmla="*/ 92 w 215"/>
                <a:gd name="T7" fmla="*/ 0 h 433"/>
                <a:gd name="T8" fmla="*/ 96 w 215"/>
                <a:gd name="T9" fmla="*/ 0 h 433"/>
                <a:gd name="T10" fmla="*/ 100 w 215"/>
                <a:gd name="T11" fmla="*/ 1 h 433"/>
                <a:gd name="T12" fmla="*/ 104 w 215"/>
                <a:gd name="T13" fmla="*/ 4 h 433"/>
                <a:gd name="T14" fmla="*/ 109 w 215"/>
                <a:gd name="T15" fmla="*/ 8 h 433"/>
                <a:gd name="T16" fmla="*/ 115 w 215"/>
                <a:gd name="T17" fmla="*/ 15 h 433"/>
                <a:gd name="T18" fmla="*/ 123 w 215"/>
                <a:gd name="T19" fmla="*/ 29 h 433"/>
                <a:gd name="T20" fmla="*/ 133 w 215"/>
                <a:gd name="T21" fmla="*/ 52 h 433"/>
                <a:gd name="T22" fmla="*/ 145 w 215"/>
                <a:gd name="T23" fmla="*/ 80 h 433"/>
                <a:gd name="T24" fmla="*/ 155 w 215"/>
                <a:gd name="T25" fmla="*/ 111 h 433"/>
                <a:gd name="T26" fmla="*/ 167 w 215"/>
                <a:gd name="T27" fmla="*/ 143 h 433"/>
                <a:gd name="T28" fmla="*/ 176 w 215"/>
                <a:gd name="T29" fmla="*/ 172 h 433"/>
                <a:gd name="T30" fmla="*/ 182 w 215"/>
                <a:gd name="T31" fmla="*/ 197 h 433"/>
                <a:gd name="T32" fmla="*/ 186 w 215"/>
                <a:gd name="T33" fmla="*/ 214 h 433"/>
                <a:gd name="T34" fmla="*/ 194 w 215"/>
                <a:gd name="T35" fmla="*/ 261 h 433"/>
                <a:gd name="T36" fmla="*/ 201 w 215"/>
                <a:gd name="T37" fmla="*/ 302 h 433"/>
                <a:gd name="T38" fmla="*/ 209 w 215"/>
                <a:gd name="T39" fmla="*/ 337 h 433"/>
                <a:gd name="T40" fmla="*/ 214 w 215"/>
                <a:gd name="T41" fmla="*/ 365 h 433"/>
                <a:gd name="T42" fmla="*/ 215 w 215"/>
                <a:gd name="T43" fmla="*/ 388 h 433"/>
                <a:gd name="T44" fmla="*/ 214 w 215"/>
                <a:gd name="T45" fmla="*/ 405 h 433"/>
                <a:gd name="T46" fmla="*/ 208 w 215"/>
                <a:gd name="T47" fmla="*/ 414 h 433"/>
                <a:gd name="T48" fmla="*/ 196 w 215"/>
                <a:gd name="T49" fmla="*/ 416 h 433"/>
                <a:gd name="T50" fmla="*/ 191 w 215"/>
                <a:gd name="T51" fmla="*/ 416 h 433"/>
                <a:gd name="T52" fmla="*/ 181 w 215"/>
                <a:gd name="T53" fmla="*/ 418 h 433"/>
                <a:gd name="T54" fmla="*/ 167 w 215"/>
                <a:gd name="T55" fmla="*/ 419 h 433"/>
                <a:gd name="T56" fmla="*/ 150 w 215"/>
                <a:gd name="T57" fmla="*/ 421 h 433"/>
                <a:gd name="T58" fmla="*/ 133 w 215"/>
                <a:gd name="T59" fmla="*/ 424 h 433"/>
                <a:gd name="T60" fmla="*/ 119 w 215"/>
                <a:gd name="T61" fmla="*/ 427 h 433"/>
                <a:gd name="T62" fmla="*/ 108 w 215"/>
                <a:gd name="T63" fmla="*/ 428 h 433"/>
                <a:gd name="T64" fmla="*/ 101 w 215"/>
                <a:gd name="T65" fmla="*/ 430 h 433"/>
                <a:gd name="T66" fmla="*/ 96 w 215"/>
                <a:gd name="T67" fmla="*/ 433 h 433"/>
                <a:gd name="T68" fmla="*/ 94 w 215"/>
                <a:gd name="T69" fmla="*/ 432 h 433"/>
                <a:gd name="T70" fmla="*/ 92 w 215"/>
                <a:gd name="T71" fmla="*/ 430 h 433"/>
                <a:gd name="T72" fmla="*/ 91 w 215"/>
                <a:gd name="T73" fmla="*/ 427 h 433"/>
                <a:gd name="T74" fmla="*/ 90 w 215"/>
                <a:gd name="T75" fmla="*/ 415 h 433"/>
                <a:gd name="T76" fmla="*/ 88 w 215"/>
                <a:gd name="T77" fmla="*/ 393 h 433"/>
                <a:gd name="T78" fmla="*/ 87 w 215"/>
                <a:gd name="T79" fmla="*/ 371 h 433"/>
                <a:gd name="T80" fmla="*/ 86 w 215"/>
                <a:gd name="T81" fmla="*/ 355 h 433"/>
                <a:gd name="T82" fmla="*/ 85 w 215"/>
                <a:gd name="T83" fmla="*/ 329 h 433"/>
                <a:gd name="T84" fmla="*/ 81 w 215"/>
                <a:gd name="T85" fmla="*/ 284 h 433"/>
                <a:gd name="T86" fmla="*/ 78 w 215"/>
                <a:gd name="T87" fmla="*/ 241 h 433"/>
                <a:gd name="T88" fmla="*/ 76 w 215"/>
                <a:gd name="T89" fmla="*/ 213 h 433"/>
                <a:gd name="T90" fmla="*/ 70 w 215"/>
                <a:gd name="T91" fmla="*/ 186 h 433"/>
                <a:gd name="T92" fmla="*/ 63 w 215"/>
                <a:gd name="T93" fmla="*/ 139 h 433"/>
                <a:gd name="T94" fmla="*/ 55 w 215"/>
                <a:gd name="T95" fmla="*/ 96 h 433"/>
                <a:gd name="T96" fmla="*/ 51 w 215"/>
                <a:gd name="T97" fmla="*/ 77 h 433"/>
                <a:gd name="T98" fmla="*/ 0 w 215"/>
                <a:gd name="T99" fmla="*/ 56 h 433"/>
                <a:gd name="T100" fmla="*/ 1 w 215"/>
                <a:gd name="T101" fmla="*/ 37 h 433"/>
                <a:gd name="T102" fmla="*/ 6 w 215"/>
                <a:gd name="T103" fmla="*/ 23 h 433"/>
                <a:gd name="T104" fmla="*/ 17 w 215"/>
                <a:gd name="T105" fmla="*/ 14 h 433"/>
                <a:gd name="T106" fmla="*/ 29 w 215"/>
                <a:gd name="T107" fmla="*/ 9 h 433"/>
                <a:gd name="T108" fmla="*/ 42 w 215"/>
                <a:gd name="T109" fmla="*/ 5 h 433"/>
                <a:gd name="T110" fmla="*/ 55 w 215"/>
                <a:gd name="T111" fmla="*/ 4 h 433"/>
                <a:gd name="T112" fmla="*/ 68 w 215"/>
                <a:gd name="T113" fmla="*/ 3 h 433"/>
                <a:gd name="T114" fmla="*/ 77 w 215"/>
                <a:gd name="T115" fmla="*/ 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433">
                  <a:moveTo>
                    <a:pt x="77" y="1"/>
                  </a:moveTo>
                  <a:lnTo>
                    <a:pt x="83" y="1"/>
                  </a:lnTo>
                  <a:lnTo>
                    <a:pt x="88" y="0"/>
                  </a:lnTo>
                  <a:lnTo>
                    <a:pt x="92" y="0"/>
                  </a:lnTo>
                  <a:lnTo>
                    <a:pt x="96" y="0"/>
                  </a:lnTo>
                  <a:lnTo>
                    <a:pt x="100" y="1"/>
                  </a:lnTo>
                  <a:lnTo>
                    <a:pt x="104" y="4"/>
                  </a:lnTo>
                  <a:lnTo>
                    <a:pt x="109" y="8"/>
                  </a:lnTo>
                  <a:lnTo>
                    <a:pt x="115" y="15"/>
                  </a:lnTo>
                  <a:lnTo>
                    <a:pt x="123" y="29"/>
                  </a:lnTo>
                  <a:lnTo>
                    <a:pt x="133" y="52"/>
                  </a:lnTo>
                  <a:lnTo>
                    <a:pt x="145" y="80"/>
                  </a:lnTo>
                  <a:lnTo>
                    <a:pt x="155" y="111"/>
                  </a:lnTo>
                  <a:lnTo>
                    <a:pt x="167" y="143"/>
                  </a:lnTo>
                  <a:lnTo>
                    <a:pt x="176" y="172"/>
                  </a:lnTo>
                  <a:lnTo>
                    <a:pt x="182" y="197"/>
                  </a:lnTo>
                  <a:lnTo>
                    <a:pt x="186" y="214"/>
                  </a:lnTo>
                  <a:lnTo>
                    <a:pt x="194" y="261"/>
                  </a:lnTo>
                  <a:lnTo>
                    <a:pt x="201" y="302"/>
                  </a:lnTo>
                  <a:lnTo>
                    <a:pt x="209" y="337"/>
                  </a:lnTo>
                  <a:lnTo>
                    <a:pt x="214" y="365"/>
                  </a:lnTo>
                  <a:lnTo>
                    <a:pt x="215" y="388"/>
                  </a:lnTo>
                  <a:lnTo>
                    <a:pt x="214" y="405"/>
                  </a:lnTo>
                  <a:lnTo>
                    <a:pt x="208" y="414"/>
                  </a:lnTo>
                  <a:lnTo>
                    <a:pt x="196" y="416"/>
                  </a:lnTo>
                  <a:lnTo>
                    <a:pt x="191" y="416"/>
                  </a:lnTo>
                  <a:lnTo>
                    <a:pt x="181" y="418"/>
                  </a:lnTo>
                  <a:lnTo>
                    <a:pt x="167" y="419"/>
                  </a:lnTo>
                  <a:lnTo>
                    <a:pt x="150" y="421"/>
                  </a:lnTo>
                  <a:lnTo>
                    <a:pt x="133" y="424"/>
                  </a:lnTo>
                  <a:lnTo>
                    <a:pt x="119" y="427"/>
                  </a:lnTo>
                  <a:lnTo>
                    <a:pt x="108" y="428"/>
                  </a:lnTo>
                  <a:lnTo>
                    <a:pt x="101" y="430"/>
                  </a:lnTo>
                  <a:lnTo>
                    <a:pt x="96" y="433"/>
                  </a:lnTo>
                  <a:lnTo>
                    <a:pt x="94" y="432"/>
                  </a:lnTo>
                  <a:lnTo>
                    <a:pt x="92" y="430"/>
                  </a:lnTo>
                  <a:lnTo>
                    <a:pt x="91" y="427"/>
                  </a:lnTo>
                  <a:lnTo>
                    <a:pt x="90" y="415"/>
                  </a:lnTo>
                  <a:lnTo>
                    <a:pt x="88" y="393"/>
                  </a:lnTo>
                  <a:lnTo>
                    <a:pt x="87" y="371"/>
                  </a:lnTo>
                  <a:lnTo>
                    <a:pt x="86" y="355"/>
                  </a:lnTo>
                  <a:lnTo>
                    <a:pt x="85" y="329"/>
                  </a:lnTo>
                  <a:lnTo>
                    <a:pt x="81" y="284"/>
                  </a:lnTo>
                  <a:lnTo>
                    <a:pt x="78" y="241"/>
                  </a:lnTo>
                  <a:lnTo>
                    <a:pt x="76" y="213"/>
                  </a:lnTo>
                  <a:lnTo>
                    <a:pt x="70" y="186"/>
                  </a:lnTo>
                  <a:lnTo>
                    <a:pt x="63" y="139"/>
                  </a:lnTo>
                  <a:lnTo>
                    <a:pt x="55" y="96"/>
                  </a:lnTo>
                  <a:lnTo>
                    <a:pt x="51" y="77"/>
                  </a:lnTo>
                  <a:lnTo>
                    <a:pt x="0" y="56"/>
                  </a:lnTo>
                  <a:lnTo>
                    <a:pt x="1" y="37"/>
                  </a:lnTo>
                  <a:lnTo>
                    <a:pt x="6" y="23"/>
                  </a:lnTo>
                  <a:lnTo>
                    <a:pt x="17" y="14"/>
                  </a:lnTo>
                  <a:lnTo>
                    <a:pt x="29" y="9"/>
                  </a:lnTo>
                  <a:lnTo>
                    <a:pt x="42" y="5"/>
                  </a:lnTo>
                  <a:lnTo>
                    <a:pt x="55" y="4"/>
                  </a:lnTo>
                  <a:lnTo>
                    <a:pt x="68" y="3"/>
                  </a:lnTo>
                  <a:lnTo>
                    <a:pt x="7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6">
              <a:extLst>
                <a:ext uri="{FF2B5EF4-FFF2-40B4-BE49-F238E27FC236}">
                  <a16:creationId xmlns:a16="http://schemas.microsoft.com/office/drawing/2014/main" id="{596289C7-1EEC-4C8D-9E57-7FF0720288EB}"/>
                </a:ext>
              </a:extLst>
            </p:cNvPr>
            <p:cNvSpPr>
              <a:spLocks/>
            </p:cNvSpPr>
            <p:nvPr/>
          </p:nvSpPr>
          <p:spPr bwMode="auto">
            <a:xfrm>
              <a:off x="4670134" y="4481225"/>
              <a:ext cx="341313" cy="687388"/>
            </a:xfrm>
            <a:custGeom>
              <a:avLst/>
              <a:gdLst>
                <a:gd name="T0" fmla="*/ 77 w 215"/>
                <a:gd name="T1" fmla="*/ 1 h 433"/>
                <a:gd name="T2" fmla="*/ 88 w 215"/>
                <a:gd name="T3" fmla="*/ 0 h 433"/>
                <a:gd name="T4" fmla="*/ 96 w 215"/>
                <a:gd name="T5" fmla="*/ 0 h 433"/>
                <a:gd name="T6" fmla="*/ 104 w 215"/>
                <a:gd name="T7" fmla="*/ 4 h 433"/>
                <a:gd name="T8" fmla="*/ 115 w 215"/>
                <a:gd name="T9" fmla="*/ 15 h 433"/>
                <a:gd name="T10" fmla="*/ 123 w 215"/>
                <a:gd name="T11" fmla="*/ 29 h 433"/>
                <a:gd name="T12" fmla="*/ 145 w 215"/>
                <a:gd name="T13" fmla="*/ 80 h 433"/>
                <a:gd name="T14" fmla="*/ 167 w 215"/>
                <a:gd name="T15" fmla="*/ 143 h 433"/>
                <a:gd name="T16" fmla="*/ 182 w 215"/>
                <a:gd name="T17" fmla="*/ 197 h 433"/>
                <a:gd name="T18" fmla="*/ 186 w 215"/>
                <a:gd name="T19" fmla="*/ 214 h 433"/>
                <a:gd name="T20" fmla="*/ 201 w 215"/>
                <a:gd name="T21" fmla="*/ 302 h 433"/>
                <a:gd name="T22" fmla="*/ 214 w 215"/>
                <a:gd name="T23" fmla="*/ 365 h 433"/>
                <a:gd name="T24" fmla="*/ 214 w 215"/>
                <a:gd name="T25" fmla="*/ 405 h 433"/>
                <a:gd name="T26" fmla="*/ 196 w 215"/>
                <a:gd name="T27" fmla="*/ 416 h 433"/>
                <a:gd name="T28" fmla="*/ 191 w 215"/>
                <a:gd name="T29" fmla="*/ 416 h 433"/>
                <a:gd name="T30" fmla="*/ 167 w 215"/>
                <a:gd name="T31" fmla="*/ 419 h 433"/>
                <a:gd name="T32" fmla="*/ 133 w 215"/>
                <a:gd name="T33" fmla="*/ 424 h 433"/>
                <a:gd name="T34" fmla="*/ 108 w 215"/>
                <a:gd name="T35" fmla="*/ 428 h 433"/>
                <a:gd name="T36" fmla="*/ 101 w 215"/>
                <a:gd name="T37" fmla="*/ 430 h 433"/>
                <a:gd name="T38" fmla="*/ 94 w 215"/>
                <a:gd name="T39" fmla="*/ 432 h 433"/>
                <a:gd name="T40" fmla="*/ 91 w 215"/>
                <a:gd name="T41" fmla="*/ 427 h 433"/>
                <a:gd name="T42" fmla="*/ 90 w 215"/>
                <a:gd name="T43" fmla="*/ 415 h 433"/>
                <a:gd name="T44" fmla="*/ 87 w 215"/>
                <a:gd name="T45" fmla="*/ 371 h 433"/>
                <a:gd name="T46" fmla="*/ 86 w 215"/>
                <a:gd name="T47" fmla="*/ 355 h 433"/>
                <a:gd name="T48" fmla="*/ 81 w 215"/>
                <a:gd name="T49" fmla="*/ 284 h 433"/>
                <a:gd name="T50" fmla="*/ 76 w 215"/>
                <a:gd name="T51" fmla="*/ 213 h 433"/>
                <a:gd name="T52" fmla="*/ 70 w 215"/>
                <a:gd name="T53" fmla="*/ 186 h 433"/>
                <a:gd name="T54" fmla="*/ 55 w 215"/>
                <a:gd name="T55" fmla="*/ 96 h 433"/>
                <a:gd name="T56" fmla="*/ 0 w 215"/>
                <a:gd name="T57" fmla="*/ 56 h 433"/>
                <a:gd name="T58" fmla="*/ 1 w 215"/>
                <a:gd name="T59" fmla="*/ 37 h 433"/>
                <a:gd name="T60" fmla="*/ 17 w 215"/>
                <a:gd name="T61" fmla="*/ 14 h 433"/>
                <a:gd name="T62" fmla="*/ 42 w 215"/>
                <a:gd name="T63" fmla="*/ 5 h 433"/>
                <a:gd name="T64" fmla="*/ 68 w 215"/>
                <a:gd name="T65" fmla="*/ 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5" h="433">
                  <a:moveTo>
                    <a:pt x="77" y="1"/>
                  </a:moveTo>
                  <a:lnTo>
                    <a:pt x="77" y="1"/>
                  </a:lnTo>
                  <a:lnTo>
                    <a:pt x="83" y="1"/>
                  </a:lnTo>
                  <a:lnTo>
                    <a:pt x="88" y="0"/>
                  </a:lnTo>
                  <a:lnTo>
                    <a:pt x="92" y="0"/>
                  </a:lnTo>
                  <a:lnTo>
                    <a:pt x="96" y="0"/>
                  </a:lnTo>
                  <a:lnTo>
                    <a:pt x="100" y="1"/>
                  </a:lnTo>
                  <a:lnTo>
                    <a:pt x="104" y="4"/>
                  </a:lnTo>
                  <a:lnTo>
                    <a:pt x="109" y="8"/>
                  </a:lnTo>
                  <a:lnTo>
                    <a:pt x="115" y="15"/>
                  </a:lnTo>
                  <a:lnTo>
                    <a:pt x="115" y="15"/>
                  </a:lnTo>
                  <a:lnTo>
                    <a:pt x="123" y="29"/>
                  </a:lnTo>
                  <a:lnTo>
                    <a:pt x="133" y="52"/>
                  </a:lnTo>
                  <a:lnTo>
                    <a:pt x="145" y="80"/>
                  </a:lnTo>
                  <a:lnTo>
                    <a:pt x="155" y="111"/>
                  </a:lnTo>
                  <a:lnTo>
                    <a:pt x="167" y="143"/>
                  </a:lnTo>
                  <a:lnTo>
                    <a:pt x="176" y="172"/>
                  </a:lnTo>
                  <a:lnTo>
                    <a:pt x="182" y="197"/>
                  </a:lnTo>
                  <a:lnTo>
                    <a:pt x="186" y="214"/>
                  </a:lnTo>
                  <a:lnTo>
                    <a:pt x="186" y="214"/>
                  </a:lnTo>
                  <a:lnTo>
                    <a:pt x="194" y="261"/>
                  </a:lnTo>
                  <a:lnTo>
                    <a:pt x="201" y="302"/>
                  </a:lnTo>
                  <a:lnTo>
                    <a:pt x="209" y="337"/>
                  </a:lnTo>
                  <a:lnTo>
                    <a:pt x="214" y="365"/>
                  </a:lnTo>
                  <a:lnTo>
                    <a:pt x="215" y="388"/>
                  </a:lnTo>
                  <a:lnTo>
                    <a:pt x="214" y="405"/>
                  </a:lnTo>
                  <a:lnTo>
                    <a:pt x="208" y="414"/>
                  </a:lnTo>
                  <a:lnTo>
                    <a:pt x="196" y="416"/>
                  </a:lnTo>
                  <a:lnTo>
                    <a:pt x="196" y="416"/>
                  </a:lnTo>
                  <a:lnTo>
                    <a:pt x="191" y="416"/>
                  </a:lnTo>
                  <a:lnTo>
                    <a:pt x="181" y="418"/>
                  </a:lnTo>
                  <a:lnTo>
                    <a:pt x="167" y="419"/>
                  </a:lnTo>
                  <a:lnTo>
                    <a:pt x="150" y="421"/>
                  </a:lnTo>
                  <a:lnTo>
                    <a:pt x="133" y="424"/>
                  </a:lnTo>
                  <a:lnTo>
                    <a:pt x="119" y="427"/>
                  </a:lnTo>
                  <a:lnTo>
                    <a:pt x="108" y="428"/>
                  </a:lnTo>
                  <a:lnTo>
                    <a:pt x="101" y="430"/>
                  </a:lnTo>
                  <a:lnTo>
                    <a:pt x="101" y="430"/>
                  </a:lnTo>
                  <a:lnTo>
                    <a:pt x="96" y="433"/>
                  </a:lnTo>
                  <a:lnTo>
                    <a:pt x="94" y="432"/>
                  </a:lnTo>
                  <a:lnTo>
                    <a:pt x="92" y="430"/>
                  </a:lnTo>
                  <a:lnTo>
                    <a:pt x="91" y="427"/>
                  </a:lnTo>
                  <a:lnTo>
                    <a:pt x="91" y="427"/>
                  </a:lnTo>
                  <a:lnTo>
                    <a:pt x="90" y="415"/>
                  </a:lnTo>
                  <a:lnTo>
                    <a:pt x="88" y="393"/>
                  </a:lnTo>
                  <a:lnTo>
                    <a:pt x="87" y="371"/>
                  </a:lnTo>
                  <a:lnTo>
                    <a:pt x="86" y="355"/>
                  </a:lnTo>
                  <a:lnTo>
                    <a:pt x="86" y="355"/>
                  </a:lnTo>
                  <a:lnTo>
                    <a:pt x="85" y="329"/>
                  </a:lnTo>
                  <a:lnTo>
                    <a:pt x="81" y="284"/>
                  </a:lnTo>
                  <a:lnTo>
                    <a:pt x="78" y="241"/>
                  </a:lnTo>
                  <a:lnTo>
                    <a:pt x="76" y="213"/>
                  </a:lnTo>
                  <a:lnTo>
                    <a:pt x="76" y="213"/>
                  </a:lnTo>
                  <a:lnTo>
                    <a:pt x="70" y="186"/>
                  </a:lnTo>
                  <a:lnTo>
                    <a:pt x="63" y="139"/>
                  </a:lnTo>
                  <a:lnTo>
                    <a:pt x="55" y="96"/>
                  </a:lnTo>
                  <a:lnTo>
                    <a:pt x="51" y="77"/>
                  </a:lnTo>
                  <a:lnTo>
                    <a:pt x="0" y="56"/>
                  </a:lnTo>
                  <a:lnTo>
                    <a:pt x="0" y="56"/>
                  </a:lnTo>
                  <a:lnTo>
                    <a:pt x="1" y="37"/>
                  </a:lnTo>
                  <a:lnTo>
                    <a:pt x="6" y="23"/>
                  </a:lnTo>
                  <a:lnTo>
                    <a:pt x="17" y="14"/>
                  </a:lnTo>
                  <a:lnTo>
                    <a:pt x="29" y="9"/>
                  </a:lnTo>
                  <a:lnTo>
                    <a:pt x="42" y="5"/>
                  </a:lnTo>
                  <a:lnTo>
                    <a:pt x="55" y="4"/>
                  </a:lnTo>
                  <a:lnTo>
                    <a:pt x="68" y="3"/>
                  </a:lnTo>
                  <a:lnTo>
                    <a:pt x="77"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7">
              <a:extLst>
                <a:ext uri="{FF2B5EF4-FFF2-40B4-BE49-F238E27FC236}">
                  <a16:creationId xmlns:a16="http://schemas.microsoft.com/office/drawing/2014/main" id="{429EB317-0C25-47FD-B19D-09088CA12BE6}"/>
                </a:ext>
              </a:extLst>
            </p:cNvPr>
            <p:cNvSpPr>
              <a:spLocks/>
            </p:cNvSpPr>
            <p:nvPr/>
          </p:nvSpPr>
          <p:spPr bwMode="auto">
            <a:xfrm>
              <a:off x="4705059" y="4547900"/>
              <a:ext cx="53975" cy="46038"/>
            </a:xfrm>
            <a:custGeom>
              <a:avLst/>
              <a:gdLst>
                <a:gd name="T0" fmla="*/ 14 w 34"/>
                <a:gd name="T1" fmla="*/ 29 h 29"/>
                <a:gd name="T2" fmla="*/ 34 w 34"/>
                <a:gd name="T3" fmla="*/ 21 h 29"/>
                <a:gd name="T4" fmla="*/ 0 w 34"/>
                <a:gd name="T5" fmla="*/ 21 h 29"/>
                <a:gd name="T6" fmla="*/ 0 w 34"/>
                <a:gd name="T7" fmla="*/ 21 h 29"/>
                <a:gd name="T8" fmla="*/ 0 w 34"/>
                <a:gd name="T9" fmla="*/ 10 h 29"/>
                <a:gd name="T10" fmla="*/ 2 w 34"/>
                <a:gd name="T11" fmla="*/ 0 h 29"/>
                <a:gd name="T12" fmla="*/ 10 w 34"/>
                <a:gd name="T13" fmla="*/ 0 h 29"/>
                <a:gd name="T14" fmla="*/ 25 w 34"/>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9">
                  <a:moveTo>
                    <a:pt x="14" y="29"/>
                  </a:moveTo>
                  <a:lnTo>
                    <a:pt x="34" y="21"/>
                  </a:lnTo>
                  <a:lnTo>
                    <a:pt x="0" y="21"/>
                  </a:lnTo>
                  <a:lnTo>
                    <a:pt x="0" y="21"/>
                  </a:lnTo>
                  <a:lnTo>
                    <a:pt x="0" y="10"/>
                  </a:lnTo>
                  <a:lnTo>
                    <a:pt x="2" y="0"/>
                  </a:lnTo>
                  <a:lnTo>
                    <a:pt x="10" y="0"/>
                  </a:lnTo>
                  <a:lnTo>
                    <a:pt x="25"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8">
              <a:extLst>
                <a:ext uri="{FF2B5EF4-FFF2-40B4-BE49-F238E27FC236}">
                  <a16:creationId xmlns:a16="http://schemas.microsoft.com/office/drawing/2014/main" id="{AD819D20-5C77-45AC-A4A9-0C2B548496F9}"/>
                </a:ext>
              </a:extLst>
            </p:cNvPr>
            <p:cNvSpPr>
              <a:spLocks/>
            </p:cNvSpPr>
            <p:nvPr/>
          </p:nvSpPr>
          <p:spPr bwMode="auto">
            <a:xfrm>
              <a:off x="4806659" y="4962238"/>
              <a:ext cx="131763" cy="58738"/>
            </a:xfrm>
            <a:custGeom>
              <a:avLst/>
              <a:gdLst>
                <a:gd name="T0" fmla="*/ 0 w 83"/>
                <a:gd name="T1" fmla="*/ 37 h 37"/>
                <a:gd name="T2" fmla="*/ 0 w 83"/>
                <a:gd name="T3" fmla="*/ 37 h 37"/>
                <a:gd name="T4" fmla="*/ 6 w 83"/>
                <a:gd name="T5" fmla="*/ 33 h 37"/>
                <a:gd name="T6" fmla="*/ 17 w 83"/>
                <a:gd name="T7" fmla="*/ 28 h 37"/>
                <a:gd name="T8" fmla="*/ 28 w 83"/>
                <a:gd name="T9" fmla="*/ 23 h 37"/>
                <a:gd name="T10" fmla="*/ 42 w 83"/>
                <a:gd name="T11" fmla="*/ 17 h 37"/>
                <a:gd name="T12" fmla="*/ 55 w 83"/>
                <a:gd name="T13" fmla="*/ 10 h 37"/>
                <a:gd name="T14" fmla="*/ 68 w 83"/>
                <a:gd name="T15" fmla="*/ 6 h 37"/>
                <a:gd name="T16" fmla="*/ 77 w 83"/>
                <a:gd name="T17" fmla="*/ 3 h 37"/>
                <a:gd name="T18" fmla="*/ 83 w 8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0" y="37"/>
                  </a:moveTo>
                  <a:lnTo>
                    <a:pt x="0" y="37"/>
                  </a:lnTo>
                  <a:lnTo>
                    <a:pt x="6" y="33"/>
                  </a:lnTo>
                  <a:lnTo>
                    <a:pt x="17" y="28"/>
                  </a:lnTo>
                  <a:lnTo>
                    <a:pt x="28" y="23"/>
                  </a:lnTo>
                  <a:lnTo>
                    <a:pt x="42" y="17"/>
                  </a:lnTo>
                  <a:lnTo>
                    <a:pt x="55" y="10"/>
                  </a:lnTo>
                  <a:lnTo>
                    <a:pt x="68" y="6"/>
                  </a:lnTo>
                  <a:lnTo>
                    <a:pt x="77" y="3"/>
                  </a:lnTo>
                  <a:lnTo>
                    <a:pt x="8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9">
              <a:extLst>
                <a:ext uri="{FF2B5EF4-FFF2-40B4-BE49-F238E27FC236}">
                  <a16:creationId xmlns:a16="http://schemas.microsoft.com/office/drawing/2014/main" id="{33BBFA2F-9C91-4F14-9687-D27CF0D399F4}"/>
                </a:ext>
              </a:extLst>
            </p:cNvPr>
            <p:cNvSpPr>
              <a:spLocks/>
            </p:cNvSpPr>
            <p:nvPr/>
          </p:nvSpPr>
          <p:spPr bwMode="auto">
            <a:xfrm>
              <a:off x="4813009" y="5014625"/>
              <a:ext cx="93663" cy="55563"/>
            </a:xfrm>
            <a:custGeom>
              <a:avLst/>
              <a:gdLst>
                <a:gd name="T0" fmla="*/ 0 w 59"/>
                <a:gd name="T1" fmla="*/ 35 h 35"/>
                <a:gd name="T2" fmla="*/ 0 w 59"/>
                <a:gd name="T3" fmla="*/ 35 h 35"/>
                <a:gd name="T4" fmla="*/ 1 w 59"/>
                <a:gd name="T5" fmla="*/ 33 h 35"/>
                <a:gd name="T6" fmla="*/ 5 w 59"/>
                <a:gd name="T7" fmla="*/ 29 h 35"/>
                <a:gd name="T8" fmla="*/ 10 w 59"/>
                <a:gd name="T9" fmla="*/ 24 h 35"/>
                <a:gd name="T10" fmla="*/ 18 w 59"/>
                <a:gd name="T11" fmla="*/ 19 h 35"/>
                <a:gd name="T12" fmla="*/ 27 w 59"/>
                <a:gd name="T13" fmla="*/ 13 h 35"/>
                <a:gd name="T14" fmla="*/ 37 w 59"/>
                <a:gd name="T15" fmla="*/ 7 h 35"/>
                <a:gd name="T16" fmla="*/ 47 w 59"/>
                <a:gd name="T17" fmla="*/ 3 h 35"/>
                <a:gd name="T18" fmla="*/ 59 w 59"/>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5">
                  <a:moveTo>
                    <a:pt x="0" y="35"/>
                  </a:moveTo>
                  <a:lnTo>
                    <a:pt x="0" y="35"/>
                  </a:lnTo>
                  <a:lnTo>
                    <a:pt x="1" y="33"/>
                  </a:lnTo>
                  <a:lnTo>
                    <a:pt x="5" y="29"/>
                  </a:lnTo>
                  <a:lnTo>
                    <a:pt x="10" y="24"/>
                  </a:lnTo>
                  <a:lnTo>
                    <a:pt x="18" y="19"/>
                  </a:lnTo>
                  <a:lnTo>
                    <a:pt x="27" y="13"/>
                  </a:lnTo>
                  <a:lnTo>
                    <a:pt x="37" y="7"/>
                  </a:lnTo>
                  <a:lnTo>
                    <a:pt x="47" y="3"/>
                  </a:lnTo>
                  <a:lnTo>
                    <a:pt x="5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0">
              <a:extLst>
                <a:ext uri="{FF2B5EF4-FFF2-40B4-BE49-F238E27FC236}">
                  <a16:creationId xmlns:a16="http://schemas.microsoft.com/office/drawing/2014/main" id="{08D21FC9-6BE0-421B-B3E9-4278FCA178EA}"/>
                </a:ext>
              </a:extLst>
            </p:cNvPr>
            <p:cNvSpPr>
              <a:spLocks/>
            </p:cNvSpPr>
            <p:nvPr/>
          </p:nvSpPr>
          <p:spPr bwMode="auto">
            <a:xfrm>
              <a:off x="4805072" y="4938425"/>
              <a:ext cx="180975" cy="76200"/>
            </a:xfrm>
            <a:custGeom>
              <a:avLst/>
              <a:gdLst>
                <a:gd name="T0" fmla="*/ 0 w 114"/>
                <a:gd name="T1" fmla="*/ 44 h 48"/>
                <a:gd name="T2" fmla="*/ 0 w 114"/>
                <a:gd name="T3" fmla="*/ 44 h 48"/>
                <a:gd name="T4" fmla="*/ 7 w 114"/>
                <a:gd name="T5" fmla="*/ 48 h 48"/>
                <a:gd name="T6" fmla="*/ 6 w 114"/>
                <a:gd name="T7" fmla="*/ 43 h 48"/>
                <a:gd name="T8" fmla="*/ 3 w 114"/>
                <a:gd name="T9" fmla="*/ 34 h 48"/>
                <a:gd name="T10" fmla="*/ 1 w 114"/>
                <a:gd name="T11" fmla="*/ 30 h 48"/>
                <a:gd name="T12" fmla="*/ 1 w 114"/>
                <a:gd name="T13" fmla="*/ 30 h 48"/>
                <a:gd name="T14" fmla="*/ 6 w 114"/>
                <a:gd name="T15" fmla="*/ 28 h 48"/>
                <a:gd name="T16" fmla="*/ 16 w 114"/>
                <a:gd name="T17" fmla="*/ 23 h 48"/>
                <a:gd name="T18" fmla="*/ 30 w 114"/>
                <a:gd name="T19" fmla="*/ 18 h 48"/>
                <a:gd name="T20" fmla="*/ 47 w 114"/>
                <a:gd name="T21" fmla="*/ 13 h 48"/>
                <a:gd name="T22" fmla="*/ 65 w 114"/>
                <a:gd name="T23" fmla="*/ 7 h 48"/>
                <a:gd name="T24" fmla="*/ 83 w 114"/>
                <a:gd name="T25" fmla="*/ 4 h 48"/>
                <a:gd name="T26" fmla="*/ 100 w 114"/>
                <a:gd name="T27" fmla="*/ 1 h 48"/>
                <a:gd name="T28" fmla="*/ 114 w 114"/>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48">
                  <a:moveTo>
                    <a:pt x="0" y="44"/>
                  </a:moveTo>
                  <a:lnTo>
                    <a:pt x="0" y="44"/>
                  </a:lnTo>
                  <a:lnTo>
                    <a:pt x="7" y="48"/>
                  </a:lnTo>
                  <a:lnTo>
                    <a:pt x="6" y="43"/>
                  </a:lnTo>
                  <a:lnTo>
                    <a:pt x="3" y="34"/>
                  </a:lnTo>
                  <a:lnTo>
                    <a:pt x="1" y="30"/>
                  </a:lnTo>
                  <a:lnTo>
                    <a:pt x="1" y="30"/>
                  </a:lnTo>
                  <a:lnTo>
                    <a:pt x="6" y="28"/>
                  </a:lnTo>
                  <a:lnTo>
                    <a:pt x="16" y="23"/>
                  </a:lnTo>
                  <a:lnTo>
                    <a:pt x="30" y="18"/>
                  </a:lnTo>
                  <a:lnTo>
                    <a:pt x="47" y="13"/>
                  </a:lnTo>
                  <a:lnTo>
                    <a:pt x="65" y="7"/>
                  </a:lnTo>
                  <a:lnTo>
                    <a:pt x="83" y="4"/>
                  </a:lnTo>
                  <a:lnTo>
                    <a:pt x="100" y="1"/>
                  </a:lnTo>
                  <a:lnTo>
                    <a:pt x="1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1">
              <a:extLst>
                <a:ext uri="{FF2B5EF4-FFF2-40B4-BE49-F238E27FC236}">
                  <a16:creationId xmlns:a16="http://schemas.microsoft.com/office/drawing/2014/main" id="{5A2B4845-9D25-4B93-A70C-C2890F300652}"/>
                </a:ext>
              </a:extLst>
            </p:cNvPr>
            <p:cNvSpPr>
              <a:spLocks/>
            </p:cNvSpPr>
            <p:nvPr/>
          </p:nvSpPr>
          <p:spPr bwMode="auto">
            <a:xfrm>
              <a:off x="4901909" y="4947950"/>
              <a:ext cx="134938" cy="163513"/>
            </a:xfrm>
            <a:custGeom>
              <a:avLst/>
              <a:gdLst>
                <a:gd name="T0" fmla="*/ 30 w 85"/>
                <a:gd name="T1" fmla="*/ 102 h 103"/>
                <a:gd name="T2" fmla="*/ 39 w 85"/>
                <a:gd name="T3" fmla="*/ 103 h 103"/>
                <a:gd name="T4" fmla="*/ 46 w 85"/>
                <a:gd name="T5" fmla="*/ 102 h 103"/>
                <a:gd name="T6" fmla="*/ 55 w 85"/>
                <a:gd name="T7" fmla="*/ 98 h 103"/>
                <a:gd name="T8" fmla="*/ 63 w 85"/>
                <a:gd name="T9" fmla="*/ 94 h 103"/>
                <a:gd name="T10" fmla="*/ 69 w 85"/>
                <a:gd name="T11" fmla="*/ 88 h 103"/>
                <a:gd name="T12" fmla="*/ 74 w 85"/>
                <a:gd name="T13" fmla="*/ 80 h 103"/>
                <a:gd name="T14" fmla="*/ 80 w 85"/>
                <a:gd name="T15" fmla="*/ 71 h 103"/>
                <a:gd name="T16" fmla="*/ 83 w 85"/>
                <a:gd name="T17" fmla="*/ 61 h 103"/>
                <a:gd name="T18" fmla="*/ 85 w 85"/>
                <a:gd name="T19" fmla="*/ 41 h 103"/>
                <a:gd name="T20" fmla="*/ 80 w 85"/>
                <a:gd name="T21" fmla="*/ 23 h 103"/>
                <a:gd name="T22" fmla="*/ 69 w 85"/>
                <a:gd name="T23" fmla="*/ 9 h 103"/>
                <a:gd name="T24" fmla="*/ 55 w 85"/>
                <a:gd name="T25" fmla="*/ 1 h 103"/>
                <a:gd name="T26" fmla="*/ 46 w 85"/>
                <a:gd name="T27" fmla="*/ 0 h 103"/>
                <a:gd name="T28" fmla="*/ 39 w 85"/>
                <a:gd name="T29" fmla="*/ 1 h 103"/>
                <a:gd name="T30" fmla="*/ 30 w 85"/>
                <a:gd name="T31" fmla="*/ 5 h 103"/>
                <a:gd name="T32" fmla="*/ 23 w 85"/>
                <a:gd name="T33" fmla="*/ 9 h 103"/>
                <a:gd name="T34" fmla="*/ 16 w 85"/>
                <a:gd name="T35" fmla="*/ 15 h 103"/>
                <a:gd name="T36" fmla="*/ 10 w 85"/>
                <a:gd name="T37" fmla="*/ 23 h 103"/>
                <a:gd name="T38" fmla="*/ 5 w 85"/>
                <a:gd name="T39" fmla="*/ 32 h 103"/>
                <a:gd name="T40" fmla="*/ 3 w 85"/>
                <a:gd name="T41" fmla="*/ 42 h 103"/>
                <a:gd name="T42" fmla="*/ 0 w 85"/>
                <a:gd name="T43" fmla="*/ 63 h 103"/>
                <a:gd name="T44" fmla="*/ 5 w 85"/>
                <a:gd name="T45" fmla="*/ 80 h 103"/>
                <a:gd name="T46" fmla="*/ 16 w 85"/>
                <a:gd name="T47" fmla="*/ 94 h 103"/>
                <a:gd name="T48" fmla="*/ 30 w 85"/>
                <a:gd name="T49"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103">
                  <a:moveTo>
                    <a:pt x="30" y="102"/>
                  </a:moveTo>
                  <a:lnTo>
                    <a:pt x="39" y="103"/>
                  </a:lnTo>
                  <a:lnTo>
                    <a:pt x="46" y="102"/>
                  </a:lnTo>
                  <a:lnTo>
                    <a:pt x="55" y="98"/>
                  </a:lnTo>
                  <a:lnTo>
                    <a:pt x="63" y="94"/>
                  </a:lnTo>
                  <a:lnTo>
                    <a:pt x="69" y="88"/>
                  </a:lnTo>
                  <a:lnTo>
                    <a:pt x="74" y="80"/>
                  </a:lnTo>
                  <a:lnTo>
                    <a:pt x="80" y="71"/>
                  </a:lnTo>
                  <a:lnTo>
                    <a:pt x="83" y="61"/>
                  </a:lnTo>
                  <a:lnTo>
                    <a:pt x="85" y="41"/>
                  </a:lnTo>
                  <a:lnTo>
                    <a:pt x="80" y="23"/>
                  </a:lnTo>
                  <a:lnTo>
                    <a:pt x="69" y="9"/>
                  </a:lnTo>
                  <a:lnTo>
                    <a:pt x="55" y="1"/>
                  </a:lnTo>
                  <a:lnTo>
                    <a:pt x="46" y="0"/>
                  </a:lnTo>
                  <a:lnTo>
                    <a:pt x="39" y="1"/>
                  </a:lnTo>
                  <a:lnTo>
                    <a:pt x="30" y="5"/>
                  </a:lnTo>
                  <a:lnTo>
                    <a:pt x="23" y="9"/>
                  </a:lnTo>
                  <a:lnTo>
                    <a:pt x="16" y="15"/>
                  </a:lnTo>
                  <a:lnTo>
                    <a:pt x="10" y="23"/>
                  </a:lnTo>
                  <a:lnTo>
                    <a:pt x="5" y="32"/>
                  </a:lnTo>
                  <a:lnTo>
                    <a:pt x="3" y="42"/>
                  </a:lnTo>
                  <a:lnTo>
                    <a:pt x="0" y="63"/>
                  </a:lnTo>
                  <a:lnTo>
                    <a:pt x="5" y="80"/>
                  </a:lnTo>
                  <a:lnTo>
                    <a:pt x="16" y="94"/>
                  </a:lnTo>
                  <a:lnTo>
                    <a:pt x="30" y="102"/>
                  </a:lnTo>
                  <a:close/>
                </a:path>
              </a:pathLst>
            </a:custGeom>
            <a:solidFill>
              <a:srgbClr val="C18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2">
              <a:extLst>
                <a:ext uri="{FF2B5EF4-FFF2-40B4-BE49-F238E27FC236}">
                  <a16:creationId xmlns:a16="http://schemas.microsoft.com/office/drawing/2014/main" id="{AA7B1C3A-CE43-4DB6-BDD9-8E08EC3F815E}"/>
                </a:ext>
              </a:extLst>
            </p:cNvPr>
            <p:cNvSpPr>
              <a:spLocks/>
            </p:cNvSpPr>
            <p:nvPr/>
          </p:nvSpPr>
          <p:spPr bwMode="auto">
            <a:xfrm>
              <a:off x="4901909" y="4947950"/>
              <a:ext cx="134938" cy="163513"/>
            </a:xfrm>
            <a:custGeom>
              <a:avLst/>
              <a:gdLst>
                <a:gd name="T0" fmla="*/ 30 w 85"/>
                <a:gd name="T1" fmla="*/ 102 h 103"/>
                <a:gd name="T2" fmla="*/ 30 w 85"/>
                <a:gd name="T3" fmla="*/ 102 h 103"/>
                <a:gd name="T4" fmla="*/ 39 w 85"/>
                <a:gd name="T5" fmla="*/ 103 h 103"/>
                <a:gd name="T6" fmla="*/ 46 w 85"/>
                <a:gd name="T7" fmla="*/ 102 h 103"/>
                <a:gd name="T8" fmla="*/ 55 w 85"/>
                <a:gd name="T9" fmla="*/ 98 h 103"/>
                <a:gd name="T10" fmla="*/ 63 w 85"/>
                <a:gd name="T11" fmla="*/ 94 h 103"/>
                <a:gd name="T12" fmla="*/ 69 w 85"/>
                <a:gd name="T13" fmla="*/ 88 h 103"/>
                <a:gd name="T14" fmla="*/ 74 w 85"/>
                <a:gd name="T15" fmla="*/ 80 h 103"/>
                <a:gd name="T16" fmla="*/ 80 w 85"/>
                <a:gd name="T17" fmla="*/ 71 h 103"/>
                <a:gd name="T18" fmla="*/ 83 w 85"/>
                <a:gd name="T19" fmla="*/ 61 h 103"/>
                <a:gd name="T20" fmla="*/ 83 w 85"/>
                <a:gd name="T21" fmla="*/ 61 h 103"/>
                <a:gd name="T22" fmla="*/ 85 w 85"/>
                <a:gd name="T23" fmla="*/ 41 h 103"/>
                <a:gd name="T24" fmla="*/ 80 w 85"/>
                <a:gd name="T25" fmla="*/ 23 h 103"/>
                <a:gd name="T26" fmla="*/ 69 w 85"/>
                <a:gd name="T27" fmla="*/ 9 h 103"/>
                <a:gd name="T28" fmla="*/ 55 w 85"/>
                <a:gd name="T29" fmla="*/ 1 h 103"/>
                <a:gd name="T30" fmla="*/ 55 w 85"/>
                <a:gd name="T31" fmla="*/ 1 h 103"/>
                <a:gd name="T32" fmla="*/ 46 w 85"/>
                <a:gd name="T33" fmla="*/ 0 h 103"/>
                <a:gd name="T34" fmla="*/ 39 w 85"/>
                <a:gd name="T35" fmla="*/ 1 h 103"/>
                <a:gd name="T36" fmla="*/ 30 w 85"/>
                <a:gd name="T37" fmla="*/ 5 h 103"/>
                <a:gd name="T38" fmla="*/ 23 w 85"/>
                <a:gd name="T39" fmla="*/ 9 h 103"/>
                <a:gd name="T40" fmla="*/ 16 w 85"/>
                <a:gd name="T41" fmla="*/ 15 h 103"/>
                <a:gd name="T42" fmla="*/ 10 w 85"/>
                <a:gd name="T43" fmla="*/ 23 h 103"/>
                <a:gd name="T44" fmla="*/ 5 w 85"/>
                <a:gd name="T45" fmla="*/ 32 h 103"/>
                <a:gd name="T46" fmla="*/ 3 w 85"/>
                <a:gd name="T47" fmla="*/ 42 h 103"/>
                <a:gd name="T48" fmla="*/ 3 w 85"/>
                <a:gd name="T49" fmla="*/ 42 h 103"/>
                <a:gd name="T50" fmla="*/ 0 w 85"/>
                <a:gd name="T51" fmla="*/ 63 h 103"/>
                <a:gd name="T52" fmla="*/ 5 w 85"/>
                <a:gd name="T53" fmla="*/ 80 h 103"/>
                <a:gd name="T54" fmla="*/ 16 w 85"/>
                <a:gd name="T55" fmla="*/ 94 h 103"/>
                <a:gd name="T56" fmla="*/ 30 w 85"/>
                <a:gd name="T57"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03">
                  <a:moveTo>
                    <a:pt x="30" y="102"/>
                  </a:moveTo>
                  <a:lnTo>
                    <a:pt x="30" y="102"/>
                  </a:lnTo>
                  <a:lnTo>
                    <a:pt x="39" y="103"/>
                  </a:lnTo>
                  <a:lnTo>
                    <a:pt x="46" y="102"/>
                  </a:lnTo>
                  <a:lnTo>
                    <a:pt x="55" y="98"/>
                  </a:lnTo>
                  <a:lnTo>
                    <a:pt x="63" y="94"/>
                  </a:lnTo>
                  <a:lnTo>
                    <a:pt x="69" y="88"/>
                  </a:lnTo>
                  <a:lnTo>
                    <a:pt x="74" y="80"/>
                  </a:lnTo>
                  <a:lnTo>
                    <a:pt x="80" y="71"/>
                  </a:lnTo>
                  <a:lnTo>
                    <a:pt x="83" y="61"/>
                  </a:lnTo>
                  <a:lnTo>
                    <a:pt x="83" y="61"/>
                  </a:lnTo>
                  <a:lnTo>
                    <a:pt x="85" y="41"/>
                  </a:lnTo>
                  <a:lnTo>
                    <a:pt x="80" y="23"/>
                  </a:lnTo>
                  <a:lnTo>
                    <a:pt x="69" y="9"/>
                  </a:lnTo>
                  <a:lnTo>
                    <a:pt x="55" y="1"/>
                  </a:lnTo>
                  <a:lnTo>
                    <a:pt x="55" y="1"/>
                  </a:lnTo>
                  <a:lnTo>
                    <a:pt x="46" y="0"/>
                  </a:lnTo>
                  <a:lnTo>
                    <a:pt x="39" y="1"/>
                  </a:lnTo>
                  <a:lnTo>
                    <a:pt x="30" y="5"/>
                  </a:lnTo>
                  <a:lnTo>
                    <a:pt x="23" y="9"/>
                  </a:lnTo>
                  <a:lnTo>
                    <a:pt x="16" y="15"/>
                  </a:lnTo>
                  <a:lnTo>
                    <a:pt x="10" y="23"/>
                  </a:lnTo>
                  <a:lnTo>
                    <a:pt x="5" y="32"/>
                  </a:lnTo>
                  <a:lnTo>
                    <a:pt x="3" y="42"/>
                  </a:lnTo>
                  <a:lnTo>
                    <a:pt x="3" y="42"/>
                  </a:lnTo>
                  <a:lnTo>
                    <a:pt x="0" y="63"/>
                  </a:lnTo>
                  <a:lnTo>
                    <a:pt x="5" y="80"/>
                  </a:lnTo>
                  <a:lnTo>
                    <a:pt x="16" y="94"/>
                  </a:lnTo>
                  <a:lnTo>
                    <a:pt x="30" y="10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
              <a:extLst>
                <a:ext uri="{FF2B5EF4-FFF2-40B4-BE49-F238E27FC236}">
                  <a16:creationId xmlns:a16="http://schemas.microsoft.com/office/drawing/2014/main" id="{959043C2-D5B8-4B36-9947-C819E4CB9BD6}"/>
                </a:ext>
              </a:extLst>
            </p:cNvPr>
            <p:cNvSpPr>
              <a:spLocks/>
            </p:cNvSpPr>
            <p:nvPr/>
          </p:nvSpPr>
          <p:spPr bwMode="auto">
            <a:xfrm>
              <a:off x="3282659" y="4381213"/>
              <a:ext cx="1524000" cy="782638"/>
            </a:xfrm>
            <a:custGeom>
              <a:avLst/>
              <a:gdLst>
                <a:gd name="T0" fmla="*/ 950 w 960"/>
                <a:gd name="T1" fmla="*/ 276 h 493"/>
                <a:gd name="T2" fmla="*/ 874 w 960"/>
                <a:gd name="T3" fmla="*/ 119 h 493"/>
                <a:gd name="T4" fmla="*/ 811 w 960"/>
                <a:gd name="T5" fmla="*/ 101 h 493"/>
                <a:gd name="T6" fmla="*/ 720 w 960"/>
                <a:gd name="T7" fmla="*/ 76 h 493"/>
                <a:gd name="T8" fmla="*/ 646 w 960"/>
                <a:gd name="T9" fmla="*/ 57 h 493"/>
                <a:gd name="T10" fmla="*/ 579 w 960"/>
                <a:gd name="T11" fmla="*/ 38 h 493"/>
                <a:gd name="T12" fmla="*/ 538 w 960"/>
                <a:gd name="T13" fmla="*/ 17 h 493"/>
                <a:gd name="T14" fmla="*/ 476 w 960"/>
                <a:gd name="T15" fmla="*/ 0 h 493"/>
                <a:gd name="T16" fmla="*/ 426 w 960"/>
                <a:gd name="T17" fmla="*/ 14 h 493"/>
                <a:gd name="T18" fmla="*/ 398 w 960"/>
                <a:gd name="T19" fmla="*/ 26 h 493"/>
                <a:gd name="T20" fmla="*/ 367 w 960"/>
                <a:gd name="T21" fmla="*/ 35 h 493"/>
                <a:gd name="T22" fmla="*/ 320 w 960"/>
                <a:gd name="T23" fmla="*/ 43 h 493"/>
                <a:gd name="T24" fmla="*/ 231 w 960"/>
                <a:gd name="T25" fmla="*/ 50 h 493"/>
                <a:gd name="T26" fmla="*/ 201 w 960"/>
                <a:gd name="T27" fmla="*/ 49 h 493"/>
                <a:gd name="T28" fmla="*/ 172 w 960"/>
                <a:gd name="T29" fmla="*/ 53 h 493"/>
                <a:gd name="T30" fmla="*/ 133 w 960"/>
                <a:gd name="T31" fmla="*/ 86 h 493"/>
                <a:gd name="T32" fmla="*/ 104 w 960"/>
                <a:gd name="T33" fmla="*/ 160 h 493"/>
                <a:gd name="T34" fmla="*/ 77 w 960"/>
                <a:gd name="T35" fmla="*/ 259 h 493"/>
                <a:gd name="T36" fmla="*/ 48 w 960"/>
                <a:gd name="T37" fmla="*/ 309 h 493"/>
                <a:gd name="T38" fmla="*/ 13 w 960"/>
                <a:gd name="T39" fmla="*/ 348 h 493"/>
                <a:gd name="T40" fmla="*/ 22 w 960"/>
                <a:gd name="T41" fmla="*/ 400 h 493"/>
                <a:gd name="T42" fmla="*/ 74 w 960"/>
                <a:gd name="T43" fmla="*/ 398 h 493"/>
                <a:gd name="T44" fmla="*/ 101 w 960"/>
                <a:gd name="T45" fmla="*/ 383 h 493"/>
                <a:gd name="T46" fmla="*/ 170 w 960"/>
                <a:gd name="T47" fmla="*/ 325 h 493"/>
                <a:gd name="T48" fmla="*/ 194 w 960"/>
                <a:gd name="T49" fmla="*/ 286 h 493"/>
                <a:gd name="T50" fmla="*/ 240 w 960"/>
                <a:gd name="T51" fmla="*/ 316 h 493"/>
                <a:gd name="T52" fmla="*/ 288 w 960"/>
                <a:gd name="T53" fmla="*/ 347 h 493"/>
                <a:gd name="T54" fmla="*/ 231 w 960"/>
                <a:gd name="T55" fmla="*/ 364 h 493"/>
                <a:gd name="T56" fmla="*/ 179 w 960"/>
                <a:gd name="T57" fmla="*/ 361 h 493"/>
                <a:gd name="T58" fmla="*/ 108 w 960"/>
                <a:gd name="T59" fmla="*/ 376 h 493"/>
                <a:gd name="T60" fmla="*/ 59 w 960"/>
                <a:gd name="T61" fmla="*/ 413 h 493"/>
                <a:gd name="T62" fmla="*/ 40 w 960"/>
                <a:gd name="T63" fmla="*/ 450 h 493"/>
                <a:gd name="T64" fmla="*/ 54 w 960"/>
                <a:gd name="T65" fmla="*/ 481 h 493"/>
                <a:gd name="T66" fmla="*/ 102 w 960"/>
                <a:gd name="T67" fmla="*/ 488 h 493"/>
                <a:gd name="T68" fmla="*/ 167 w 960"/>
                <a:gd name="T69" fmla="*/ 488 h 493"/>
                <a:gd name="T70" fmla="*/ 203 w 960"/>
                <a:gd name="T71" fmla="*/ 493 h 493"/>
                <a:gd name="T72" fmla="*/ 258 w 960"/>
                <a:gd name="T73" fmla="*/ 490 h 493"/>
                <a:gd name="T74" fmla="*/ 321 w 960"/>
                <a:gd name="T75" fmla="*/ 470 h 493"/>
                <a:gd name="T76" fmla="*/ 388 w 960"/>
                <a:gd name="T77" fmla="*/ 468 h 493"/>
                <a:gd name="T78" fmla="*/ 429 w 960"/>
                <a:gd name="T79" fmla="*/ 468 h 493"/>
                <a:gd name="T80" fmla="*/ 466 w 960"/>
                <a:gd name="T81" fmla="*/ 454 h 493"/>
                <a:gd name="T82" fmla="*/ 502 w 960"/>
                <a:gd name="T83" fmla="*/ 449 h 493"/>
                <a:gd name="T84" fmla="*/ 528 w 960"/>
                <a:gd name="T85" fmla="*/ 450 h 493"/>
                <a:gd name="T86" fmla="*/ 556 w 960"/>
                <a:gd name="T87" fmla="*/ 458 h 493"/>
                <a:gd name="T88" fmla="*/ 619 w 960"/>
                <a:gd name="T89" fmla="*/ 467 h 493"/>
                <a:gd name="T90" fmla="*/ 653 w 960"/>
                <a:gd name="T91" fmla="*/ 467 h 493"/>
                <a:gd name="T92" fmla="*/ 739 w 960"/>
                <a:gd name="T93" fmla="*/ 459 h 493"/>
                <a:gd name="T94" fmla="*/ 825 w 960"/>
                <a:gd name="T95" fmla="*/ 442 h 493"/>
                <a:gd name="T96" fmla="*/ 875 w 960"/>
                <a:gd name="T97" fmla="*/ 417 h 493"/>
                <a:gd name="T98" fmla="*/ 905 w 960"/>
                <a:gd name="T99" fmla="*/ 418 h 493"/>
                <a:gd name="T100" fmla="*/ 941 w 960"/>
                <a:gd name="T101" fmla="*/ 41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0" h="493">
                  <a:moveTo>
                    <a:pt x="960" y="418"/>
                  </a:moveTo>
                  <a:lnTo>
                    <a:pt x="959" y="392"/>
                  </a:lnTo>
                  <a:lnTo>
                    <a:pt x="955" y="347"/>
                  </a:lnTo>
                  <a:lnTo>
                    <a:pt x="952" y="304"/>
                  </a:lnTo>
                  <a:lnTo>
                    <a:pt x="950" y="276"/>
                  </a:lnTo>
                  <a:lnTo>
                    <a:pt x="944" y="249"/>
                  </a:lnTo>
                  <a:lnTo>
                    <a:pt x="937" y="202"/>
                  </a:lnTo>
                  <a:lnTo>
                    <a:pt x="929" y="159"/>
                  </a:lnTo>
                  <a:lnTo>
                    <a:pt x="925" y="140"/>
                  </a:lnTo>
                  <a:lnTo>
                    <a:pt x="874" y="119"/>
                  </a:lnTo>
                  <a:lnTo>
                    <a:pt x="866" y="117"/>
                  </a:lnTo>
                  <a:lnTo>
                    <a:pt x="856" y="114"/>
                  </a:lnTo>
                  <a:lnTo>
                    <a:pt x="842" y="110"/>
                  </a:lnTo>
                  <a:lnTo>
                    <a:pt x="828" y="106"/>
                  </a:lnTo>
                  <a:lnTo>
                    <a:pt x="811" y="101"/>
                  </a:lnTo>
                  <a:lnTo>
                    <a:pt x="794" y="96"/>
                  </a:lnTo>
                  <a:lnTo>
                    <a:pt x="775" y="91"/>
                  </a:lnTo>
                  <a:lnTo>
                    <a:pt x="757" y="86"/>
                  </a:lnTo>
                  <a:lnTo>
                    <a:pt x="738" y="81"/>
                  </a:lnTo>
                  <a:lnTo>
                    <a:pt x="720" y="76"/>
                  </a:lnTo>
                  <a:lnTo>
                    <a:pt x="702" y="71"/>
                  </a:lnTo>
                  <a:lnTo>
                    <a:pt x="685" y="67"/>
                  </a:lnTo>
                  <a:lnTo>
                    <a:pt x="670" y="62"/>
                  </a:lnTo>
                  <a:lnTo>
                    <a:pt x="656" y="59"/>
                  </a:lnTo>
                  <a:lnTo>
                    <a:pt x="646" y="57"/>
                  </a:lnTo>
                  <a:lnTo>
                    <a:pt x="637" y="56"/>
                  </a:lnTo>
                  <a:lnTo>
                    <a:pt x="623" y="53"/>
                  </a:lnTo>
                  <a:lnTo>
                    <a:pt x="607" y="48"/>
                  </a:lnTo>
                  <a:lnTo>
                    <a:pt x="593" y="43"/>
                  </a:lnTo>
                  <a:lnTo>
                    <a:pt x="579" y="38"/>
                  </a:lnTo>
                  <a:lnTo>
                    <a:pt x="566" y="33"/>
                  </a:lnTo>
                  <a:lnTo>
                    <a:pt x="556" y="28"/>
                  </a:lnTo>
                  <a:lnTo>
                    <a:pt x="548" y="22"/>
                  </a:lnTo>
                  <a:lnTo>
                    <a:pt x="543" y="20"/>
                  </a:lnTo>
                  <a:lnTo>
                    <a:pt x="538" y="17"/>
                  </a:lnTo>
                  <a:lnTo>
                    <a:pt x="529" y="14"/>
                  </a:lnTo>
                  <a:lnTo>
                    <a:pt x="517" y="8"/>
                  </a:lnTo>
                  <a:lnTo>
                    <a:pt x="503" y="5"/>
                  </a:lnTo>
                  <a:lnTo>
                    <a:pt x="489" y="2"/>
                  </a:lnTo>
                  <a:lnTo>
                    <a:pt x="476" y="0"/>
                  </a:lnTo>
                  <a:lnTo>
                    <a:pt x="463" y="1"/>
                  </a:lnTo>
                  <a:lnTo>
                    <a:pt x="452" y="3"/>
                  </a:lnTo>
                  <a:lnTo>
                    <a:pt x="443" y="7"/>
                  </a:lnTo>
                  <a:lnTo>
                    <a:pt x="434" y="11"/>
                  </a:lnTo>
                  <a:lnTo>
                    <a:pt x="426" y="14"/>
                  </a:lnTo>
                  <a:lnTo>
                    <a:pt x="420" y="16"/>
                  </a:lnTo>
                  <a:lnTo>
                    <a:pt x="413" y="19"/>
                  </a:lnTo>
                  <a:lnTo>
                    <a:pt x="407" y="20"/>
                  </a:lnTo>
                  <a:lnTo>
                    <a:pt x="403" y="24"/>
                  </a:lnTo>
                  <a:lnTo>
                    <a:pt x="398" y="26"/>
                  </a:lnTo>
                  <a:lnTo>
                    <a:pt x="393" y="28"/>
                  </a:lnTo>
                  <a:lnTo>
                    <a:pt x="387" y="29"/>
                  </a:lnTo>
                  <a:lnTo>
                    <a:pt x="380" y="31"/>
                  </a:lnTo>
                  <a:lnTo>
                    <a:pt x="374" y="33"/>
                  </a:lnTo>
                  <a:lnTo>
                    <a:pt x="367" y="35"/>
                  </a:lnTo>
                  <a:lnTo>
                    <a:pt x="360" y="38"/>
                  </a:lnTo>
                  <a:lnTo>
                    <a:pt x="353" y="39"/>
                  </a:lnTo>
                  <a:lnTo>
                    <a:pt x="345" y="40"/>
                  </a:lnTo>
                  <a:lnTo>
                    <a:pt x="335" y="42"/>
                  </a:lnTo>
                  <a:lnTo>
                    <a:pt x="320" y="43"/>
                  </a:lnTo>
                  <a:lnTo>
                    <a:pt x="301" y="45"/>
                  </a:lnTo>
                  <a:lnTo>
                    <a:pt x="280" y="47"/>
                  </a:lnTo>
                  <a:lnTo>
                    <a:pt x="261" y="48"/>
                  </a:lnTo>
                  <a:lnTo>
                    <a:pt x="243" y="49"/>
                  </a:lnTo>
                  <a:lnTo>
                    <a:pt x="231" y="50"/>
                  </a:lnTo>
                  <a:lnTo>
                    <a:pt x="225" y="50"/>
                  </a:lnTo>
                  <a:lnTo>
                    <a:pt x="221" y="50"/>
                  </a:lnTo>
                  <a:lnTo>
                    <a:pt x="216" y="50"/>
                  </a:lnTo>
                  <a:lnTo>
                    <a:pt x="208" y="49"/>
                  </a:lnTo>
                  <a:lnTo>
                    <a:pt x="201" y="49"/>
                  </a:lnTo>
                  <a:lnTo>
                    <a:pt x="193" y="49"/>
                  </a:lnTo>
                  <a:lnTo>
                    <a:pt x="186" y="49"/>
                  </a:lnTo>
                  <a:lnTo>
                    <a:pt x="180" y="49"/>
                  </a:lnTo>
                  <a:lnTo>
                    <a:pt x="176" y="50"/>
                  </a:lnTo>
                  <a:lnTo>
                    <a:pt x="172" y="53"/>
                  </a:lnTo>
                  <a:lnTo>
                    <a:pt x="166" y="57"/>
                  </a:lnTo>
                  <a:lnTo>
                    <a:pt x="157" y="62"/>
                  </a:lnTo>
                  <a:lnTo>
                    <a:pt x="149" y="68"/>
                  </a:lnTo>
                  <a:lnTo>
                    <a:pt x="140" y="76"/>
                  </a:lnTo>
                  <a:lnTo>
                    <a:pt x="133" y="86"/>
                  </a:lnTo>
                  <a:lnTo>
                    <a:pt x="127" y="98"/>
                  </a:lnTo>
                  <a:lnTo>
                    <a:pt x="124" y="110"/>
                  </a:lnTo>
                  <a:lnTo>
                    <a:pt x="118" y="133"/>
                  </a:lnTo>
                  <a:lnTo>
                    <a:pt x="111" y="150"/>
                  </a:lnTo>
                  <a:lnTo>
                    <a:pt x="104" y="160"/>
                  </a:lnTo>
                  <a:lnTo>
                    <a:pt x="101" y="166"/>
                  </a:lnTo>
                  <a:lnTo>
                    <a:pt x="98" y="182"/>
                  </a:lnTo>
                  <a:lnTo>
                    <a:pt x="92" y="208"/>
                  </a:lnTo>
                  <a:lnTo>
                    <a:pt x="84" y="238"/>
                  </a:lnTo>
                  <a:lnTo>
                    <a:pt x="77" y="259"/>
                  </a:lnTo>
                  <a:lnTo>
                    <a:pt x="74" y="267"/>
                  </a:lnTo>
                  <a:lnTo>
                    <a:pt x="68" y="277"/>
                  </a:lnTo>
                  <a:lnTo>
                    <a:pt x="62" y="287"/>
                  </a:lnTo>
                  <a:lnTo>
                    <a:pt x="56" y="299"/>
                  </a:lnTo>
                  <a:lnTo>
                    <a:pt x="48" y="309"/>
                  </a:lnTo>
                  <a:lnTo>
                    <a:pt x="43" y="318"/>
                  </a:lnTo>
                  <a:lnTo>
                    <a:pt x="38" y="325"/>
                  </a:lnTo>
                  <a:lnTo>
                    <a:pt x="34" y="329"/>
                  </a:lnTo>
                  <a:lnTo>
                    <a:pt x="26" y="337"/>
                  </a:lnTo>
                  <a:lnTo>
                    <a:pt x="13" y="348"/>
                  </a:lnTo>
                  <a:lnTo>
                    <a:pt x="4" y="362"/>
                  </a:lnTo>
                  <a:lnTo>
                    <a:pt x="0" y="372"/>
                  </a:lnTo>
                  <a:lnTo>
                    <a:pt x="4" y="383"/>
                  </a:lnTo>
                  <a:lnTo>
                    <a:pt x="11" y="393"/>
                  </a:lnTo>
                  <a:lnTo>
                    <a:pt x="22" y="400"/>
                  </a:lnTo>
                  <a:lnTo>
                    <a:pt x="35" y="406"/>
                  </a:lnTo>
                  <a:lnTo>
                    <a:pt x="47" y="406"/>
                  </a:lnTo>
                  <a:lnTo>
                    <a:pt x="57" y="404"/>
                  </a:lnTo>
                  <a:lnTo>
                    <a:pt x="66" y="402"/>
                  </a:lnTo>
                  <a:lnTo>
                    <a:pt x="74" y="398"/>
                  </a:lnTo>
                  <a:lnTo>
                    <a:pt x="80" y="394"/>
                  </a:lnTo>
                  <a:lnTo>
                    <a:pt x="85" y="390"/>
                  </a:lnTo>
                  <a:lnTo>
                    <a:pt x="90" y="386"/>
                  </a:lnTo>
                  <a:lnTo>
                    <a:pt x="94" y="385"/>
                  </a:lnTo>
                  <a:lnTo>
                    <a:pt x="101" y="383"/>
                  </a:lnTo>
                  <a:lnTo>
                    <a:pt x="112" y="376"/>
                  </a:lnTo>
                  <a:lnTo>
                    <a:pt x="126" y="366"/>
                  </a:lnTo>
                  <a:lnTo>
                    <a:pt x="142" y="355"/>
                  </a:lnTo>
                  <a:lnTo>
                    <a:pt x="157" y="341"/>
                  </a:lnTo>
                  <a:lnTo>
                    <a:pt x="170" y="325"/>
                  </a:lnTo>
                  <a:lnTo>
                    <a:pt x="179" y="311"/>
                  </a:lnTo>
                  <a:lnTo>
                    <a:pt x="184" y="296"/>
                  </a:lnTo>
                  <a:lnTo>
                    <a:pt x="188" y="295"/>
                  </a:lnTo>
                  <a:lnTo>
                    <a:pt x="192" y="291"/>
                  </a:lnTo>
                  <a:lnTo>
                    <a:pt x="194" y="286"/>
                  </a:lnTo>
                  <a:lnTo>
                    <a:pt x="198" y="280"/>
                  </a:lnTo>
                  <a:lnTo>
                    <a:pt x="201" y="285"/>
                  </a:lnTo>
                  <a:lnTo>
                    <a:pt x="211" y="294"/>
                  </a:lnTo>
                  <a:lnTo>
                    <a:pt x="224" y="305"/>
                  </a:lnTo>
                  <a:lnTo>
                    <a:pt x="240" y="316"/>
                  </a:lnTo>
                  <a:lnTo>
                    <a:pt x="256" y="327"/>
                  </a:lnTo>
                  <a:lnTo>
                    <a:pt x="272" y="337"/>
                  </a:lnTo>
                  <a:lnTo>
                    <a:pt x="285" y="343"/>
                  </a:lnTo>
                  <a:lnTo>
                    <a:pt x="293" y="346"/>
                  </a:lnTo>
                  <a:lnTo>
                    <a:pt x="288" y="347"/>
                  </a:lnTo>
                  <a:lnTo>
                    <a:pt x="280" y="350"/>
                  </a:lnTo>
                  <a:lnTo>
                    <a:pt x="269" y="353"/>
                  </a:lnTo>
                  <a:lnTo>
                    <a:pt x="256" y="356"/>
                  </a:lnTo>
                  <a:lnTo>
                    <a:pt x="243" y="360"/>
                  </a:lnTo>
                  <a:lnTo>
                    <a:pt x="231" y="364"/>
                  </a:lnTo>
                  <a:lnTo>
                    <a:pt x="221" y="366"/>
                  </a:lnTo>
                  <a:lnTo>
                    <a:pt x="216" y="369"/>
                  </a:lnTo>
                  <a:lnTo>
                    <a:pt x="206" y="364"/>
                  </a:lnTo>
                  <a:lnTo>
                    <a:pt x="194" y="361"/>
                  </a:lnTo>
                  <a:lnTo>
                    <a:pt x="179" y="361"/>
                  </a:lnTo>
                  <a:lnTo>
                    <a:pt x="163" y="362"/>
                  </a:lnTo>
                  <a:lnTo>
                    <a:pt x="148" y="365"/>
                  </a:lnTo>
                  <a:lnTo>
                    <a:pt x="133" y="369"/>
                  </a:lnTo>
                  <a:lnTo>
                    <a:pt x="120" y="372"/>
                  </a:lnTo>
                  <a:lnTo>
                    <a:pt x="108" y="376"/>
                  </a:lnTo>
                  <a:lnTo>
                    <a:pt x="98" y="381"/>
                  </a:lnTo>
                  <a:lnTo>
                    <a:pt x="88" y="388"/>
                  </a:lnTo>
                  <a:lnTo>
                    <a:pt x="79" y="395"/>
                  </a:lnTo>
                  <a:lnTo>
                    <a:pt x="68" y="404"/>
                  </a:lnTo>
                  <a:lnTo>
                    <a:pt x="59" y="413"/>
                  </a:lnTo>
                  <a:lnTo>
                    <a:pt x="52" y="421"/>
                  </a:lnTo>
                  <a:lnTo>
                    <a:pt x="45" y="428"/>
                  </a:lnTo>
                  <a:lnTo>
                    <a:pt x="42" y="435"/>
                  </a:lnTo>
                  <a:lnTo>
                    <a:pt x="40" y="440"/>
                  </a:lnTo>
                  <a:lnTo>
                    <a:pt x="40" y="450"/>
                  </a:lnTo>
                  <a:lnTo>
                    <a:pt x="43" y="460"/>
                  </a:lnTo>
                  <a:lnTo>
                    <a:pt x="47" y="469"/>
                  </a:lnTo>
                  <a:lnTo>
                    <a:pt x="49" y="473"/>
                  </a:lnTo>
                  <a:lnTo>
                    <a:pt x="52" y="477"/>
                  </a:lnTo>
                  <a:lnTo>
                    <a:pt x="54" y="481"/>
                  </a:lnTo>
                  <a:lnTo>
                    <a:pt x="58" y="484"/>
                  </a:lnTo>
                  <a:lnTo>
                    <a:pt x="65" y="487"/>
                  </a:lnTo>
                  <a:lnTo>
                    <a:pt x="72" y="488"/>
                  </a:lnTo>
                  <a:lnTo>
                    <a:pt x="85" y="488"/>
                  </a:lnTo>
                  <a:lnTo>
                    <a:pt x="102" y="488"/>
                  </a:lnTo>
                  <a:lnTo>
                    <a:pt x="120" y="487"/>
                  </a:lnTo>
                  <a:lnTo>
                    <a:pt x="135" y="487"/>
                  </a:lnTo>
                  <a:lnTo>
                    <a:pt x="148" y="487"/>
                  </a:lnTo>
                  <a:lnTo>
                    <a:pt x="158" y="487"/>
                  </a:lnTo>
                  <a:lnTo>
                    <a:pt x="167" y="488"/>
                  </a:lnTo>
                  <a:lnTo>
                    <a:pt x="175" y="490"/>
                  </a:lnTo>
                  <a:lnTo>
                    <a:pt x="181" y="491"/>
                  </a:lnTo>
                  <a:lnTo>
                    <a:pt x="186" y="492"/>
                  </a:lnTo>
                  <a:lnTo>
                    <a:pt x="194" y="493"/>
                  </a:lnTo>
                  <a:lnTo>
                    <a:pt x="203" y="493"/>
                  </a:lnTo>
                  <a:lnTo>
                    <a:pt x="213" y="493"/>
                  </a:lnTo>
                  <a:lnTo>
                    <a:pt x="225" y="493"/>
                  </a:lnTo>
                  <a:lnTo>
                    <a:pt x="236" y="493"/>
                  </a:lnTo>
                  <a:lnTo>
                    <a:pt x="248" y="492"/>
                  </a:lnTo>
                  <a:lnTo>
                    <a:pt x="258" y="490"/>
                  </a:lnTo>
                  <a:lnTo>
                    <a:pt x="266" y="487"/>
                  </a:lnTo>
                  <a:lnTo>
                    <a:pt x="275" y="483"/>
                  </a:lnTo>
                  <a:lnTo>
                    <a:pt x="288" y="478"/>
                  </a:lnTo>
                  <a:lnTo>
                    <a:pt x="303" y="474"/>
                  </a:lnTo>
                  <a:lnTo>
                    <a:pt x="321" y="470"/>
                  </a:lnTo>
                  <a:lnTo>
                    <a:pt x="338" y="467"/>
                  </a:lnTo>
                  <a:lnTo>
                    <a:pt x="354" y="464"/>
                  </a:lnTo>
                  <a:lnTo>
                    <a:pt x="369" y="464"/>
                  </a:lnTo>
                  <a:lnTo>
                    <a:pt x="379" y="465"/>
                  </a:lnTo>
                  <a:lnTo>
                    <a:pt x="388" y="468"/>
                  </a:lnTo>
                  <a:lnTo>
                    <a:pt x="397" y="469"/>
                  </a:lnTo>
                  <a:lnTo>
                    <a:pt x="404" y="469"/>
                  </a:lnTo>
                  <a:lnTo>
                    <a:pt x="413" y="469"/>
                  </a:lnTo>
                  <a:lnTo>
                    <a:pt x="421" y="469"/>
                  </a:lnTo>
                  <a:lnTo>
                    <a:pt x="429" y="468"/>
                  </a:lnTo>
                  <a:lnTo>
                    <a:pt x="435" y="465"/>
                  </a:lnTo>
                  <a:lnTo>
                    <a:pt x="443" y="463"/>
                  </a:lnTo>
                  <a:lnTo>
                    <a:pt x="451" y="459"/>
                  </a:lnTo>
                  <a:lnTo>
                    <a:pt x="458" y="456"/>
                  </a:lnTo>
                  <a:lnTo>
                    <a:pt x="466" y="454"/>
                  </a:lnTo>
                  <a:lnTo>
                    <a:pt x="474" y="451"/>
                  </a:lnTo>
                  <a:lnTo>
                    <a:pt x="481" y="450"/>
                  </a:lnTo>
                  <a:lnTo>
                    <a:pt x="489" y="449"/>
                  </a:lnTo>
                  <a:lnTo>
                    <a:pt x="496" y="449"/>
                  </a:lnTo>
                  <a:lnTo>
                    <a:pt x="502" y="449"/>
                  </a:lnTo>
                  <a:lnTo>
                    <a:pt x="507" y="449"/>
                  </a:lnTo>
                  <a:lnTo>
                    <a:pt x="514" y="449"/>
                  </a:lnTo>
                  <a:lnTo>
                    <a:pt x="519" y="449"/>
                  </a:lnTo>
                  <a:lnTo>
                    <a:pt x="524" y="450"/>
                  </a:lnTo>
                  <a:lnTo>
                    <a:pt x="528" y="450"/>
                  </a:lnTo>
                  <a:lnTo>
                    <a:pt x="533" y="451"/>
                  </a:lnTo>
                  <a:lnTo>
                    <a:pt x="538" y="453"/>
                  </a:lnTo>
                  <a:lnTo>
                    <a:pt x="542" y="454"/>
                  </a:lnTo>
                  <a:lnTo>
                    <a:pt x="547" y="455"/>
                  </a:lnTo>
                  <a:lnTo>
                    <a:pt x="556" y="458"/>
                  </a:lnTo>
                  <a:lnTo>
                    <a:pt x="567" y="460"/>
                  </a:lnTo>
                  <a:lnTo>
                    <a:pt x="580" y="462"/>
                  </a:lnTo>
                  <a:lnTo>
                    <a:pt x="593" y="464"/>
                  </a:lnTo>
                  <a:lnTo>
                    <a:pt x="606" y="465"/>
                  </a:lnTo>
                  <a:lnTo>
                    <a:pt x="619" y="467"/>
                  </a:lnTo>
                  <a:lnTo>
                    <a:pt x="629" y="468"/>
                  </a:lnTo>
                  <a:lnTo>
                    <a:pt x="629" y="468"/>
                  </a:lnTo>
                  <a:lnTo>
                    <a:pt x="634" y="468"/>
                  </a:lnTo>
                  <a:lnTo>
                    <a:pt x="642" y="467"/>
                  </a:lnTo>
                  <a:lnTo>
                    <a:pt x="653" y="467"/>
                  </a:lnTo>
                  <a:lnTo>
                    <a:pt x="667" y="465"/>
                  </a:lnTo>
                  <a:lnTo>
                    <a:pt x="683" y="464"/>
                  </a:lnTo>
                  <a:lnTo>
                    <a:pt x="701" y="463"/>
                  </a:lnTo>
                  <a:lnTo>
                    <a:pt x="720" y="462"/>
                  </a:lnTo>
                  <a:lnTo>
                    <a:pt x="739" y="459"/>
                  </a:lnTo>
                  <a:lnTo>
                    <a:pt x="758" y="458"/>
                  </a:lnTo>
                  <a:lnTo>
                    <a:pt x="778" y="454"/>
                  </a:lnTo>
                  <a:lnTo>
                    <a:pt x="796" y="451"/>
                  </a:lnTo>
                  <a:lnTo>
                    <a:pt x="811" y="448"/>
                  </a:lnTo>
                  <a:lnTo>
                    <a:pt x="825" y="442"/>
                  </a:lnTo>
                  <a:lnTo>
                    <a:pt x="837" y="437"/>
                  </a:lnTo>
                  <a:lnTo>
                    <a:pt x="846" y="432"/>
                  </a:lnTo>
                  <a:lnTo>
                    <a:pt x="856" y="425"/>
                  </a:lnTo>
                  <a:lnTo>
                    <a:pt x="865" y="421"/>
                  </a:lnTo>
                  <a:lnTo>
                    <a:pt x="875" y="417"/>
                  </a:lnTo>
                  <a:lnTo>
                    <a:pt x="884" y="416"/>
                  </a:lnTo>
                  <a:lnTo>
                    <a:pt x="892" y="416"/>
                  </a:lnTo>
                  <a:lnTo>
                    <a:pt x="898" y="417"/>
                  </a:lnTo>
                  <a:lnTo>
                    <a:pt x="903" y="417"/>
                  </a:lnTo>
                  <a:lnTo>
                    <a:pt x="905" y="418"/>
                  </a:lnTo>
                  <a:lnTo>
                    <a:pt x="909" y="418"/>
                  </a:lnTo>
                  <a:lnTo>
                    <a:pt x="914" y="420"/>
                  </a:lnTo>
                  <a:lnTo>
                    <a:pt x="920" y="420"/>
                  </a:lnTo>
                  <a:lnTo>
                    <a:pt x="929" y="418"/>
                  </a:lnTo>
                  <a:lnTo>
                    <a:pt x="941" y="417"/>
                  </a:lnTo>
                  <a:lnTo>
                    <a:pt x="950" y="417"/>
                  </a:lnTo>
                  <a:lnTo>
                    <a:pt x="956" y="418"/>
                  </a:lnTo>
                  <a:lnTo>
                    <a:pt x="960" y="418"/>
                  </a:ln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4">
              <a:extLst>
                <a:ext uri="{FF2B5EF4-FFF2-40B4-BE49-F238E27FC236}">
                  <a16:creationId xmlns:a16="http://schemas.microsoft.com/office/drawing/2014/main" id="{30CEE2EC-4FA3-4E16-9EA8-A0E5854DC0D0}"/>
                </a:ext>
              </a:extLst>
            </p:cNvPr>
            <p:cNvSpPr>
              <a:spLocks/>
            </p:cNvSpPr>
            <p:nvPr/>
          </p:nvSpPr>
          <p:spPr bwMode="auto">
            <a:xfrm>
              <a:off x="3282659" y="4381213"/>
              <a:ext cx="1524000" cy="782638"/>
            </a:xfrm>
            <a:custGeom>
              <a:avLst/>
              <a:gdLst>
                <a:gd name="T0" fmla="*/ 952 w 960"/>
                <a:gd name="T1" fmla="*/ 304 h 493"/>
                <a:gd name="T2" fmla="*/ 929 w 960"/>
                <a:gd name="T3" fmla="*/ 159 h 493"/>
                <a:gd name="T4" fmla="*/ 856 w 960"/>
                <a:gd name="T5" fmla="*/ 114 h 493"/>
                <a:gd name="T6" fmla="*/ 775 w 960"/>
                <a:gd name="T7" fmla="*/ 91 h 493"/>
                <a:gd name="T8" fmla="*/ 685 w 960"/>
                <a:gd name="T9" fmla="*/ 67 h 493"/>
                <a:gd name="T10" fmla="*/ 637 w 960"/>
                <a:gd name="T11" fmla="*/ 56 h 493"/>
                <a:gd name="T12" fmla="*/ 566 w 960"/>
                <a:gd name="T13" fmla="*/ 33 h 493"/>
                <a:gd name="T14" fmla="*/ 538 w 960"/>
                <a:gd name="T15" fmla="*/ 17 h 493"/>
                <a:gd name="T16" fmla="*/ 476 w 960"/>
                <a:gd name="T17" fmla="*/ 0 h 493"/>
                <a:gd name="T18" fmla="*/ 434 w 960"/>
                <a:gd name="T19" fmla="*/ 11 h 493"/>
                <a:gd name="T20" fmla="*/ 403 w 960"/>
                <a:gd name="T21" fmla="*/ 24 h 493"/>
                <a:gd name="T22" fmla="*/ 380 w 960"/>
                <a:gd name="T23" fmla="*/ 31 h 493"/>
                <a:gd name="T24" fmla="*/ 345 w 960"/>
                <a:gd name="T25" fmla="*/ 40 h 493"/>
                <a:gd name="T26" fmla="*/ 280 w 960"/>
                <a:gd name="T27" fmla="*/ 47 h 493"/>
                <a:gd name="T28" fmla="*/ 225 w 960"/>
                <a:gd name="T29" fmla="*/ 50 h 493"/>
                <a:gd name="T30" fmla="*/ 193 w 960"/>
                <a:gd name="T31" fmla="*/ 49 h 493"/>
                <a:gd name="T32" fmla="*/ 172 w 960"/>
                <a:gd name="T33" fmla="*/ 53 h 493"/>
                <a:gd name="T34" fmla="*/ 133 w 960"/>
                <a:gd name="T35" fmla="*/ 86 h 493"/>
                <a:gd name="T36" fmla="*/ 111 w 960"/>
                <a:gd name="T37" fmla="*/ 150 h 493"/>
                <a:gd name="T38" fmla="*/ 92 w 960"/>
                <a:gd name="T39" fmla="*/ 208 h 493"/>
                <a:gd name="T40" fmla="*/ 68 w 960"/>
                <a:gd name="T41" fmla="*/ 277 h 493"/>
                <a:gd name="T42" fmla="*/ 38 w 960"/>
                <a:gd name="T43" fmla="*/ 325 h 493"/>
                <a:gd name="T44" fmla="*/ 4 w 960"/>
                <a:gd name="T45" fmla="*/ 362 h 493"/>
                <a:gd name="T46" fmla="*/ 22 w 960"/>
                <a:gd name="T47" fmla="*/ 400 h 493"/>
                <a:gd name="T48" fmla="*/ 66 w 960"/>
                <a:gd name="T49" fmla="*/ 402 h 493"/>
                <a:gd name="T50" fmla="*/ 94 w 960"/>
                <a:gd name="T51" fmla="*/ 385 h 493"/>
                <a:gd name="T52" fmla="*/ 142 w 960"/>
                <a:gd name="T53" fmla="*/ 355 h 493"/>
                <a:gd name="T54" fmla="*/ 184 w 960"/>
                <a:gd name="T55" fmla="*/ 296 h 493"/>
                <a:gd name="T56" fmla="*/ 198 w 960"/>
                <a:gd name="T57" fmla="*/ 280 h 493"/>
                <a:gd name="T58" fmla="*/ 256 w 960"/>
                <a:gd name="T59" fmla="*/ 327 h 493"/>
                <a:gd name="T60" fmla="*/ 288 w 960"/>
                <a:gd name="T61" fmla="*/ 347 h 493"/>
                <a:gd name="T62" fmla="*/ 231 w 960"/>
                <a:gd name="T63" fmla="*/ 364 h 493"/>
                <a:gd name="T64" fmla="*/ 194 w 960"/>
                <a:gd name="T65" fmla="*/ 361 h 493"/>
                <a:gd name="T66" fmla="*/ 120 w 960"/>
                <a:gd name="T67" fmla="*/ 372 h 493"/>
                <a:gd name="T68" fmla="*/ 79 w 960"/>
                <a:gd name="T69" fmla="*/ 395 h 493"/>
                <a:gd name="T70" fmla="*/ 42 w 960"/>
                <a:gd name="T71" fmla="*/ 435 h 493"/>
                <a:gd name="T72" fmla="*/ 47 w 960"/>
                <a:gd name="T73" fmla="*/ 469 h 493"/>
                <a:gd name="T74" fmla="*/ 58 w 960"/>
                <a:gd name="T75" fmla="*/ 484 h 493"/>
                <a:gd name="T76" fmla="*/ 102 w 960"/>
                <a:gd name="T77" fmla="*/ 488 h 493"/>
                <a:gd name="T78" fmla="*/ 167 w 960"/>
                <a:gd name="T79" fmla="*/ 488 h 493"/>
                <a:gd name="T80" fmla="*/ 194 w 960"/>
                <a:gd name="T81" fmla="*/ 493 h 493"/>
                <a:gd name="T82" fmla="*/ 248 w 960"/>
                <a:gd name="T83" fmla="*/ 492 h 493"/>
                <a:gd name="T84" fmla="*/ 288 w 960"/>
                <a:gd name="T85" fmla="*/ 478 h 493"/>
                <a:gd name="T86" fmla="*/ 369 w 960"/>
                <a:gd name="T87" fmla="*/ 464 h 493"/>
                <a:gd name="T88" fmla="*/ 404 w 960"/>
                <a:gd name="T89" fmla="*/ 469 h 493"/>
                <a:gd name="T90" fmla="*/ 443 w 960"/>
                <a:gd name="T91" fmla="*/ 463 h 493"/>
                <a:gd name="T92" fmla="*/ 474 w 960"/>
                <a:gd name="T93" fmla="*/ 451 h 493"/>
                <a:gd name="T94" fmla="*/ 502 w 960"/>
                <a:gd name="T95" fmla="*/ 449 h 493"/>
                <a:gd name="T96" fmla="*/ 528 w 960"/>
                <a:gd name="T97" fmla="*/ 450 h 493"/>
                <a:gd name="T98" fmla="*/ 547 w 960"/>
                <a:gd name="T99" fmla="*/ 455 h 493"/>
                <a:gd name="T100" fmla="*/ 606 w 960"/>
                <a:gd name="T101" fmla="*/ 465 h 493"/>
                <a:gd name="T102" fmla="*/ 634 w 960"/>
                <a:gd name="T103" fmla="*/ 468 h 493"/>
                <a:gd name="T104" fmla="*/ 701 w 960"/>
                <a:gd name="T105" fmla="*/ 463 h 493"/>
                <a:gd name="T106" fmla="*/ 796 w 960"/>
                <a:gd name="T107" fmla="*/ 451 h 493"/>
                <a:gd name="T108" fmla="*/ 846 w 960"/>
                <a:gd name="T109" fmla="*/ 432 h 493"/>
                <a:gd name="T110" fmla="*/ 892 w 960"/>
                <a:gd name="T111" fmla="*/ 416 h 493"/>
                <a:gd name="T112" fmla="*/ 909 w 960"/>
                <a:gd name="T113" fmla="*/ 418 h 493"/>
                <a:gd name="T114" fmla="*/ 941 w 960"/>
                <a:gd name="T115" fmla="*/ 41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 h="493">
                  <a:moveTo>
                    <a:pt x="960" y="418"/>
                  </a:moveTo>
                  <a:lnTo>
                    <a:pt x="960" y="418"/>
                  </a:lnTo>
                  <a:lnTo>
                    <a:pt x="959" y="392"/>
                  </a:lnTo>
                  <a:lnTo>
                    <a:pt x="955" y="347"/>
                  </a:lnTo>
                  <a:lnTo>
                    <a:pt x="952" y="304"/>
                  </a:lnTo>
                  <a:lnTo>
                    <a:pt x="950" y="276"/>
                  </a:lnTo>
                  <a:lnTo>
                    <a:pt x="950" y="276"/>
                  </a:lnTo>
                  <a:lnTo>
                    <a:pt x="944" y="249"/>
                  </a:lnTo>
                  <a:lnTo>
                    <a:pt x="937" y="202"/>
                  </a:lnTo>
                  <a:lnTo>
                    <a:pt x="929" y="159"/>
                  </a:lnTo>
                  <a:lnTo>
                    <a:pt x="925" y="140"/>
                  </a:lnTo>
                  <a:lnTo>
                    <a:pt x="874" y="119"/>
                  </a:lnTo>
                  <a:lnTo>
                    <a:pt x="874" y="119"/>
                  </a:lnTo>
                  <a:lnTo>
                    <a:pt x="866" y="117"/>
                  </a:lnTo>
                  <a:lnTo>
                    <a:pt x="856" y="114"/>
                  </a:lnTo>
                  <a:lnTo>
                    <a:pt x="842" y="110"/>
                  </a:lnTo>
                  <a:lnTo>
                    <a:pt x="828" y="106"/>
                  </a:lnTo>
                  <a:lnTo>
                    <a:pt x="811" y="101"/>
                  </a:lnTo>
                  <a:lnTo>
                    <a:pt x="794" y="96"/>
                  </a:lnTo>
                  <a:lnTo>
                    <a:pt x="775" y="91"/>
                  </a:lnTo>
                  <a:lnTo>
                    <a:pt x="757" y="86"/>
                  </a:lnTo>
                  <a:lnTo>
                    <a:pt x="738" y="81"/>
                  </a:lnTo>
                  <a:lnTo>
                    <a:pt x="720" y="76"/>
                  </a:lnTo>
                  <a:lnTo>
                    <a:pt x="702" y="71"/>
                  </a:lnTo>
                  <a:lnTo>
                    <a:pt x="685" y="67"/>
                  </a:lnTo>
                  <a:lnTo>
                    <a:pt x="670" y="62"/>
                  </a:lnTo>
                  <a:lnTo>
                    <a:pt x="656" y="59"/>
                  </a:lnTo>
                  <a:lnTo>
                    <a:pt x="646" y="57"/>
                  </a:lnTo>
                  <a:lnTo>
                    <a:pt x="637" y="56"/>
                  </a:lnTo>
                  <a:lnTo>
                    <a:pt x="637" y="56"/>
                  </a:lnTo>
                  <a:lnTo>
                    <a:pt x="623" y="53"/>
                  </a:lnTo>
                  <a:lnTo>
                    <a:pt x="607" y="48"/>
                  </a:lnTo>
                  <a:lnTo>
                    <a:pt x="593" y="43"/>
                  </a:lnTo>
                  <a:lnTo>
                    <a:pt x="579" y="38"/>
                  </a:lnTo>
                  <a:lnTo>
                    <a:pt x="566" y="33"/>
                  </a:lnTo>
                  <a:lnTo>
                    <a:pt x="556" y="28"/>
                  </a:lnTo>
                  <a:lnTo>
                    <a:pt x="548" y="22"/>
                  </a:lnTo>
                  <a:lnTo>
                    <a:pt x="543" y="20"/>
                  </a:lnTo>
                  <a:lnTo>
                    <a:pt x="543" y="20"/>
                  </a:lnTo>
                  <a:lnTo>
                    <a:pt x="538" y="17"/>
                  </a:lnTo>
                  <a:lnTo>
                    <a:pt x="529" y="14"/>
                  </a:lnTo>
                  <a:lnTo>
                    <a:pt x="517" y="8"/>
                  </a:lnTo>
                  <a:lnTo>
                    <a:pt x="503" y="5"/>
                  </a:lnTo>
                  <a:lnTo>
                    <a:pt x="489" y="2"/>
                  </a:lnTo>
                  <a:lnTo>
                    <a:pt x="476" y="0"/>
                  </a:lnTo>
                  <a:lnTo>
                    <a:pt x="463" y="1"/>
                  </a:lnTo>
                  <a:lnTo>
                    <a:pt x="452" y="3"/>
                  </a:lnTo>
                  <a:lnTo>
                    <a:pt x="452" y="3"/>
                  </a:lnTo>
                  <a:lnTo>
                    <a:pt x="443" y="7"/>
                  </a:lnTo>
                  <a:lnTo>
                    <a:pt x="434" y="11"/>
                  </a:lnTo>
                  <a:lnTo>
                    <a:pt x="426" y="14"/>
                  </a:lnTo>
                  <a:lnTo>
                    <a:pt x="420" y="16"/>
                  </a:lnTo>
                  <a:lnTo>
                    <a:pt x="413" y="19"/>
                  </a:lnTo>
                  <a:lnTo>
                    <a:pt x="407" y="20"/>
                  </a:lnTo>
                  <a:lnTo>
                    <a:pt x="403" y="24"/>
                  </a:lnTo>
                  <a:lnTo>
                    <a:pt x="398" y="26"/>
                  </a:lnTo>
                  <a:lnTo>
                    <a:pt x="398" y="26"/>
                  </a:lnTo>
                  <a:lnTo>
                    <a:pt x="393" y="28"/>
                  </a:lnTo>
                  <a:lnTo>
                    <a:pt x="387" y="29"/>
                  </a:lnTo>
                  <a:lnTo>
                    <a:pt x="380" y="31"/>
                  </a:lnTo>
                  <a:lnTo>
                    <a:pt x="374" y="33"/>
                  </a:lnTo>
                  <a:lnTo>
                    <a:pt x="367" y="35"/>
                  </a:lnTo>
                  <a:lnTo>
                    <a:pt x="360" y="38"/>
                  </a:lnTo>
                  <a:lnTo>
                    <a:pt x="353" y="39"/>
                  </a:lnTo>
                  <a:lnTo>
                    <a:pt x="345" y="40"/>
                  </a:lnTo>
                  <a:lnTo>
                    <a:pt x="345" y="40"/>
                  </a:lnTo>
                  <a:lnTo>
                    <a:pt x="335" y="42"/>
                  </a:lnTo>
                  <a:lnTo>
                    <a:pt x="320" y="43"/>
                  </a:lnTo>
                  <a:lnTo>
                    <a:pt x="301" y="45"/>
                  </a:lnTo>
                  <a:lnTo>
                    <a:pt x="280" y="47"/>
                  </a:lnTo>
                  <a:lnTo>
                    <a:pt x="261" y="48"/>
                  </a:lnTo>
                  <a:lnTo>
                    <a:pt x="243" y="49"/>
                  </a:lnTo>
                  <a:lnTo>
                    <a:pt x="231" y="50"/>
                  </a:lnTo>
                  <a:lnTo>
                    <a:pt x="225" y="50"/>
                  </a:lnTo>
                  <a:lnTo>
                    <a:pt x="225" y="50"/>
                  </a:lnTo>
                  <a:lnTo>
                    <a:pt x="221" y="50"/>
                  </a:lnTo>
                  <a:lnTo>
                    <a:pt x="216" y="50"/>
                  </a:lnTo>
                  <a:lnTo>
                    <a:pt x="208" y="49"/>
                  </a:lnTo>
                  <a:lnTo>
                    <a:pt x="201" y="49"/>
                  </a:lnTo>
                  <a:lnTo>
                    <a:pt x="193" y="49"/>
                  </a:lnTo>
                  <a:lnTo>
                    <a:pt x="186" y="49"/>
                  </a:lnTo>
                  <a:lnTo>
                    <a:pt x="180" y="49"/>
                  </a:lnTo>
                  <a:lnTo>
                    <a:pt x="176" y="50"/>
                  </a:lnTo>
                  <a:lnTo>
                    <a:pt x="176" y="50"/>
                  </a:lnTo>
                  <a:lnTo>
                    <a:pt x="172" y="53"/>
                  </a:lnTo>
                  <a:lnTo>
                    <a:pt x="166" y="57"/>
                  </a:lnTo>
                  <a:lnTo>
                    <a:pt x="157" y="62"/>
                  </a:lnTo>
                  <a:lnTo>
                    <a:pt x="149" y="68"/>
                  </a:lnTo>
                  <a:lnTo>
                    <a:pt x="140" y="76"/>
                  </a:lnTo>
                  <a:lnTo>
                    <a:pt x="133" y="86"/>
                  </a:lnTo>
                  <a:lnTo>
                    <a:pt x="127" y="98"/>
                  </a:lnTo>
                  <a:lnTo>
                    <a:pt x="124" y="110"/>
                  </a:lnTo>
                  <a:lnTo>
                    <a:pt x="124" y="110"/>
                  </a:lnTo>
                  <a:lnTo>
                    <a:pt x="118" y="133"/>
                  </a:lnTo>
                  <a:lnTo>
                    <a:pt x="111" y="150"/>
                  </a:lnTo>
                  <a:lnTo>
                    <a:pt x="104" y="160"/>
                  </a:lnTo>
                  <a:lnTo>
                    <a:pt x="101" y="166"/>
                  </a:lnTo>
                  <a:lnTo>
                    <a:pt x="101" y="166"/>
                  </a:lnTo>
                  <a:lnTo>
                    <a:pt x="98" y="182"/>
                  </a:lnTo>
                  <a:lnTo>
                    <a:pt x="92" y="208"/>
                  </a:lnTo>
                  <a:lnTo>
                    <a:pt x="84" y="238"/>
                  </a:lnTo>
                  <a:lnTo>
                    <a:pt x="77" y="259"/>
                  </a:lnTo>
                  <a:lnTo>
                    <a:pt x="77" y="259"/>
                  </a:lnTo>
                  <a:lnTo>
                    <a:pt x="74" y="267"/>
                  </a:lnTo>
                  <a:lnTo>
                    <a:pt x="68" y="277"/>
                  </a:lnTo>
                  <a:lnTo>
                    <a:pt x="62" y="287"/>
                  </a:lnTo>
                  <a:lnTo>
                    <a:pt x="56" y="299"/>
                  </a:lnTo>
                  <a:lnTo>
                    <a:pt x="48" y="309"/>
                  </a:lnTo>
                  <a:lnTo>
                    <a:pt x="43" y="318"/>
                  </a:lnTo>
                  <a:lnTo>
                    <a:pt x="38" y="325"/>
                  </a:lnTo>
                  <a:lnTo>
                    <a:pt x="34" y="329"/>
                  </a:lnTo>
                  <a:lnTo>
                    <a:pt x="34" y="329"/>
                  </a:lnTo>
                  <a:lnTo>
                    <a:pt x="26" y="337"/>
                  </a:lnTo>
                  <a:lnTo>
                    <a:pt x="13" y="348"/>
                  </a:lnTo>
                  <a:lnTo>
                    <a:pt x="4" y="362"/>
                  </a:lnTo>
                  <a:lnTo>
                    <a:pt x="0" y="372"/>
                  </a:lnTo>
                  <a:lnTo>
                    <a:pt x="0" y="372"/>
                  </a:lnTo>
                  <a:lnTo>
                    <a:pt x="4" y="383"/>
                  </a:lnTo>
                  <a:lnTo>
                    <a:pt x="11" y="393"/>
                  </a:lnTo>
                  <a:lnTo>
                    <a:pt x="22" y="400"/>
                  </a:lnTo>
                  <a:lnTo>
                    <a:pt x="35" y="406"/>
                  </a:lnTo>
                  <a:lnTo>
                    <a:pt x="35" y="406"/>
                  </a:lnTo>
                  <a:lnTo>
                    <a:pt x="47" y="406"/>
                  </a:lnTo>
                  <a:lnTo>
                    <a:pt x="57" y="404"/>
                  </a:lnTo>
                  <a:lnTo>
                    <a:pt x="66" y="402"/>
                  </a:lnTo>
                  <a:lnTo>
                    <a:pt x="74" y="398"/>
                  </a:lnTo>
                  <a:lnTo>
                    <a:pt x="80" y="394"/>
                  </a:lnTo>
                  <a:lnTo>
                    <a:pt x="85" y="390"/>
                  </a:lnTo>
                  <a:lnTo>
                    <a:pt x="90" y="386"/>
                  </a:lnTo>
                  <a:lnTo>
                    <a:pt x="94" y="385"/>
                  </a:lnTo>
                  <a:lnTo>
                    <a:pt x="94" y="385"/>
                  </a:lnTo>
                  <a:lnTo>
                    <a:pt x="101" y="383"/>
                  </a:lnTo>
                  <a:lnTo>
                    <a:pt x="112" y="376"/>
                  </a:lnTo>
                  <a:lnTo>
                    <a:pt x="126" y="366"/>
                  </a:lnTo>
                  <a:lnTo>
                    <a:pt x="142" y="355"/>
                  </a:lnTo>
                  <a:lnTo>
                    <a:pt x="157" y="341"/>
                  </a:lnTo>
                  <a:lnTo>
                    <a:pt x="170" y="325"/>
                  </a:lnTo>
                  <a:lnTo>
                    <a:pt x="179" y="311"/>
                  </a:lnTo>
                  <a:lnTo>
                    <a:pt x="184" y="296"/>
                  </a:lnTo>
                  <a:lnTo>
                    <a:pt x="184" y="296"/>
                  </a:lnTo>
                  <a:lnTo>
                    <a:pt x="188" y="295"/>
                  </a:lnTo>
                  <a:lnTo>
                    <a:pt x="192" y="291"/>
                  </a:lnTo>
                  <a:lnTo>
                    <a:pt x="194" y="286"/>
                  </a:lnTo>
                  <a:lnTo>
                    <a:pt x="198" y="280"/>
                  </a:lnTo>
                  <a:lnTo>
                    <a:pt x="198" y="280"/>
                  </a:lnTo>
                  <a:lnTo>
                    <a:pt x="201" y="285"/>
                  </a:lnTo>
                  <a:lnTo>
                    <a:pt x="211" y="294"/>
                  </a:lnTo>
                  <a:lnTo>
                    <a:pt x="224" y="305"/>
                  </a:lnTo>
                  <a:lnTo>
                    <a:pt x="240" y="316"/>
                  </a:lnTo>
                  <a:lnTo>
                    <a:pt x="256" y="327"/>
                  </a:lnTo>
                  <a:lnTo>
                    <a:pt x="272" y="337"/>
                  </a:lnTo>
                  <a:lnTo>
                    <a:pt x="285" y="343"/>
                  </a:lnTo>
                  <a:lnTo>
                    <a:pt x="293" y="346"/>
                  </a:lnTo>
                  <a:lnTo>
                    <a:pt x="293" y="346"/>
                  </a:lnTo>
                  <a:lnTo>
                    <a:pt x="288" y="347"/>
                  </a:lnTo>
                  <a:lnTo>
                    <a:pt x="280" y="350"/>
                  </a:lnTo>
                  <a:lnTo>
                    <a:pt x="269" y="353"/>
                  </a:lnTo>
                  <a:lnTo>
                    <a:pt x="256" y="356"/>
                  </a:lnTo>
                  <a:lnTo>
                    <a:pt x="243" y="360"/>
                  </a:lnTo>
                  <a:lnTo>
                    <a:pt x="231" y="364"/>
                  </a:lnTo>
                  <a:lnTo>
                    <a:pt x="221" y="366"/>
                  </a:lnTo>
                  <a:lnTo>
                    <a:pt x="216" y="369"/>
                  </a:lnTo>
                  <a:lnTo>
                    <a:pt x="216" y="369"/>
                  </a:lnTo>
                  <a:lnTo>
                    <a:pt x="206" y="364"/>
                  </a:lnTo>
                  <a:lnTo>
                    <a:pt x="194" y="361"/>
                  </a:lnTo>
                  <a:lnTo>
                    <a:pt x="179" y="361"/>
                  </a:lnTo>
                  <a:lnTo>
                    <a:pt x="163" y="362"/>
                  </a:lnTo>
                  <a:lnTo>
                    <a:pt x="148" y="365"/>
                  </a:lnTo>
                  <a:lnTo>
                    <a:pt x="133" y="369"/>
                  </a:lnTo>
                  <a:lnTo>
                    <a:pt x="120" y="372"/>
                  </a:lnTo>
                  <a:lnTo>
                    <a:pt x="108" y="376"/>
                  </a:lnTo>
                  <a:lnTo>
                    <a:pt x="108" y="376"/>
                  </a:lnTo>
                  <a:lnTo>
                    <a:pt x="98" y="381"/>
                  </a:lnTo>
                  <a:lnTo>
                    <a:pt x="88" y="388"/>
                  </a:lnTo>
                  <a:lnTo>
                    <a:pt x="79" y="395"/>
                  </a:lnTo>
                  <a:lnTo>
                    <a:pt x="68" y="404"/>
                  </a:lnTo>
                  <a:lnTo>
                    <a:pt x="59" y="413"/>
                  </a:lnTo>
                  <a:lnTo>
                    <a:pt x="52" y="421"/>
                  </a:lnTo>
                  <a:lnTo>
                    <a:pt x="45" y="428"/>
                  </a:lnTo>
                  <a:lnTo>
                    <a:pt x="42" y="435"/>
                  </a:lnTo>
                  <a:lnTo>
                    <a:pt x="42" y="435"/>
                  </a:lnTo>
                  <a:lnTo>
                    <a:pt x="40" y="440"/>
                  </a:lnTo>
                  <a:lnTo>
                    <a:pt x="40" y="450"/>
                  </a:lnTo>
                  <a:lnTo>
                    <a:pt x="43" y="460"/>
                  </a:lnTo>
                  <a:lnTo>
                    <a:pt x="47" y="469"/>
                  </a:lnTo>
                  <a:lnTo>
                    <a:pt x="47" y="469"/>
                  </a:lnTo>
                  <a:lnTo>
                    <a:pt x="49" y="473"/>
                  </a:lnTo>
                  <a:lnTo>
                    <a:pt x="52" y="477"/>
                  </a:lnTo>
                  <a:lnTo>
                    <a:pt x="54" y="481"/>
                  </a:lnTo>
                  <a:lnTo>
                    <a:pt x="58" y="484"/>
                  </a:lnTo>
                  <a:lnTo>
                    <a:pt x="65" y="487"/>
                  </a:lnTo>
                  <a:lnTo>
                    <a:pt x="72" y="488"/>
                  </a:lnTo>
                  <a:lnTo>
                    <a:pt x="85" y="488"/>
                  </a:lnTo>
                  <a:lnTo>
                    <a:pt x="102" y="488"/>
                  </a:lnTo>
                  <a:lnTo>
                    <a:pt x="102" y="488"/>
                  </a:lnTo>
                  <a:lnTo>
                    <a:pt x="120" y="487"/>
                  </a:lnTo>
                  <a:lnTo>
                    <a:pt x="135" y="487"/>
                  </a:lnTo>
                  <a:lnTo>
                    <a:pt x="148" y="487"/>
                  </a:lnTo>
                  <a:lnTo>
                    <a:pt x="158" y="487"/>
                  </a:lnTo>
                  <a:lnTo>
                    <a:pt x="167" y="488"/>
                  </a:lnTo>
                  <a:lnTo>
                    <a:pt x="175" y="490"/>
                  </a:lnTo>
                  <a:lnTo>
                    <a:pt x="181" y="491"/>
                  </a:lnTo>
                  <a:lnTo>
                    <a:pt x="186" y="492"/>
                  </a:lnTo>
                  <a:lnTo>
                    <a:pt x="186" y="492"/>
                  </a:lnTo>
                  <a:lnTo>
                    <a:pt x="194" y="493"/>
                  </a:lnTo>
                  <a:lnTo>
                    <a:pt x="203" y="493"/>
                  </a:lnTo>
                  <a:lnTo>
                    <a:pt x="213" y="493"/>
                  </a:lnTo>
                  <a:lnTo>
                    <a:pt x="225" y="493"/>
                  </a:lnTo>
                  <a:lnTo>
                    <a:pt x="236" y="493"/>
                  </a:lnTo>
                  <a:lnTo>
                    <a:pt x="248" y="492"/>
                  </a:lnTo>
                  <a:lnTo>
                    <a:pt x="258" y="490"/>
                  </a:lnTo>
                  <a:lnTo>
                    <a:pt x="266" y="487"/>
                  </a:lnTo>
                  <a:lnTo>
                    <a:pt x="266" y="487"/>
                  </a:lnTo>
                  <a:lnTo>
                    <a:pt x="275" y="483"/>
                  </a:lnTo>
                  <a:lnTo>
                    <a:pt x="288" y="478"/>
                  </a:lnTo>
                  <a:lnTo>
                    <a:pt x="303" y="474"/>
                  </a:lnTo>
                  <a:lnTo>
                    <a:pt x="321" y="470"/>
                  </a:lnTo>
                  <a:lnTo>
                    <a:pt x="338" y="467"/>
                  </a:lnTo>
                  <a:lnTo>
                    <a:pt x="354" y="464"/>
                  </a:lnTo>
                  <a:lnTo>
                    <a:pt x="369" y="464"/>
                  </a:lnTo>
                  <a:lnTo>
                    <a:pt x="379" y="465"/>
                  </a:lnTo>
                  <a:lnTo>
                    <a:pt x="379" y="465"/>
                  </a:lnTo>
                  <a:lnTo>
                    <a:pt x="388" y="468"/>
                  </a:lnTo>
                  <a:lnTo>
                    <a:pt x="397" y="469"/>
                  </a:lnTo>
                  <a:lnTo>
                    <a:pt x="404" y="469"/>
                  </a:lnTo>
                  <a:lnTo>
                    <a:pt x="413" y="469"/>
                  </a:lnTo>
                  <a:lnTo>
                    <a:pt x="421" y="469"/>
                  </a:lnTo>
                  <a:lnTo>
                    <a:pt x="429" y="468"/>
                  </a:lnTo>
                  <a:lnTo>
                    <a:pt x="435" y="465"/>
                  </a:lnTo>
                  <a:lnTo>
                    <a:pt x="443" y="463"/>
                  </a:lnTo>
                  <a:lnTo>
                    <a:pt x="443" y="463"/>
                  </a:lnTo>
                  <a:lnTo>
                    <a:pt x="451" y="459"/>
                  </a:lnTo>
                  <a:lnTo>
                    <a:pt x="458" y="456"/>
                  </a:lnTo>
                  <a:lnTo>
                    <a:pt x="466" y="454"/>
                  </a:lnTo>
                  <a:lnTo>
                    <a:pt x="474" y="451"/>
                  </a:lnTo>
                  <a:lnTo>
                    <a:pt x="481" y="450"/>
                  </a:lnTo>
                  <a:lnTo>
                    <a:pt x="489" y="449"/>
                  </a:lnTo>
                  <a:lnTo>
                    <a:pt x="496" y="449"/>
                  </a:lnTo>
                  <a:lnTo>
                    <a:pt x="502" y="449"/>
                  </a:lnTo>
                  <a:lnTo>
                    <a:pt x="502" y="449"/>
                  </a:lnTo>
                  <a:lnTo>
                    <a:pt x="507" y="449"/>
                  </a:lnTo>
                  <a:lnTo>
                    <a:pt x="514" y="449"/>
                  </a:lnTo>
                  <a:lnTo>
                    <a:pt x="519" y="449"/>
                  </a:lnTo>
                  <a:lnTo>
                    <a:pt x="524" y="450"/>
                  </a:lnTo>
                  <a:lnTo>
                    <a:pt x="528" y="450"/>
                  </a:lnTo>
                  <a:lnTo>
                    <a:pt x="533" y="451"/>
                  </a:lnTo>
                  <a:lnTo>
                    <a:pt x="538" y="453"/>
                  </a:lnTo>
                  <a:lnTo>
                    <a:pt x="542" y="454"/>
                  </a:lnTo>
                  <a:lnTo>
                    <a:pt x="542" y="454"/>
                  </a:lnTo>
                  <a:lnTo>
                    <a:pt x="547" y="455"/>
                  </a:lnTo>
                  <a:lnTo>
                    <a:pt x="556" y="458"/>
                  </a:lnTo>
                  <a:lnTo>
                    <a:pt x="567" y="460"/>
                  </a:lnTo>
                  <a:lnTo>
                    <a:pt x="580" y="462"/>
                  </a:lnTo>
                  <a:lnTo>
                    <a:pt x="593" y="464"/>
                  </a:lnTo>
                  <a:lnTo>
                    <a:pt x="606" y="465"/>
                  </a:lnTo>
                  <a:lnTo>
                    <a:pt x="619" y="467"/>
                  </a:lnTo>
                  <a:lnTo>
                    <a:pt x="629" y="468"/>
                  </a:lnTo>
                  <a:lnTo>
                    <a:pt x="629" y="468"/>
                  </a:lnTo>
                  <a:lnTo>
                    <a:pt x="629" y="468"/>
                  </a:lnTo>
                  <a:lnTo>
                    <a:pt x="634" y="468"/>
                  </a:lnTo>
                  <a:lnTo>
                    <a:pt x="642" y="467"/>
                  </a:lnTo>
                  <a:lnTo>
                    <a:pt x="653" y="467"/>
                  </a:lnTo>
                  <a:lnTo>
                    <a:pt x="667" y="465"/>
                  </a:lnTo>
                  <a:lnTo>
                    <a:pt x="683" y="464"/>
                  </a:lnTo>
                  <a:lnTo>
                    <a:pt x="701" y="463"/>
                  </a:lnTo>
                  <a:lnTo>
                    <a:pt x="720" y="462"/>
                  </a:lnTo>
                  <a:lnTo>
                    <a:pt x="739" y="459"/>
                  </a:lnTo>
                  <a:lnTo>
                    <a:pt x="758" y="458"/>
                  </a:lnTo>
                  <a:lnTo>
                    <a:pt x="778" y="454"/>
                  </a:lnTo>
                  <a:lnTo>
                    <a:pt x="796" y="451"/>
                  </a:lnTo>
                  <a:lnTo>
                    <a:pt x="811" y="448"/>
                  </a:lnTo>
                  <a:lnTo>
                    <a:pt x="825" y="442"/>
                  </a:lnTo>
                  <a:lnTo>
                    <a:pt x="837" y="437"/>
                  </a:lnTo>
                  <a:lnTo>
                    <a:pt x="846" y="432"/>
                  </a:lnTo>
                  <a:lnTo>
                    <a:pt x="846" y="432"/>
                  </a:lnTo>
                  <a:lnTo>
                    <a:pt x="856" y="425"/>
                  </a:lnTo>
                  <a:lnTo>
                    <a:pt x="865" y="421"/>
                  </a:lnTo>
                  <a:lnTo>
                    <a:pt x="875" y="417"/>
                  </a:lnTo>
                  <a:lnTo>
                    <a:pt x="884" y="416"/>
                  </a:lnTo>
                  <a:lnTo>
                    <a:pt x="892" y="416"/>
                  </a:lnTo>
                  <a:lnTo>
                    <a:pt x="898" y="417"/>
                  </a:lnTo>
                  <a:lnTo>
                    <a:pt x="903" y="417"/>
                  </a:lnTo>
                  <a:lnTo>
                    <a:pt x="905" y="418"/>
                  </a:lnTo>
                  <a:lnTo>
                    <a:pt x="905" y="418"/>
                  </a:lnTo>
                  <a:lnTo>
                    <a:pt x="909" y="418"/>
                  </a:lnTo>
                  <a:lnTo>
                    <a:pt x="914" y="420"/>
                  </a:lnTo>
                  <a:lnTo>
                    <a:pt x="920" y="420"/>
                  </a:lnTo>
                  <a:lnTo>
                    <a:pt x="929" y="418"/>
                  </a:lnTo>
                  <a:lnTo>
                    <a:pt x="929" y="418"/>
                  </a:lnTo>
                  <a:lnTo>
                    <a:pt x="941" y="417"/>
                  </a:lnTo>
                  <a:lnTo>
                    <a:pt x="950" y="417"/>
                  </a:lnTo>
                  <a:lnTo>
                    <a:pt x="956" y="418"/>
                  </a:lnTo>
                  <a:lnTo>
                    <a:pt x="960" y="4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5">
              <a:extLst>
                <a:ext uri="{FF2B5EF4-FFF2-40B4-BE49-F238E27FC236}">
                  <a16:creationId xmlns:a16="http://schemas.microsoft.com/office/drawing/2014/main" id="{7763327D-8DE2-46E5-947E-B541CB4234D7}"/>
                </a:ext>
              </a:extLst>
            </p:cNvPr>
            <p:cNvSpPr>
              <a:spLocks/>
            </p:cNvSpPr>
            <p:nvPr/>
          </p:nvSpPr>
          <p:spPr bwMode="auto">
            <a:xfrm>
              <a:off x="3863684" y="5073363"/>
              <a:ext cx="174625" cy="49213"/>
            </a:xfrm>
            <a:custGeom>
              <a:avLst/>
              <a:gdLst>
                <a:gd name="T0" fmla="*/ 110 w 110"/>
                <a:gd name="T1" fmla="*/ 0 h 31"/>
                <a:gd name="T2" fmla="*/ 110 w 110"/>
                <a:gd name="T3" fmla="*/ 0 h 31"/>
                <a:gd name="T4" fmla="*/ 106 w 110"/>
                <a:gd name="T5" fmla="*/ 5 h 31"/>
                <a:gd name="T6" fmla="*/ 97 w 110"/>
                <a:gd name="T7" fmla="*/ 12 h 31"/>
                <a:gd name="T8" fmla="*/ 85 w 110"/>
                <a:gd name="T9" fmla="*/ 19 h 31"/>
                <a:gd name="T10" fmla="*/ 69 w 110"/>
                <a:gd name="T11" fmla="*/ 26 h 31"/>
                <a:gd name="T12" fmla="*/ 51 w 110"/>
                <a:gd name="T13" fmla="*/ 31 h 31"/>
                <a:gd name="T14" fmla="*/ 33 w 110"/>
                <a:gd name="T15" fmla="*/ 31 h 31"/>
                <a:gd name="T16" fmla="*/ 15 w 110"/>
                <a:gd name="T17" fmla="*/ 27 h 31"/>
                <a:gd name="T18" fmla="*/ 0 w 110"/>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31">
                  <a:moveTo>
                    <a:pt x="110" y="0"/>
                  </a:moveTo>
                  <a:lnTo>
                    <a:pt x="110" y="0"/>
                  </a:lnTo>
                  <a:lnTo>
                    <a:pt x="106" y="5"/>
                  </a:lnTo>
                  <a:lnTo>
                    <a:pt x="97" y="12"/>
                  </a:lnTo>
                  <a:lnTo>
                    <a:pt x="85" y="19"/>
                  </a:lnTo>
                  <a:lnTo>
                    <a:pt x="69" y="26"/>
                  </a:lnTo>
                  <a:lnTo>
                    <a:pt x="51" y="31"/>
                  </a:lnTo>
                  <a:lnTo>
                    <a:pt x="33" y="31"/>
                  </a:lnTo>
                  <a:lnTo>
                    <a:pt x="15" y="27"/>
                  </a:lnTo>
                  <a:lnTo>
                    <a:pt x="0"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6">
              <a:extLst>
                <a:ext uri="{FF2B5EF4-FFF2-40B4-BE49-F238E27FC236}">
                  <a16:creationId xmlns:a16="http://schemas.microsoft.com/office/drawing/2014/main" id="{000132AA-771A-4F35-9BF0-191DAA50D029}"/>
                </a:ext>
              </a:extLst>
            </p:cNvPr>
            <p:cNvSpPr>
              <a:spLocks/>
            </p:cNvSpPr>
            <p:nvPr/>
          </p:nvSpPr>
          <p:spPr bwMode="auto">
            <a:xfrm>
              <a:off x="4049422" y="5020975"/>
              <a:ext cx="677863" cy="80963"/>
            </a:xfrm>
            <a:custGeom>
              <a:avLst/>
              <a:gdLst>
                <a:gd name="T0" fmla="*/ 0 w 427"/>
                <a:gd name="T1" fmla="*/ 42 h 51"/>
                <a:gd name="T2" fmla="*/ 0 w 427"/>
                <a:gd name="T3" fmla="*/ 42 h 51"/>
                <a:gd name="T4" fmla="*/ 7 w 427"/>
                <a:gd name="T5" fmla="*/ 36 h 51"/>
                <a:gd name="T6" fmla="*/ 18 w 427"/>
                <a:gd name="T7" fmla="*/ 33 h 51"/>
                <a:gd name="T8" fmla="*/ 28 w 427"/>
                <a:gd name="T9" fmla="*/ 33 h 51"/>
                <a:gd name="T10" fmla="*/ 37 w 427"/>
                <a:gd name="T11" fmla="*/ 36 h 51"/>
                <a:gd name="T12" fmla="*/ 37 w 427"/>
                <a:gd name="T13" fmla="*/ 36 h 51"/>
                <a:gd name="T14" fmla="*/ 41 w 427"/>
                <a:gd name="T15" fmla="*/ 37 h 51"/>
                <a:gd name="T16" fmla="*/ 45 w 427"/>
                <a:gd name="T17" fmla="*/ 38 h 51"/>
                <a:gd name="T18" fmla="*/ 50 w 427"/>
                <a:gd name="T19" fmla="*/ 39 h 51"/>
                <a:gd name="T20" fmla="*/ 56 w 427"/>
                <a:gd name="T21" fmla="*/ 41 h 51"/>
                <a:gd name="T22" fmla="*/ 61 w 427"/>
                <a:gd name="T23" fmla="*/ 42 h 51"/>
                <a:gd name="T24" fmla="*/ 66 w 427"/>
                <a:gd name="T25" fmla="*/ 42 h 51"/>
                <a:gd name="T26" fmla="*/ 73 w 427"/>
                <a:gd name="T27" fmla="*/ 43 h 51"/>
                <a:gd name="T28" fmla="*/ 78 w 427"/>
                <a:gd name="T29" fmla="*/ 45 h 51"/>
                <a:gd name="T30" fmla="*/ 78 w 427"/>
                <a:gd name="T31" fmla="*/ 45 h 51"/>
                <a:gd name="T32" fmla="*/ 92 w 427"/>
                <a:gd name="T33" fmla="*/ 47 h 51"/>
                <a:gd name="T34" fmla="*/ 109 w 427"/>
                <a:gd name="T35" fmla="*/ 48 h 51"/>
                <a:gd name="T36" fmla="*/ 127 w 427"/>
                <a:gd name="T37" fmla="*/ 50 h 51"/>
                <a:gd name="T38" fmla="*/ 146 w 427"/>
                <a:gd name="T39" fmla="*/ 51 h 51"/>
                <a:gd name="T40" fmla="*/ 165 w 427"/>
                <a:gd name="T41" fmla="*/ 51 h 51"/>
                <a:gd name="T42" fmla="*/ 187 w 427"/>
                <a:gd name="T43" fmla="*/ 50 h 51"/>
                <a:gd name="T44" fmla="*/ 209 w 427"/>
                <a:gd name="T45" fmla="*/ 48 h 51"/>
                <a:gd name="T46" fmla="*/ 231 w 427"/>
                <a:gd name="T47" fmla="*/ 47 h 51"/>
                <a:gd name="T48" fmla="*/ 252 w 427"/>
                <a:gd name="T49" fmla="*/ 45 h 51"/>
                <a:gd name="T50" fmla="*/ 273 w 427"/>
                <a:gd name="T51" fmla="*/ 41 h 51"/>
                <a:gd name="T52" fmla="*/ 293 w 427"/>
                <a:gd name="T53" fmla="*/ 37 h 51"/>
                <a:gd name="T54" fmla="*/ 313 w 427"/>
                <a:gd name="T55" fmla="*/ 33 h 51"/>
                <a:gd name="T56" fmla="*/ 331 w 427"/>
                <a:gd name="T57" fmla="*/ 28 h 51"/>
                <a:gd name="T58" fmla="*/ 347 w 427"/>
                <a:gd name="T59" fmla="*/ 22 h 51"/>
                <a:gd name="T60" fmla="*/ 361 w 427"/>
                <a:gd name="T61" fmla="*/ 15 h 51"/>
                <a:gd name="T62" fmla="*/ 373 w 427"/>
                <a:gd name="T63" fmla="*/ 9 h 51"/>
                <a:gd name="T64" fmla="*/ 373 w 427"/>
                <a:gd name="T65" fmla="*/ 9 h 51"/>
                <a:gd name="T66" fmla="*/ 381 w 427"/>
                <a:gd name="T67" fmla="*/ 4 h 51"/>
                <a:gd name="T68" fmla="*/ 382 w 427"/>
                <a:gd name="T69" fmla="*/ 1 h 51"/>
                <a:gd name="T70" fmla="*/ 381 w 427"/>
                <a:gd name="T71" fmla="*/ 0 h 51"/>
                <a:gd name="T72" fmla="*/ 381 w 427"/>
                <a:gd name="T73" fmla="*/ 0 h 51"/>
                <a:gd name="T74" fmla="*/ 382 w 427"/>
                <a:gd name="T75" fmla="*/ 1 h 51"/>
                <a:gd name="T76" fmla="*/ 388 w 427"/>
                <a:gd name="T77" fmla="*/ 3 h 51"/>
                <a:gd name="T78" fmla="*/ 402 w 427"/>
                <a:gd name="T79" fmla="*/ 3 h 51"/>
                <a:gd name="T80" fmla="*/ 427 w 427"/>
                <a:gd name="T81"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7" h="51">
                  <a:moveTo>
                    <a:pt x="0" y="42"/>
                  </a:moveTo>
                  <a:lnTo>
                    <a:pt x="0" y="42"/>
                  </a:lnTo>
                  <a:lnTo>
                    <a:pt x="7" y="36"/>
                  </a:lnTo>
                  <a:lnTo>
                    <a:pt x="18" y="33"/>
                  </a:lnTo>
                  <a:lnTo>
                    <a:pt x="28" y="33"/>
                  </a:lnTo>
                  <a:lnTo>
                    <a:pt x="37" y="36"/>
                  </a:lnTo>
                  <a:lnTo>
                    <a:pt x="37" y="36"/>
                  </a:lnTo>
                  <a:lnTo>
                    <a:pt x="41" y="37"/>
                  </a:lnTo>
                  <a:lnTo>
                    <a:pt x="45" y="38"/>
                  </a:lnTo>
                  <a:lnTo>
                    <a:pt x="50" y="39"/>
                  </a:lnTo>
                  <a:lnTo>
                    <a:pt x="56" y="41"/>
                  </a:lnTo>
                  <a:lnTo>
                    <a:pt x="61" y="42"/>
                  </a:lnTo>
                  <a:lnTo>
                    <a:pt x="66" y="42"/>
                  </a:lnTo>
                  <a:lnTo>
                    <a:pt x="73" y="43"/>
                  </a:lnTo>
                  <a:lnTo>
                    <a:pt x="78" y="45"/>
                  </a:lnTo>
                  <a:lnTo>
                    <a:pt x="78" y="45"/>
                  </a:lnTo>
                  <a:lnTo>
                    <a:pt x="92" y="47"/>
                  </a:lnTo>
                  <a:lnTo>
                    <a:pt x="109" y="48"/>
                  </a:lnTo>
                  <a:lnTo>
                    <a:pt x="127" y="50"/>
                  </a:lnTo>
                  <a:lnTo>
                    <a:pt x="146" y="51"/>
                  </a:lnTo>
                  <a:lnTo>
                    <a:pt x="165" y="51"/>
                  </a:lnTo>
                  <a:lnTo>
                    <a:pt x="187" y="50"/>
                  </a:lnTo>
                  <a:lnTo>
                    <a:pt x="209" y="48"/>
                  </a:lnTo>
                  <a:lnTo>
                    <a:pt x="231" y="47"/>
                  </a:lnTo>
                  <a:lnTo>
                    <a:pt x="252" y="45"/>
                  </a:lnTo>
                  <a:lnTo>
                    <a:pt x="273" y="41"/>
                  </a:lnTo>
                  <a:lnTo>
                    <a:pt x="293" y="37"/>
                  </a:lnTo>
                  <a:lnTo>
                    <a:pt x="313" y="33"/>
                  </a:lnTo>
                  <a:lnTo>
                    <a:pt x="331" y="28"/>
                  </a:lnTo>
                  <a:lnTo>
                    <a:pt x="347" y="22"/>
                  </a:lnTo>
                  <a:lnTo>
                    <a:pt x="361" y="15"/>
                  </a:lnTo>
                  <a:lnTo>
                    <a:pt x="373" y="9"/>
                  </a:lnTo>
                  <a:lnTo>
                    <a:pt x="373" y="9"/>
                  </a:lnTo>
                  <a:lnTo>
                    <a:pt x="381" y="4"/>
                  </a:lnTo>
                  <a:lnTo>
                    <a:pt x="382" y="1"/>
                  </a:lnTo>
                  <a:lnTo>
                    <a:pt x="381" y="0"/>
                  </a:lnTo>
                  <a:lnTo>
                    <a:pt x="381" y="0"/>
                  </a:lnTo>
                  <a:lnTo>
                    <a:pt x="382" y="1"/>
                  </a:lnTo>
                  <a:lnTo>
                    <a:pt x="388" y="3"/>
                  </a:lnTo>
                  <a:lnTo>
                    <a:pt x="402" y="3"/>
                  </a:lnTo>
                  <a:lnTo>
                    <a:pt x="427"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7">
              <a:extLst>
                <a:ext uri="{FF2B5EF4-FFF2-40B4-BE49-F238E27FC236}">
                  <a16:creationId xmlns:a16="http://schemas.microsoft.com/office/drawing/2014/main" id="{F4AFCC4E-21F7-4770-9F09-024B6D552686}"/>
                </a:ext>
              </a:extLst>
            </p:cNvPr>
            <p:cNvSpPr>
              <a:spLocks/>
            </p:cNvSpPr>
            <p:nvPr/>
          </p:nvSpPr>
          <p:spPr bwMode="auto">
            <a:xfrm>
              <a:off x="4676484" y="4976525"/>
              <a:ext cx="128588" cy="31750"/>
            </a:xfrm>
            <a:custGeom>
              <a:avLst/>
              <a:gdLst>
                <a:gd name="T0" fmla="*/ 0 w 81"/>
                <a:gd name="T1" fmla="*/ 0 h 20"/>
                <a:gd name="T2" fmla="*/ 0 w 81"/>
                <a:gd name="T3" fmla="*/ 0 h 20"/>
                <a:gd name="T4" fmla="*/ 5 w 81"/>
                <a:gd name="T5" fmla="*/ 0 h 20"/>
                <a:gd name="T6" fmla="*/ 14 w 81"/>
                <a:gd name="T7" fmla="*/ 1 h 20"/>
                <a:gd name="T8" fmla="*/ 25 w 81"/>
                <a:gd name="T9" fmla="*/ 3 h 20"/>
                <a:gd name="T10" fmla="*/ 37 w 81"/>
                <a:gd name="T11" fmla="*/ 5 h 20"/>
                <a:gd name="T12" fmla="*/ 50 w 81"/>
                <a:gd name="T13" fmla="*/ 9 h 20"/>
                <a:gd name="T14" fmla="*/ 61 w 81"/>
                <a:gd name="T15" fmla="*/ 11 h 20"/>
                <a:gd name="T16" fmla="*/ 73 w 81"/>
                <a:gd name="T17" fmla="*/ 15 h 20"/>
                <a:gd name="T18" fmla="*/ 81 w 81"/>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20">
                  <a:moveTo>
                    <a:pt x="0" y="0"/>
                  </a:moveTo>
                  <a:lnTo>
                    <a:pt x="0" y="0"/>
                  </a:lnTo>
                  <a:lnTo>
                    <a:pt x="5" y="0"/>
                  </a:lnTo>
                  <a:lnTo>
                    <a:pt x="14" y="1"/>
                  </a:lnTo>
                  <a:lnTo>
                    <a:pt x="25" y="3"/>
                  </a:lnTo>
                  <a:lnTo>
                    <a:pt x="37" y="5"/>
                  </a:lnTo>
                  <a:lnTo>
                    <a:pt x="50" y="9"/>
                  </a:lnTo>
                  <a:lnTo>
                    <a:pt x="61" y="11"/>
                  </a:lnTo>
                  <a:lnTo>
                    <a:pt x="73" y="15"/>
                  </a:lnTo>
                  <a:lnTo>
                    <a:pt x="81" y="2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8">
              <a:extLst>
                <a:ext uri="{FF2B5EF4-FFF2-40B4-BE49-F238E27FC236}">
                  <a16:creationId xmlns:a16="http://schemas.microsoft.com/office/drawing/2014/main" id="{B2314F93-AFB8-41DE-AA6D-A68DF5AFCCC6}"/>
                </a:ext>
              </a:extLst>
            </p:cNvPr>
            <p:cNvSpPr>
              <a:spLocks/>
            </p:cNvSpPr>
            <p:nvPr/>
          </p:nvSpPr>
          <p:spPr bwMode="auto">
            <a:xfrm>
              <a:off x="4747922" y="4976525"/>
              <a:ext cx="53975" cy="7938"/>
            </a:xfrm>
            <a:custGeom>
              <a:avLst/>
              <a:gdLst>
                <a:gd name="T0" fmla="*/ 0 w 34"/>
                <a:gd name="T1" fmla="*/ 0 h 5"/>
                <a:gd name="T2" fmla="*/ 0 w 34"/>
                <a:gd name="T3" fmla="*/ 0 h 5"/>
                <a:gd name="T4" fmla="*/ 10 w 34"/>
                <a:gd name="T5" fmla="*/ 0 h 5"/>
                <a:gd name="T6" fmla="*/ 21 w 34"/>
                <a:gd name="T7" fmla="*/ 0 h 5"/>
                <a:gd name="T8" fmla="*/ 30 w 34"/>
                <a:gd name="T9" fmla="*/ 3 h 5"/>
                <a:gd name="T10" fmla="*/ 34 w 34"/>
                <a:gd name="T11" fmla="*/ 5 h 5"/>
              </a:gdLst>
              <a:ahLst/>
              <a:cxnLst>
                <a:cxn ang="0">
                  <a:pos x="T0" y="T1"/>
                </a:cxn>
                <a:cxn ang="0">
                  <a:pos x="T2" y="T3"/>
                </a:cxn>
                <a:cxn ang="0">
                  <a:pos x="T4" y="T5"/>
                </a:cxn>
                <a:cxn ang="0">
                  <a:pos x="T6" y="T7"/>
                </a:cxn>
                <a:cxn ang="0">
                  <a:pos x="T8" y="T9"/>
                </a:cxn>
                <a:cxn ang="0">
                  <a:pos x="T10" y="T11"/>
                </a:cxn>
              </a:cxnLst>
              <a:rect l="0" t="0" r="r" b="b"/>
              <a:pathLst>
                <a:path w="34" h="5">
                  <a:moveTo>
                    <a:pt x="0" y="0"/>
                  </a:moveTo>
                  <a:lnTo>
                    <a:pt x="0" y="0"/>
                  </a:lnTo>
                  <a:lnTo>
                    <a:pt x="10" y="0"/>
                  </a:lnTo>
                  <a:lnTo>
                    <a:pt x="21" y="0"/>
                  </a:lnTo>
                  <a:lnTo>
                    <a:pt x="30" y="3"/>
                  </a:lnTo>
                  <a:lnTo>
                    <a:pt x="3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19">
              <a:extLst>
                <a:ext uri="{FF2B5EF4-FFF2-40B4-BE49-F238E27FC236}">
                  <a16:creationId xmlns:a16="http://schemas.microsoft.com/office/drawing/2014/main" id="{403BE490-CD95-44CC-8BEC-BC92564C1455}"/>
                </a:ext>
              </a:extLst>
            </p:cNvPr>
            <p:cNvSpPr>
              <a:spLocks/>
            </p:cNvSpPr>
            <p:nvPr/>
          </p:nvSpPr>
          <p:spPr bwMode="auto">
            <a:xfrm>
              <a:off x="3922422" y="4416138"/>
              <a:ext cx="425450" cy="125413"/>
            </a:xfrm>
            <a:custGeom>
              <a:avLst/>
              <a:gdLst>
                <a:gd name="T0" fmla="*/ 0 w 268"/>
                <a:gd name="T1" fmla="*/ 21 h 79"/>
                <a:gd name="T2" fmla="*/ 0 w 268"/>
                <a:gd name="T3" fmla="*/ 21 h 79"/>
                <a:gd name="T4" fmla="*/ 5 w 268"/>
                <a:gd name="T5" fmla="*/ 16 h 79"/>
                <a:gd name="T6" fmla="*/ 14 w 268"/>
                <a:gd name="T7" fmla="*/ 11 h 79"/>
                <a:gd name="T8" fmla="*/ 25 w 268"/>
                <a:gd name="T9" fmla="*/ 6 h 79"/>
                <a:gd name="T10" fmla="*/ 36 w 268"/>
                <a:gd name="T11" fmla="*/ 2 h 79"/>
                <a:gd name="T12" fmla="*/ 50 w 268"/>
                <a:gd name="T13" fmla="*/ 0 h 79"/>
                <a:gd name="T14" fmla="*/ 64 w 268"/>
                <a:gd name="T15" fmla="*/ 3 h 79"/>
                <a:gd name="T16" fmla="*/ 78 w 268"/>
                <a:gd name="T17" fmla="*/ 8 h 79"/>
                <a:gd name="T18" fmla="*/ 94 w 268"/>
                <a:gd name="T19" fmla="*/ 18 h 79"/>
                <a:gd name="T20" fmla="*/ 94 w 268"/>
                <a:gd name="T21" fmla="*/ 18 h 79"/>
                <a:gd name="T22" fmla="*/ 109 w 268"/>
                <a:gd name="T23" fmla="*/ 30 h 79"/>
                <a:gd name="T24" fmla="*/ 123 w 268"/>
                <a:gd name="T25" fmla="*/ 40 h 79"/>
                <a:gd name="T26" fmla="*/ 137 w 268"/>
                <a:gd name="T27" fmla="*/ 46 h 79"/>
                <a:gd name="T28" fmla="*/ 150 w 268"/>
                <a:gd name="T29" fmla="*/ 51 h 79"/>
                <a:gd name="T30" fmla="*/ 162 w 268"/>
                <a:gd name="T31" fmla="*/ 55 h 79"/>
                <a:gd name="T32" fmla="*/ 172 w 268"/>
                <a:gd name="T33" fmla="*/ 58 h 79"/>
                <a:gd name="T34" fmla="*/ 181 w 268"/>
                <a:gd name="T35" fmla="*/ 60 h 79"/>
                <a:gd name="T36" fmla="*/ 189 w 268"/>
                <a:gd name="T37" fmla="*/ 62 h 79"/>
                <a:gd name="T38" fmla="*/ 189 w 268"/>
                <a:gd name="T39" fmla="*/ 62 h 79"/>
                <a:gd name="T40" fmla="*/ 195 w 268"/>
                <a:gd name="T41" fmla="*/ 63 h 79"/>
                <a:gd name="T42" fmla="*/ 203 w 268"/>
                <a:gd name="T43" fmla="*/ 65 h 79"/>
                <a:gd name="T44" fmla="*/ 212 w 268"/>
                <a:gd name="T45" fmla="*/ 67 h 79"/>
                <a:gd name="T46" fmla="*/ 220 w 268"/>
                <a:gd name="T47" fmla="*/ 68 h 79"/>
                <a:gd name="T48" fmla="*/ 229 w 268"/>
                <a:gd name="T49" fmla="*/ 70 h 79"/>
                <a:gd name="T50" fmla="*/ 235 w 268"/>
                <a:gd name="T51" fmla="*/ 72 h 79"/>
                <a:gd name="T52" fmla="*/ 241 w 268"/>
                <a:gd name="T53" fmla="*/ 74 h 79"/>
                <a:gd name="T54" fmla="*/ 245 w 268"/>
                <a:gd name="T55" fmla="*/ 76 h 79"/>
                <a:gd name="T56" fmla="*/ 245 w 268"/>
                <a:gd name="T57" fmla="*/ 76 h 79"/>
                <a:gd name="T58" fmla="*/ 249 w 268"/>
                <a:gd name="T59" fmla="*/ 77 h 79"/>
                <a:gd name="T60" fmla="*/ 255 w 268"/>
                <a:gd name="T61" fmla="*/ 78 h 79"/>
                <a:gd name="T62" fmla="*/ 261 w 268"/>
                <a:gd name="T63" fmla="*/ 79 h 79"/>
                <a:gd name="T64" fmla="*/ 266 w 268"/>
                <a:gd name="T65" fmla="*/ 79 h 79"/>
                <a:gd name="T66" fmla="*/ 268 w 268"/>
                <a:gd name="T67" fmla="*/ 78 h 79"/>
                <a:gd name="T68" fmla="*/ 267 w 268"/>
                <a:gd name="T69" fmla="*/ 76 h 79"/>
                <a:gd name="T70" fmla="*/ 261 w 268"/>
                <a:gd name="T71" fmla="*/ 73 h 79"/>
                <a:gd name="T72" fmla="*/ 248 w 268"/>
                <a:gd name="T73" fmla="*/ 68 h 79"/>
                <a:gd name="T74" fmla="*/ 248 w 268"/>
                <a:gd name="T75" fmla="*/ 68 h 79"/>
                <a:gd name="T76" fmla="*/ 230 w 268"/>
                <a:gd name="T77" fmla="*/ 63 h 79"/>
                <a:gd name="T78" fmla="*/ 212 w 268"/>
                <a:gd name="T79" fmla="*/ 58 h 79"/>
                <a:gd name="T80" fmla="*/ 193 w 268"/>
                <a:gd name="T81" fmla="*/ 53 h 79"/>
                <a:gd name="T82" fmla="*/ 175 w 268"/>
                <a:gd name="T83" fmla="*/ 49 h 79"/>
                <a:gd name="T84" fmla="*/ 158 w 268"/>
                <a:gd name="T85" fmla="*/ 44 h 79"/>
                <a:gd name="T86" fmla="*/ 144 w 268"/>
                <a:gd name="T87" fmla="*/ 41 h 79"/>
                <a:gd name="T88" fmla="*/ 131 w 268"/>
                <a:gd name="T89" fmla="*/ 39 h 79"/>
                <a:gd name="T90" fmla="*/ 123 w 268"/>
                <a:gd name="T91" fmla="*/ 37 h 79"/>
                <a:gd name="T92" fmla="*/ 123 w 268"/>
                <a:gd name="T93" fmla="*/ 37 h 79"/>
                <a:gd name="T94" fmla="*/ 118 w 268"/>
                <a:gd name="T95" fmla="*/ 35 h 79"/>
                <a:gd name="T96" fmla="*/ 113 w 268"/>
                <a:gd name="T97" fmla="*/ 30 h 79"/>
                <a:gd name="T98" fmla="*/ 108 w 268"/>
                <a:gd name="T99" fmla="*/ 23 h 79"/>
                <a:gd name="T100" fmla="*/ 104 w 268"/>
                <a:gd name="T101" fmla="*/ 16 h 79"/>
                <a:gd name="T102" fmla="*/ 99 w 268"/>
                <a:gd name="T103" fmla="*/ 9 h 79"/>
                <a:gd name="T104" fmla="*/ 91 w 268"/>
                <a:gd name="T105" fmla="*/ 4 h 79"/>
                <a:gd name="T106" fmla="*/ 84 w 268"/>
                <a:gd name="T107" fmla="*/ 0 h 79"/>
                <a:gd name="T108" fmla="*/ 72 w 268"/>
                <a:gd name="T109"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8" h="79">
                  <a:moveTo>
                    <a:pt x="0" y="21"/>
                  </a:moveTo>
                  <a:lnTo>
                    <a:pt x="0" y="21"/>
                  </a:lnTo>
                  <a:lnTo>
                    <a:pt x="5" y="16"/>
                  </a:lnTo>
                  <a:lnTo>
                    <a:pt x="14" y="11"/>
                  </a:lnTo>
                  <a:lnTo>
                    <a:pt x="25" y="6"/>
                  </a:lnTo>
                  <a:lnTo>
                    <a:pt x="36" y="2"/>
                  </a:lnTo>
                  <a:lnTo>
                    <a:pt x="50" y="0"/>
                  </a:lnTo>
                  <a:lnTo>
                    <a:pt x="64" y="3"/>
                  </a:lnTo>
                  <a:lnTo>
                    <a:pt x="78" y="8"/>
                  </a:lnTo>
                  <a:lnTo>
                    <a:pt x="94" y="18"/>
                  </a:lnTo>
                  <a:lnTo>
                    <a:pt x="94" y="18"/>
                  </a:lnTo>
                  <a:lnTo>
                    <a:pt x="109" y="30"/>
                  </a:lnTo>
                  <a:lnTo>
                    <a:pt x="123" y="40"/>
                  </a:lnTo>
                  <a:lnTo>
                    <a:pt x="137" y="46"/>
                  </a:lnTo>
                  <a:lnTo>
                    <a:pt x="150" y="51"/>
                  </a:lnTo>
                  <a:lnTo>
                    <a:pt x="162" y="55"/>
                  </a:lnTo>
                  <a:lnTo>
                    <a:pt x="172" y="58"/>
                  </a:lnTo>
                  <a:lnTo>
                    <a:pt x="181" y="60"/>
                  </a:lnTo>
                  <a:lnTo>
                    <a:pt x="189" y="62"/>
                  </a:lnTo>
                  <a:lnTo>
                    <a:pt x="189" y="62"/>
                  </a:lnTo>
                  <a:lnTo>
                    <a:pt x="195" y="63"/>
                  </a:lnTo>
                  <a:lnTo>
                    <a:pt x="203" y="65"/>
                  </a:lnTo>
                  <a:lnTo>
                    <a:pt x="212" y="67"/>
                  </a:lnTo>
                  <a:lnTo>
                    <a:pt x="220" y="68"/>
                  </a:lnTo>
                  <a:lnTo>
                    <a:pt x="229" y="70"/>
                  </a:lnTo>
                  <a:lnTo>
                    <a:pt x="235" y="72"/>
                  </a:lnTo>
                  <a:lnTo>
                    <a:pt x="241" y="74"/>
                  </a:lnTo>
                  <a:lnTo>
                    <a:pt x="245" y="76"/>
                  </a:lnTo>
                  <a:lnTo>
                    <a:pt x="245" y="76"/>
                  </a:lnTo>
                  <a:lnTo>
                    <a:pt x="249" y="77"/>
                  </a:lnTo>
                  <a:lnTo>
                    <a:pt x="255" y="78"/>
                  </a:lnTo>
                  <a:lnTo>
                    <a:pt x="261" y="79"/>
                  </a:lnTo>
                  <a:lnTo>
                    <a:pt x="266" y="79"/>
                  </a:lnTo>
                  <a:lnTo>
                    <a:pt x="268" y="78"/>
                  </a:lnTo>
                  <a:lnTo>
                    <a:pt x="267" y="76"/>
                  </a:lnTo>
                  <a:lnTo>
                    <a:pt x="261" y="73"/>
                  </a:lnTo>
                  <a:lnTo>
                    <a:pt x="248" y="68"/>
                  </a:lnTo>
                  <a:lnTo>
                    <a:pt x="248" y="68"/>
                  </a:lnTo>
                  <a:lnTo>
                    <a:pt x="230" y="63"/>
                  </a:lnTo>
                  <a:lnTo>
                    <a:pt x="212" y="58"/>
                  </a:lnTo>
                  <a:lnTo>
                    <a:pt x="193" y="53"/>
                  </a:lnTo>
                  <a:lnTo>
                    <a:pt x="175" y="49"/>
                  </a:lnTo>
                  <a:lnTo>
                    <a:pt x="158" y="44"/>
                  </a:lnTo>
                  <a:lnTo>
                    <a:pt x="144" y="41"/>
                  </a:lnTo>
                  <a:lnTo>
                    <a:pt x="131" y="39"/>
                  </a:lnTo>
                  <a:lnTo>
                    <a:pt x="123" y="37"/>
                  </a:lnTo>
                  <a:lnTo>
                    <a:pt x="123" y="37"/>
                  </a:lnTo>
                  <a:lnTo>
                    <a:pt x="118" y="35"/>
                  </a:lnTo>
                  <a:lnTo>
                    <a:pt x="113" y="30"/>
                  </a:lnTo>
                  <a:lnTo>
                    <a:pt x="108" y="23"/>
                  </a:lnTo>
                  <a:lnTo>
                    <a:pt x="104" y="16"/>
                  </a:lnTo>
                  <a:lnTo>
                    <a:pt x="99" y="9"/>
                  </a:lnTo>
                  <a:lnTo>
                    <a:pt x="91" y="4"/>
                  </a:lnTo>
                  <a:lnTo>
                    <a:pt x="84" y="0"/>
                  </a:lnTo>
                  <a:lnTo>
                    <a:pt x="72"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Line 20">
              <a:extLst>
                <a:ext uri="{FF2B5EF4-FFF2-40B4-BE49-F238E27FC236}">
                  <a16:creationId xmlns:a16="http://schemas.microsoft.com/office/drawing/2014/main" id="{0A6B892C-6CDD-4401-A1AB-9C025F5B73CC}"/>
                </a:ext>
              </a:extLst>
            </p:cNvPr>
            <p:cNvSpPr>
              <a:spLocks noChangeShapeType="1"/>
            </p:cNvSpPr>
            <p:nvPr/>
          </p:nvSpPr>
          <p:spPr bwMode="auto">
            <a:xfrm>
              <a:off x="3503322" y="4508213"/>
              <a:ext cx="9525" cy="190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21">
              <a:extLst>
                <a:ext uri="{FF2B5EF4-FFF2-40B4-BE49-F238E27FC236}">
                  <a16:creationId xmlns:a16="http://schemas.microsoft.com/office/drawing/2014/main" id="{A307A491-429B-4B22-96C3-1094AC3AF1FB}"/>
                </a:ext>
              </a:extLst>
            </p:cNvPr>
            <p:cNvSpPr>
              <a:spLocks/>
            </p:cNvSpPr>
            <p:nvPr/>
          </p:nvSpPr>
          <p:spPr bwMode="auto">
            <a:xfrm>
              <a:off x="3484272" y="4536788"/>
              <a:ext cx="61913" cy="38100"/>
            </a:xfrm>
            <a:custGeom>
              <a:avLst/>
              <a:gdLst>
                <a:gd name="T0" fmla="*/ 0 w 39"/>
                <a:gd name="T1" fmla="*/ 0 h 24"/>
                <a:gd name="T2" fmla="*/ 0 w 39"/>
                <a:gd name="T3" fmla="*/ 0 h 24"/>
                <a:gd name="T4" fmla="*/ 6 w 39"/>
                <a:gd name="T5" fmla="*/ 5 h 24"/>
                <a:gd name="T6" fmla="*/ 12 w 39"/>
                <a:gd name="T7" fmla="*/ 8 h 24"/>
                <a:gd name="T8" fmla="*/ 20 w 39"/>
                <a:gd name="T9" fmla="*/ 12 h 24"/>
                <a:gd name="T10" fmla="*/ 25 w 39"/>
                <a:gd name="T11" fmla="*/ 15 h 24"/>
                <a:gd name="T12" fmla="*/ 25 w 39"/>
                <a:gd name="T13" fmla="*/ 15 h 24"/>
                <a:gd name="T14" fmla="*/ 30 w 39"/>
                <a:gd name="T15" fmla="*/ 17 h 24"/>
                <a:gd name="T16" fmla="*/ 34 w 39"/>
                <a:gd name="T17" fmla="*/ 20 h 24"/>
                <a:gd name="T18" fmla="*/ 38 w 39"/>
                <a:gd name="T19" fmla="*/ 22 h 24"/>
                <a:gd name="T20" fmla="*/ 39 w 39"/>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4">
                  <a:moveTo>
                    <a:pt x="0" y="0"/>
                  </a:moveTo>
                  <a:lnTo>
                    <a:pt x="0" y="0"/>
                  </a:lnTo>
                  <a:lnTo>
                    <a:pt x="6" y="5"/>
                  </a:lnTo>
                  <a:lnTo>
                    <a:pt x="12" y="8"/>
                  </a:lnTo>
                  <a:lnTo>
                    <a:pt x="20" y="12"/>
                  </a:lnTo>
                  <a:lnTo>
                    <a:pt x="25" y="15"/>
                  </a:lnTo>
                  <a:lnTo>
                    <a:pt x="25" y="15"/>
                  </a:lnTo>
                  <a:lnTo>
                    <a:pt x="30" y="17"/>
                  </a:lnTo>
                  <a:lnTo>
                    <a:pt x="34" y="20"/>
                  </a:lnTo>
                  <a:lnTo>
                    <a:pt x="38" y="22"/>
                  </a:lnTo>
                  <a:lnTo>
                    <a:pt x="39" y="2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22">
              <a:extLst>
                <a:ext uri="{FF2B5EF4-FFF2-40B4-BE49-F238E27FC236}">
                  <a16:creationId xmlns:a16="http://schemas.microsoft.com/office/drawing/2014/main" id="{F8307720-3258-4824-BD05-8FCCAF949316}"/>
                </a:ext>
              </a:extLst>
            </p:cNvPr>
            <p:cNvSpPr>
              <a:spLocks/>
            </p:cNvSpPr>
            <p:nvPr/>
          </p:nvSpPr>
          <p:spPr bwMode="auto">
            <a:xfrm>
              <a:off x="3530309" y="4627275"/>
              <a:ext cx="125413" cy="214313"/>
            </a:xfrm>
            <a:custGeom>
              <a:avLst/>
              <a:gdLst>
                <a:gd name="T0" fmla="*/ 34 w 79"/>
                <a:gd name="T1" fmla="*/ 0 h 135"/>
                <a:gd name="T2" fmla="*/ 34 w 79"/>
                <a:gd name="T3" fmla="*/ 0 h 135"/>
                <a:gd name="T4" fmla="*/ 42 w 79"/>
                <a:gd name="T5" fmla="*/ 1 h 135"/>
                <a:gd name="T6" fmla="*/ 50 w 79"/>
                <a:gd name="T7" fmla="*/ 2 h 135"/>
                <a:gd name="T8" fmla="*/ 57 w 79"/>
                <a:gd name="T9" fmla="*/ 5 h 135"/>
                <a:gd name="T10" fmla="*/ 65 w 79"/>
                <a:gd name="T11" fmla="*/ 7 h 135"/>
                <a:gd name="T12" fmla="*/ 72 w 79"/>
                <a:gd name="T13" fmla="*/ 11 h 135"/>
                <a:gd name="T14" fmla="*/ 77 w 79"/>
                <a:gd name="T15" fmla="*/ 15 h 135"/>
                <a:gd name="T16" fmla="*/ 79 w 79"/>
                <a:gd name="T17" fmla="*/ 20 h 135"/>
                <a:gd name="T18" fmla="*/ 79 w 79"/>
                <a:gd name="T19" fmla="*/ 27 h 135"/>
                <a:gd name="T20" fmla="*/ 79 w 79"/>
                <a:gd name="T21" fmla="*/ 27 h 135"/>
                <a:gd name="T22" fmla="*/ 77 w 79"/>
                <a:gd name="T23" fmla="*/ 35 h 135"/>
                <a:gd name="T24" fmla="*/ 72 w 79"/>
                <a:gd name="T25" fmla="*/ 48 h 135"/>
                <a:gd name="T26" fmla="*/ 65 w 79"/>
                <a:gd name="T27" fmla="*/ 63 h 135"/>
                <a:gd name="T28" fmla="*/ 57 w 79"/>
                <a:gd name="T29" fmla="*/ 80 h 135"/>
                <a:gd name="T30" fmla="*/ 50 w 79"/>
                <a:gd name="T31" fmla="*/ 97 h 135"/>
                <a:gd name="T32" fmla="*/ 43 w 79"/>
                <a:gd name="T33" fmla="*/ 111 h 135"/>
                <a:gd name="T34" fmla="*/ 37 w 79"/>
                <a:gd name="T35" fmla="*/ 122 h 135"/>
                <a:gd name="T36" fmla="*/ 32 w 79"/>
                <a:gd name="T37" fmla="*/ 128 h 135"/>
                <a:gd name="T38" fmla="*/ 32 w 79"/>
                <a:gd name="T39" fmla="*/ 128 h 135"/>
                <a:gd name="T40" fmla="*/ 23 w 79"/>
                <a:gd name="T41" fmla="*/ 133 h 135"/>
                <a:gd name="T42" fmla="*/ 13 w 79"/>
                <a:gd name="T43" fmla="*/ 135 h 135"/>
                <a:gd name="T44" fmla="*/ 4 w 79"/>
                <a:gd name="T45" fmla="*/ 133 h 135"/>
                <a:gd name="T46" fmla="*/ 0 w 79"/>
                <a:gd name="T47"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35">
                  <a:moveTo>
                    <a:pt x="34" y="0"/>
                  </a:moveTo>
                  <a:lnTo>
                    <a:pt x="34" y="0"/>
                  </a:lnTo>
                  <a:lnTo>
                    <a:pt x="42" y="1"/>
                  </a:lnTo>
                  <a:lnTo>
                    <a:pt x="50" y="2"/>
                  </a:lnTo>
                  <a:lnTo>
                    <a:pt x="57" y="5"/>
                  </a:lnTo>
                  <a:lnTo>
                    <a:pt x="65" y="7"/>
                  </a:lnTo>
                  <a:lnTo>
                    <a:pt x="72" y="11"/>
                  </a:lnTo>
                  <a:lnTo>
                    <a:pt x="77" y="15"/>
                  </a:lnTo>
                  <a:lnTo>
                    <a:pt x="79" y="20"/>
                  </a:lnTo>
                  <a:lnTo>
                    <a:pt x="79" y="27"/>
                  </a:lnTo>
                  <a:lnTo>
                    <a:pt x="79" y="27"/>
                  </a:lnTo>
                  <a:lnTo>
                    <a:pt x="77" y="35"/>
                  </a:lnTo>
                  <a:lnTo>
                    <a:pt x="72" y="48"/>
                  </a:lnTo>
                  <a:lnTo>
                    <a:pt x="65" y="63"/>
                  </a:lnTo>
                  <a:lnTo>
                    <a:pt x="57" y="80"/>
                  </a:lnTo>
                  <a:lnTo>
                    <a:pt x="50" y="97"/>
                  </a:lnTo>
                  <a:lnTo>
                    <a:pt x="43" y="111"/>
                  </a:lnTo>
                  <a:lnTo>
                    <a:pt x="37" y="122"/>
                  </a:lnTo>
                  <a:lnTo>
                    <a:pt x="32" y="128"/>
                  </a:lnTo>
                  <a:lnTo>
                    <a:pt x="32" y="128"/>
                  </a:lnTo>
                  <a:lnTo>
                    <a:pt x="23" y="133"/>
                  </a:lnTo>
                  <a:lnTo>
                    <a:pt x="13" y="135"/>
                  </a:lnTo>
                  <a:lnTo>
                    <a:pt x="4" y="133"/>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23">
              <a:extLst>
                <a:ext uri="{FF2B5EF4-FFF2-40B4-BE49-F238E27FC236}">
                  <a16:creationId xmlns:a16="http://schemas.microsoft.com/office/drawing/2014/main" id="{4D99E1B3-533D-4CF3-AB85-043BAAC483DD}"/>
                </a:ext>
              </a:extLst>
            </p:cNvPr>
            <p:cNvSpPr>
              <a:spLocks/>
            </p:cNvSpPr>
            <p:nvPr/>
          </p:nvSpPr>
          <p:spPr bwMode="auto">
            <a:xfrm>
              <a:off x="3503322" y="4663788"/>
              <a:ext cx="174625" cy="187325"/>
            </a:xfrm>
            <a:custGeom>
              <a:avLst/>
              <a:gdLst>
                <a:gd name="T0" fmla="*/ 0 w 110"/>
                <a:gd name="T1" fmla="*/ 113 h 118"/>
                <a:gd name="T2" fmla="*/ 0 w 110"/>
                <a:gd name="T3" fmla="*/ 113 h 118"/>
                <a:gd name="T4" fmla="*/ 4 w 110"/>
                <a:gd name="T5" fmla="*/ 116 h 118"/>
                <a:gd name="T6" fmla="*/ 9 w 110"/>
                <a:gd name="T7" fmla="*/ 118 h 118"/>
                <a:gd name="T8" fmla="*/ 15 w 110"/>
                <a:gd name="T9" fmla="*/ 118 h 118"/>
                <a:gd name="T10" fmla="*/ 22 w 110"/>
                <a:gd name="T11" fmla="*/ 118 h 118"/>
                <a:gd name="T12" fmla="*/ 28 w 110"/>
                <a:gd name="T13" fmla="*/ 116 h 118"/>
                <a:gd name="T14" fmla="*/ 36 w 110"/>
                <a:gd name="T15" fmla="*/ 113 h 118"/>
                <a:gd name="T16" fmla="*/ 42 w 110"/>
                <a:gd name="T17" fmla="*/ 109 h 118"/>
                <a:gd name="T18" fmla="*/ 49 w 110"/>
                <a:gd name="T19" fmla="*/ 105 h 118"/>
                <a:gd name="T20" fmla="*/ 49 w 110"/>
                <a:gd name="T21" fmla="*/ 105 h 118"/>
                <a:gd name="T22" fmla="*/ 56 w 110"/>
                <a:gd name="T23" fmla="*/ 99 h 118"/>
                <a:gd name="T24" fmla="*/ 65 w 110"/>
                <a:gd name="T25" fmla="*/ 88 h 118"/>
                <a:gd name="T26" fmla="*/ 76 w 110"/>
                <a:gd name="T27" fmla="*/ 75 h 118"/>
                <a:gd name="T28" fmla="*/ 86 w 110"/>
                <a:gd name="T29" fmla="*/ 60 h 118"/>
                <a:gd name="T30" fmla="*/ 96 w 110"/>
                <a:gd name="T31" fmla="*/ 44 h 118"/>
                <a:gd name="T32" fmla="*/ 104 w 110"/>
                <a:gd name="T33" fmla="*/ 29 h 118"/>
                <a:gd name="T34" fmla="*/ 109 w 110"/>
                <a:gd name="T35" fmla="*/ 14 h 118"/>
                <a:gd name="T36" fmla="*/ 110 w 110"/>
                <a:gd name="T3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118">
                  <a:moveTo>
                    <a:pt x="0" y="113"/>
                  </a:moveTo>
                  <a:lnTo>
                    <a:pt x="0" y="113"/>
                  </a:lnTo>
                  <a:lnTo>
                    <a:pt x="4" y="116"/>
                  </a:lnTo>
                  <a:lnTo>
                    <a:pt x="9" y="118"/>
                  </a:lnTo>
                  <a:lnTo>
                    <a:pt x="15" y="118"/>
                  </a:lnTo>
                  <a:lnTo>
                    <a:pt x="22" y="118"/>
                  </a:lnTo>
                  <a:lnTo>
                    <a:pt x="28" y="116"/>
                  </a:lnTo>
                  <a:lnTo>
                    <a:pt x="36" y="113"/>
                  </a:lnTo>
                  <a:lnTo>
                    <a:pt x="42" y="109"/>
                  </a:lnTo>
                  <a:lnTo>
                    <a:pt x="49" y="105"/>
                  </a:lnTo>
                  <a:lnTo>
                    <a:pt x="49" y="105"/>
                  </a:lnTo>
                  <a:lnTo>
                    <a:pt x="56" y="99"/>
                  </a:lnTo>
                  <a:lnTo>
                    <a:pt x="65" y="88"/>
                  </a:lnTo>
                  <a:lnTo>
                    <a:pt x="76" y="75"/>
                  </a:lnTo>
                  <a:lnTo>
                    <a:pt x="86" y="60"/>
                  </a:lnTo>
                  <a:lnTo>
                    <a:pt x="96" y="44"/>
                  </a:lnTo>
                  <a:lnTo>
                    <a:pt x="104" y="29"/>
                  </a:lnTo>
                  <a:lnTo>
                    <a:pt x="109" y="14"/>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24">
              <a:extLst>
                <a:ext uri="{FF2B5EF4-FFF2-40B4-BE49-F238E27FC236}">
                  <a16:creationId xmlns:a16="http://schemas.microsoft.com/office/drawing/2014/main" id="{9328E317-4D1F-459D-8367-0DE9A4BA4172}"/>
                </a:ext>
              </a:extLst>
            </p:cNvPr>
            <p:cNvSpPr>
              <a:spLocks/>
            </p:cNvSpPr>
            <p:nvPr/>
          </p:nvSpPr>
          <p:spPr bwMode="auto">
            <a:xfrm>
              <a:off x="3747797" y="4803488"/>
              <a:ext cx="149225" cy="53975"/>
            </a:xfrm>
            <a:custGeom>
              <a:avLst/>
              <a:gdLst>
                <a:gd name="T0" fmla="*/ 0 w 94"/>
                <a:gd name="T1" fmla="*/ 0 h 34"/>
                <a:gd name="T2" fmla="*/ 0 w 94"/>
                <a:gd name="T3" fmla="*/ 0 h 34"/>
                <a:gd name="T4" fmla="*/ 8 w 94"/>
                <a:gd name="T5" fmla="*/ 0 h 34"/>
                <a:gd name="T6" fmla="*/ 19 w 94"/>
                <a:gd name="T7" fmla="*/ 0 h 34"/>
                <a:gd name="T8" fmla="*/ 33 w 94"/>
                <a:gd name="T9" fmla="*/ 1 h 34"/>
                <a:gd name="T10" fmla="*/ 47 w 94"/>
                <a:gd name="T11" fmla="*/ 2 h 34"/>
                <a:gd name="T12" fmla="*/ 61 w 94"/>
                <a:gd name="T13" fmla="*/ 6 h 34"/>
                <a:gd name="T14" fmla="*/ 76 w 94"/>
                <a:gd name="T15" fmla="*/ 12 h 34"/>
                <a:gd name="T16" fmla="*/ 86 w 94"/>
                <a:gd name="T17" fmla="*/ 21 h 34"/>
                <a:gd name="T18" fmla="*/ 94 w 94"/>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34">
                  <a:moveTo>
                    <a:pt x="0" y="0"/>
                  </a:moveTo>
                  <a:lnTo>
                    <a:pt x="0" y="0"/>
                  </a:lnTo>
                  <a:lnTo>
                    <a:pt x="8" y="0"/>
                  </a:lnTo>
                  <a:lnTo>
                    <a:pt x="19" y="0"/>
                  </a:lnTo>
                  <a:lnTo>
                    <a:pt x="33" y="1"/>
                  </a:lnTo>
                  <a:lnTo>
                    <a:pt x="47" y="2"/>
                  </a:lnTo>
                  <a:lnTo>
                    <a:pt x="61" y="6"/>
                  </a:lnTo>
                  <a:lnTo>
                    <a:pt x="76" y="12"/>
                  </a:lnTo>
                  <a:lnTo>
                    <a:pt x="86" y="21"/>
                  </a:lnTo>
                  <a:lnTo>
                    <a:pt x="94" y="3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25">
              <a:extLst>
                <a:ext uri="{FF2B5EF4-FFF2-40B4-BE49-F238E27FC236}">
                  <a16:creationId xmlns:a16="http://schemas.microsoft.com/office/drawing/2014/main" id="{11086FD5-81E5-4313-8AB6-80218EF57862}"/>
                </a:ext>
              </a:extLst>
            </p:cNvPr>
            <p:cNvSpPr>
              <a:spLocks/>
            </p:cNvSpPr>
            <p:nvPr/>
          </p:nvSpPr>
          <p:spPr bwMode="auto">
            <a:xfrm>
              <a:off x="3747797" y="4627275"/>
              <a:ext cx="268288" cy="303213"/>
            </a:xfrm>
            <a:custGeom>
              <a:avLst/>
              <a:gdLst>
                <a:gd name="T0" fmla="*/ 0 w 169"/>
                <a:gd name="T1" fmla="*/ 191 h 191"/>
                <a:gd name="T2" fmla="*/ 0 w 169"/>
                <a:gd name="T3" fmla="*/ 191 h 191"/>
                <a:gd name="T4" fmla="*/ 8 w 169"/>
                <a:gd name="T5" fmla="*/ 188 h 191"/>
                <a:gd name="T6" fmla="*/ 19 w 169"/>
                <a:gd name="T7" fmla="*/ 184 h 191"/>
                <a:gd name="T8" fmla="*/ 35 w 169"/>
                <a:gd name="T9" fmla="*/ 178 h 191"/>
                <a:gd name="T10" fmla="*/ 50 w 169"/>
                <a:gd name="T11" fmla="*/ 172 h 191"/>
                <a:gd name="T12" fmla="*/ 65 w 169"/>
                <a:gd name="T13" fmla="*/ 165 h 191"/>
                <a:gd name="T14" fmla="*/ 79 w 169"/>
                <a:gd name="T15" fmla="*/ 159 h 191"/>
                <a:gd name="T16" fmla="*/ 88 w 169"/>
                <a:gd name="T17" fmla="*/ 154 h 191"/>
                <a:gd name="T18" fmla="*/ 94 w 169"/>
                <a:gd name="T19" fmla="*/ 150 h 191"/>
                <a:gd name="T20" fmla="*/ 94 w 169"/>
                <a:gd name="T21" fmla="*/ 150 h 191"/>
                <a:gd name="T22" fmla="*/ 100 w 169"/>
                <a:gd name="T23" fmla="*/ 144 h 191"/>
                <a:gd name="T24" fmla="*/ 110 w 169"/>
                <a:gd name="T25" fmla="*/ 136 h 191"/>
                <a:gd name="T26" fmla="*/ 122 w 169"/>
                <a:gd name="T27" fmla="*/ 130 h 191"/>
                <a:gd name="T28" fmla="*/ 131 w 169"/>
                <a:gd name="T29" fmla="*/ 128 h 191"/>
                <a:gd name="T30" fmla="*/ 131 w 169"/>
                <a:gd name="T31" fmla="*/ 128 h 191"/>
                <a:gd name="T32" fmla="*/ 133 w 169"/>
                <a:gd name="T33" fmla="*/ 126 h 191"/>
                <a:gd name="T34" fmla="*/ 133 w 169"/>
                <a:gd name="T35" fmla="*/ 117 h 191"/>
                <a:gd name="T36" fmla="*/ 136 w 169"/>
                <a:gd name="T37" fmla="*/ 105 h 191"/>
                <a:gd name="T38" fmla="*/ 145 w 169"/>
                <a:gd name="T39" fmla="*/ 97 h 191"/>
                <a:gd name="T40" fmla="*/ 145 w 169"/>
                <a:gd name="T41" fmla="*/ 97 h 191"/>
                <a:gd name="T42" fmla="*/ 142 w 169"/>
                <a:gd name="T43" fmla="*/ 90 h 191"/>
                <a:gd name="T44" fmla="*/ 146 w 169"/>
                <a:gd name="T45" fmla="*/ 72 h 191"/>
                <a:gd name="T46" fmla="*/ 151 w 169"/>
                <a:gd name="T47" fmla="*/ 52 h 191"/>
                <a:gd name="T48" fmla="*/ 155 w 169"/>
                <a:gd name="T49" fmla="*/ 41 h 191"/>
                <a:gd name="T50" fmla="*/ 155 w 169"/>
                <a:gd name="T51" fmla="*/ 41 h 191"/>
                <a:gd name="T52" fmla="*/ 163 w 169"/>
                <a:gd name="T53" fmla="*/ 21 h 191"/>
                <a:gd name="T54" fmla="*/ 168 w 169"/>
                <a:gd name="T55" fmla="*/ 9 h 191"/>
                <a:gd name="T56" fmla="*/ 169 w 169"/>
                <a:gd name="T57" fmla="*/ 2 h 191"/>
                <a:gd name="T58" fmla="*/ 169 w 169"/>
                <a:gd name="T5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9" h="191">
                  <a:moveTo>
                    <a:pt x="0" y="191"/>
                  </a:moveTo>
                  <a:lnTo>
                    <a:pt x="0" y="191"/>
                  </a:lnTo>
                  <a:lnTo>
                    <a:pt x="8" y="188"/>
                  </a:lnTo>
                  <a:lnTo>
                    <a:pt x="19" y="184"/>
                  </a:lnTo>
                  <a:lnTo>
                    <a:pt x="35" y="178"/>
                  </a:lnTo>
                  <a:lnTo>
                    <a:pt x="50" y="172"/>
                  </a:lnTo>
                  <a:lnTo>
                    <a:pt x="65" y="165"/>
                  </a:lnTo>
                  <a:lnTo>
                    <a:pt x="79" y="159"/>
                  </a:lnTo>
                  <a:lnTo>
                    <a:pt x="88" y="154"/>
                  </a:lnTo>
                  <a:lnTo>
                    <a:pt x="94" y="150"/>
                  </a:lnTo>
                  <a:lnTo>
                    <a:pt x="94" y="150"/>
                  </a:lnTo>
                  <a:lnTo>
                    <a:pt x="100" y="144"/>
                  </a:lnTo>
                  <a:lnTo>
                    <a:pt x="110" y="136"/>
                  </a:lnTo>
                  <a:lnTo>
                    <a:pt x="122" y="130"/>
                  </a:lnTo>
                  <a:lnTo>
                    <a:pt x="131" y="128"/>
                  </a:lnTo>
                  <a:lnTo>
                    <a:pt x="131" y="128"/>
                  </a:lnTo>
                  <a:lnTo>
                    <a:pt x="133" y="126"/>
                  </a:lnTo>
                  <a:lnTo>
                    <a:pt x="133" y="117"/>
                  </a:lnTo>
                  <a:lnTo>
                    <a:pt x="136" y="105"/>
                  </a:lnTo>
                  <a:lnTo>
                    <a:pt x="145" y="97"/>
                  </a:lnTo>
                  <a:lnTo>
                    <a:pt x="145" y="97"/>
                  </a:lnTo>
                  <a:lnTo>
                    <a:pt x="142" y="90"/>
                  </a:lnTo>
                  <a:lnTo>
                    <a:pt x="146" y="72"/>
                  </a:lnTo>
                  <a:lnTo>
                    <a:pt x="151" y="52"/>
                  </a:lnTo>
                  <a:lnTo>
                    <a:pt x="155" y="41"/>
                  </a:lnTo>
                  <a:lnTo>
                    <a:pt x="155" y="41"/>
                  </a:lnTo>
                  <a:lnTo>
                    <a:pt x="163" y="21"/>
                  </a:lnTo>
                  <a:lnTo>
                    <a:pt x="168" y="9"/>
                  </a:lnTo>
                  <a:lnTo>
                    <a:pt x="169" y="2"/>
                  </a:lnTo>
                  <a:lnTo>
                    <a:pt x="16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26">
              <a:extLst>
                <a:ext uri="{FF2B5EF4-FFF2-40B4-BE49-F238E27FC236}">
                  <a16:creationId xmlns:a16="http://schemas.microsoft.com/office/drawing/2014/main" id="{35C6A676-DB3C-4782-9D2D-3BE2AC0FE185}"/>
                </a:ext>
              </a:extLst>
            </p:cNvPr>
            <p:cNvSpPr>
              <a:spLocks/>
            </p:cNvSpPr>
            <p:nvPr/>
          </p:nvSpPr>
          <p:spPr bwMode="auto">
            <a:xfrm>
              <a:off x="3606509" y="4592350"/>
              <a:ext cx="392113" cy="111125"/>
            </a:xfrm>
            <a:custGeom>
              <a:avLst/>
              <a:gdLst>
                <a:gd name="T0" fmla="*/ 244 w 247"/>
                <a:gd name="T1" fmla="*/ 15 h 70"/>
                <a:gd name="T2" fmla="*/ 244 w 247"/>
                <a:gd name="T3" fmla="*/ 15 h 70"/>
                <a:gd name="T4" fmla="*/ 245 w 247"/>
                <a:gd name="T5" fmla="*/ 29 h 70"/>
                <a:gd name="T6" fmla="*/ 247 w 247"/>
                <a:gd name="T7" fmla="*/ 49 h 70"/>
                <a:gd name="T8" fmla="*/ 245 w 247"/>
                <a:gd name="T9" fmla="*/ 65 h 70"/>
                <a:gd name="T10" fmla="*/ 242 w 247"/>
                <a:gd name="T11" fmla="*/ 70 h 70"/>
                <a:gd name="T12" fmla="*/ 242 w 247"/>
                <a:gd name="T13" fmla="*/ 70 h 70"/>
                <a:gd name="T14" fmla="*/ 233 w 247"/>
                <a:gd name="T15" fmla="*/ 65 h 70"/>
                <a:gd name="T16" fmla="*/ 222 w 247"/>
                <a:gd name="T17" fmla="*/ 60 h 70"/>
                <a:gd name="T18" fmla="*/ 213 w 247"/>
                <a:gd name="T19" fmla="*/ 55 h 70"/>
                <a:gd name="T20" fmla="*/ 206 w 247"/>
                <a:gd name="T21" fmla="*/ 51 h 70"/>
                <a:gd name="T22" fmla="*/ 198 w 247"/>
                <a:gd name="T23" fmla="*/ 46 h 70"/>
                <a:gd name="T24" fmla="*/ 190 w 247"/>
                <a:gd name="T25" fmla="*/ 42 h 70"/>
                <a:gd name="T26" fmla="*/ 185 w 247"/>
                <a:gd name="T27" fmla="*/ 38 h 70"/>
                <a:gd name="T28" fmla="*/ 181 w 247"/>
                <a:gd name="T29" fmla="*/ 33 h 70"/>
                <a:gd name="T30" fmla="*/ 181 w 247"/>
                <a:gd name="T31" fmla="*/ 33 h 70"/>
                <a:gd name="T32" fmla="*/ 177 w 247"/>
                <a:gd name="T33" fmla="*/ 36 h 70"/>
                <a:gd name="T34" fmla="*/ 163 w 247"/>
                <a:gd name="T35" fmla="*/ 38 h 70"/>
                <a:gd name="T36" fmla="*/ 143 w 247"/>
                <a:gd name="T37" fmla="*/ 40 h 70"/>
                <a:gd name="T38" fmla="*/ 120 w 247"/>
                <a:gd name="T39" fmla="*/ 42 h 70"/>
                <a:gd name="T40" fmla="*/ 95 w 247"/>
                <a:gd name="T41" fmla="*/ 43 h 70"/>
                <a:gd name="T42" fmla="*/ 72 w 247"/>
                <a:gd name="T43" fmla="*/ 45 h 70"/>
                <a:gd name="T44" fmla="*/ 56 w 247"/>
                <a:gd name="T45" fmla="*/ 45 h 70"/>
                <a:gd name="T46" fmla="*/ 45 w 247"/>
                <a:gd name="T47" fmla="*/ 45 h 70"/>
                <a:gd name="T48" fmla="*/ 45 w 247"/>
                <a:gd name="T49" fmla="*/ 45 h 70"/>
                <a:gd name="T50" fmla="*/ 36 w 247"/>
                <a:gd name="T51" fmla="*/ 42 h 70"/>
                <a:gd name="T52" fmla="*/ 29 w 247"/>
                <a:gd name="T53" fmla="*/ 38 h 70"/>
                <a:gd name="T54" fmla="*/ 22 w 247"/>
                <a:gd name="T55" fmla="*/ 32 h 70"/>
                <a:gd name="T56" fmla="*/ 16 w 247"/>
                <a:gd name="T57" fmla="*/ 26 h 70"/>
                <a:gd name="T58" fmla="*/ 11 w 247"/>
                <a:gd name="T59" fmla="*/ 18 h 70"/>
                <a:gd name="T60" fmla="*/ 6 w 247"/>
                <a:gd name="T61" fmla="*/ 10 h 70"/>
                <a:gd name="T62" fmla="*/ 3 w 247"/>
                <a:gd name="T63" fmla="*/ 4 h 70"/>
                <a:gd name="T64" fmla="*/ 0 w 247"/>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7" h="70">
                  <a:moveTo>
                    <a:pt x="244" y="15"/>
                  </a:moveTo>
                  <a:lnTo>
                    <a:pt x="244" y="15"/>
                  </a:lnTo>
                  <a:lnTo>
                    <a:pt x="245" y="29"/>
                  </a:lnTo>
                  <a:lnTo>
                    <a:pt x="247" y="49"/>
                  </a:lnTo>
                  <a:lnTo>
                    <a:pt x="245" y="65"/>
                  </a:lnTo>
                  <a:lnTo>
                    <a:pt x="242" y="70"/>
                  </a:lnTo>
                  <a:lnTo>
                    <a:pt x="242" y="70"/>
                  </a:lnTo>
                  <a:lnTo>
                    <a:pt x="233" y="65"/>
                  </a:lnTo>
                  <a:lnTo>
                    <a:pt x="222" y="60"/>
                  </a:lnTo>
                  <a:lnTo>
                    <a:pt x="213" y="55"/>
                  </a:lnTo>
                  <a:lnTo>
                    <a:pt x="206" y="51"/>
                  </a:lnTo>
                  <a:lnTo>
                    <a:pt x="198" y="46"/>
                  </a:lnTo>
                  <a:lnTo>
                    <a:pt x="190" y="42"/>
                  </a:lnTo>
                  <a:lnTo>
                    <a:pt x="185" y="38"/>
                  </a:lnTo>
                  <a:lnTo>
                    <a:pt x="181" y="33"/>
                  </a:lnTo>
                  <a:lnTo>
                    <a:pt x="181" y="33"/>
                  </a:lnTo>
                  <a:lnTo>
                    <a:pt x="177" y="36"/>
                  </a:lnTo>
                  <a:lnTo>
                    <a:pt x="163" y="38"/>
                  </a:lnTo>
                  <a:lnTo>
                    <a:pt x="143" y="40"/>
                  </a:lnTo>
                  <a:lnTo>
                    <a:pt x="120" y="42"/>
                  </a:lnTo>
                  <a:lnTo>
                    <a:pt x="95" y="43"/>
                  </a:lnTo>
                  <a:lnTo>
                    <a:pt x="72" y="45"/>
                  </a:lnTo>
                  <a:lnTo>
                    <a:pt x="56" y="45"/>
                  </a:lnTo>
                  <a:lnTo>
                    <a:pt x="45" y="45"/>
                  </a:lnTo>
                  <a:lnTo>
                    <a:pt x="45" y="45"/>
                  </a:lnTo>
                  <a:lnTo>
                    <a:pt x="36" y="42"/>
                  </a:lnTo>
                  <a:lnTo>
                    <a:pt x="29" y="38"/>
                  </a:lnTo>
                  <a:lnTo>
                    <a:pt x="22" y="32"/>
                  </a:lnTo>
                  <a:lnTo>
                    <a:pt x="16" y="26"/>
                  </a:lnTo>
                  <a:lnTo>
                    <a:pt x="11" y="18"/>
                  </a:lnTo>
                  <a:lnTo>
                    <a:pt x="6" y="10"/>
                  </a:lnTo>
                  <a:lnTo>
                    <a:pt x="3" y="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27">
              <a:extLst>
                <a:ext uri="{FF2B5EF4-FFF2-40B4-BE49-F238E27FC236}">
                  <a16:creationId xmlns:a16="http://schemas.microsoft.com/office/drawing/2014/main" id="{07E1E4D6-8B0B-4ABF-82B1-3F93B127BD6B}"/>
                </a:ext>
              </a:extLst>
            </p:cNvPr>
            <p:cNvSpPr>
              <a:spLocks/>
            </p:cNvSpPr>
            <p:nvPr/>
          </p:nvSpPr>
          <p:spPr bwMode="auto">
            <a:xfrm>
              <a:off x="3835109" y="4786025"/>
              <a:ext cx="130175" cy="14288"/>
            </a:xfrm>
            <a:custGeom>
              <a:avLst/>
              <a:gdLst>
                <a:gd name="T0" fmla="*/ 82 w 82"/>
                <a:gd name="T1" fmla="*/ 2 h 9"/>
                <a:gd name="T2" fmla="*/ 82 w 82"/>
                <a:gd name="T3" fmla="*/ 2 h 9"/>
                <a:gd name="T4" fmla="*/ 74 w 82"/>
                <a:gd name="T5" fmla="*/ 2 h 9"/>
                <a:gd name="T6" fmla="*/ 65 w 82"/>
                <a:gd name="T7" fmla="*/ 0 h 9"/>
                <a:gd name="T8" fmla="*/ 54 w 82"/>
                <a:gd name="T9" fmla="*/ 0 h 9"/>
                <a:gd name="T10" fmla="*/ 42 w 82"/>
                <a:gd name="T11" fmla="*/ 0 h 9"/>
                <a:gd name="T12" fmla="*/ 30 w 82"/>
                <a:gd name="T13" fmla="*/ 2 h 9"/>
                <a:gd name="T14" fmla="*/ 19 w 82"/>
                <a:gd name="T15" fmla="*/ 3 h 9"/>
                <a:gd name="T16" fmla="*/ 9 w 82"/>
                <a:gd name="T17" fmla="*/ 5 h 9"/>
                <a:gd name="T18" fmla="*/ 0 w 82"/>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9">
                  <a:moveTo>
                    <a:pt x="82" y="2"/>
                  </a:moveTo>
                  <a:lnTo>
                    <a:pt x="82" y="2"/>
                  </a:lnTo>
                  <a:lnTo>
                    <a:pt x="74" y="2"/>
                  </a:lnTo>
                  <a:lnTo>
                    <a:pt x="65" y="0"/>
                  </a:lnTo>
                  <a:lnTo>
                    <a:pt x="54" y="0"/>
                  </a:lnTo>
                  <a:lnTo>
                    <a:pt x="42" y="0"/>
                  </a:lnTo>
                  <a:lnTo>
                    <a:pt x="30" y="2"/>
                  </a:lnTo>
                  <a:lnTo>
                    <a:pt x="19" y="3"/>
                  </a:lnTo>
                  <a:lnTo>
                    <a:pt x="9" y="5"/>
                  </a:lnTo>
                  <a:lnTo>
                    <a:pt x="0"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28">
              <a:extLst>
                <a:ext uri="{FF2B5EF4-FFF2-40B4-BE49-F238E27FC236}">
                  <a16:creationId xmlns:a16="http://schemas.microsoft.com/office/drawing/2014/main" id="{CF2E51D2-E19B-449D-A205-FAB3D78A855D}"/>
                </a:ext>
              </a:extLst>
            </p:cNvPr>
            <p:cNvSpPr>
              <a:spLocks/>
            </p:cNvSpPr>
            <p:nvPr/>
          </p:nvSpPr>
          <p:spPr bwMode="auto">
            <a:xfrm>
              <a:off x="3870034" y="4805075"/>
              <a:ext cx="88900" cy="15875"/>
            </a:xfrm>
            <a:custGeom>
              <a:avLst/>
              <a:gdLst>
                <a:gd name="T0" fmla="*/ 56 w 56"/>
                <a:gd name="T1" fmla="*/ 1 h 10"/>
                <a:gd name="T2" fmla="*/ 56 w 56"/>
                <a:gd name="T3" fmla="*/ 1 h 10"/>
                <a:gd name="T4" fmla="*/ 50 w 56"/>
                <a:gd name="T5" fmla="*/ 0 h 10"/>
                <a:gd name="T6" fmla="*/ 42 w 56"/>
                <a:gd name="T7" fmla="*/ 0 h 10"/>
                <a:gd name="T8" fmla="*/ 33 w 56"/>
                <a:gd name="T9" fmla="*/ 0 h 10"/>
                <a:gd name="T10" fmla="*/ 24 w 56"/>
                <a:gd name="T11" fmla="*/ 1 h 10"/>
                <a:gd name="T12" fmla="*/ 17 w 56"/>
                <a:gd name="T13" fmla="*/ 2 h 10"/>
                <a:gd name="T14" fmla="*/ 9 w 56"/>
                <a:gd name="T15" fmla="*/ 5 h 10"/>
                <a:gd name="T16" fmla="*/ 2 w 56"/>
                <a:gd name="T17" fmla="*/ 7 h 10"/>
                <a:gd name="T18" fmla="*/ 0 w 5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0">
                  <a:moveTo>
                    <a:pt x="56" y="1"/>
                  </a:moveTo>
                  <a:lnTo>
                    <a:pt x="56" y="1"/>
                  </a:lnTo>
                  <a:lnTo>
                    <a:pt x="50" y="0"/>
                  </a:lnTo>
                  <a:lnTo>
                    <a:pt x="42" y="0"/>
                  </a:lnTo>
                  <a:lnTo>
                    <a:pt x="33" y="0"/>
                  </a:lnTo>
                  <a:lnTo>
                    <a:pt x="24" y="1"/>
                  </a:lnTo>
                  <a:lnTo>
                    <a:pt x="17" y="2"/>
                  </a:lnTo>
                  <a:lnTo>
                    <a:pt x="9" y="5"/>
                  </a:lnTo>
                  <a:lnTo>
                    <a:pt x="2" y="7"/>
                  </a:lnTo>
                  <a:lnTo>
                    <a:pt x="0"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29">
              <a:extLst>
                <a:ext uri="{FF2B5EF4-FFF2-40B4-BE49-F238E27FC236}">
                  <a16:creationId xmlns:a16="http://schemas.microsoft.com/office/drawing/2014/main" id="{F8769C82-5E10-484E-9063-48C05B42019A}"/>
                </a:ext>
              </a:extLst>
            </p:cNvPr>
            <p:cNvSpPr>
              <a:spLocks/>
            </p:cNvSpPr>
            <p:nvPr/>
          </p:nvSpPr>
          <p:spPr bwMode="auto">
            <a:xfrm>
              <a:off x="3820822" y="4673313"/>
              <a:ext cx="123825" cy="93663"/>
            </a:xfrm>
            <a:custGeom>
              <a:avLst/>
              <a:gdLst>
                <a:gd name="T0" fmla="*/ 78 w 78"/>
                <a:gd name="T1" fmla="*/ 0 h 59"/>
                <a:gd name="T2" fmla="*/ 78 w 78"/>
                <a:gd name="T3" fmla="*/ 0 h 59"/>
                <a:gd name="T4" fmla="*/ 64 w 78"/>
                <a:gd name="T5" fmla="*/ 9 h 59"/>
                <a:gd name="T6" fmla="*/ 53 w 78"/>
                <a:gd name="T7" fmla="*/ 18 h 59"/>
                <a:gd name="T8" fmla="*/ 42 w 78"/>
                <a:gd name="T9" fmla="*/ 28 h 59"/>
                <a:gd name="T10" fmla="*/ 33 w 78"/>
                <a:gd name="T11" fmla="*/ 37 h 59"/>
                <a:gd name="T12" fmla="*/ 26 w 78"/>
                <a:gd name="T13" fmla="*/ 46 h 59"/>
                <a:gd name="T14" fmla="*/ 18 w 78"/>
                <a:gd name="T15" fmla="*/ 52 h 59"/>
                <a:gd name="T16" fmla="*/ 10 w 78"/>
                <a:gd name="T17" fmla="*/ 57 h 59"/>
                <a:gd name="T18" fmla="*/ 0 w 78"/>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59">
                  <a:moveTo>
                    <a:pt x="78" y="0"/>
                  </a:moveTo>
                  <a:lnTo>
                    <a:pt x="78" y="0"/>
                  </a:lnTo>
                  <a:lnTo>
                    <a:pt x="64" y="9"/>
                  </a:lnTo>
                  <a:lnTo>
                    <a:pt x="53" y="18"/>
                  </a:lnTo>
                  <a:lnTo>
                    <a:pt x="42" y="28"/>
                  </a:lnTo>
                  <a:lnTo>
                    <a:pt x="33" y="37"/>
                  </a:lnTo>
                  <a:lnTo>
                    <a:pt x="26" y="46"/>
                  </a:lnTo>
                  <a:lnTo>
                    <a:pt x="18" y="52"/>
                  </a:lnTo>
                  <a:lnTo>
                    <a:pt x="10" y="57"/>
                  </a:lnTo>
                  <a:lnTo>
                    <a:pt x="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30">
              <a:extLst>
                <a:ext uri="{FF2B5EF4-FFF2-40B4-BE49-F238E27FC236}">
                  <a16:creationId xmlns:a16="http://schemas.microsoft.com/office/drawing/2014/main" id="{9BE46332-2FE5-4E2F-A7C0-3A89A27961A2}"/>
                </a:ext>
              </a:extLst>
            </p:cNvPr>
            <p:cNvSpPr>
              <a:spLocks/>
            </p:cNvSpPr>
            <p:nvPr/>
          </p:nvSpPr>
          <p:spPr bwMode="auto">
            <a:xfrm>
              <a:off x="3804947" y="4738400"/>
              <a:ext cx="22225" cy="66675"/>
            </a:xfrm>
            <a:custGeom>
              <a:avLst/>
              <a:gdLst>
                <a:gd name="T0" fmla="*/ 14 w 14"/>
                <a:gd name="T1" fmla="*/ 42 h 42"/>
                <a:gd name="T2" fmla="*/ 14 w 14"/>
                <a:gd name="T3" fmla="*/ 42 h 42"/>
                <a:gd name="T4" fmla="*/ 13 w 14"/>
                <a:gd name="T5" fmla="*/ 30 h 42"/>
                <a:gd name="T6" fmla="*/ 11 w 14"/>
                <a:gd name="T7" fmla="*/ 19 h 42"/>
                <a:gd name="T8" fmla="*/ 8 w 14"/>
                <a:gd name="T9" fmla="*/ 7 h 42"/>
                <a:gd name="T10" fmla="*/ 0 w 14"/>
                <a:gd name="T11" fmla="*/ 0 h 42"/>
              </a:gdLst>
              <a:ahLst/>
              <a:cxnLst>
                <a:cxn ang="0">
                  <a:pos x="T0" y="T1"/>
                </a:cxn>
                <a:cxn ang="0">
                  <a:pos x="T2" y="T3"/>
                </a:cxn>
                <a:cxn ang="0">
                  <a:pos x="T4" y="T5"/>
                </a:cxn>
                <a:cxn ang="0">
                  <a:pos x="T6" y="T7"/>
                </a:cxn>
                <a:cxn ang="0">
                  <a:pos x="T8" y="T9"/>
                </a:cxn>
                <a:cxn ang="0">
                  <a:pos x="T10" y="T11"/>
                </a:cxn>
              </a:cxnLst>
              <a:rect l="0" t="0" r="r" b="b"/>
              <a:pathLst>
                <a:path w="14" h="42">
                  <a:moveTo>
                    <a:pt x="14" y="42"/>
                  </a:moveTo>
                  <a:lnTo>
                    <a:pt x="14" y="42"/>
                  </a:lnTo>
                  <a:lnTo>
                    <a:pt x="13" y="30"/>
                  </a:lnTo>
                  <a:lnTo>
                    <a:pt x="11" y="19"/>
                  </a:lnTo>
                  <a:lnTo>
                    <a:pt x="8" y="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31">
              <a:extLst>
                <a:ext uri="{FF2B5EF4-FFF2-40B4-BE49-F238E27FC236}">
                  <a16:creationId xmlns:a16="http://schemas.microsoft.com/office/drawing/2014/main" id="{EA014624-A558-4330-B217-03F1EC4E5BE8}"/>
                </a:ext>
              </a:extLst>
            </p:cNvPr>
            <p:cNvSpPr>
              <a:spLocks/>
            </p:cNvSpPr>
            <p:nvPr/>
          </p:nvSpPr>
          <p:spPr bwMode="auto">
            <a:xfrm>
              <a:off x="3733509" y="4719350"/>
              <a:ext cx="84138" cy="34925"/>
            </a:xfrm>
            <a:custGeom>
              <a:avLst/>
              <a:gdLst>
                <a:gd name="T0" fmla="*/ 0 w 53"/>
                <a:gd name="T1" fmla="*/ 0 h 22"/>
                <a:gd name="T2" fmla="*/ 0 w 53"/>
                <a:gd name="T3" fmla="*/ 0 h 22"/>
                <a:gd name="T4" fmla="*/ 4 w 53"/>
                <a:gd name="T5" fmla="*/ 3 h 22"/>
                <a:gd name="T6" fmla="*/ 9 w 53"/>
                <a:gd name="T7" fmla="*/ 5 h 22"/>
                <a:gd name="T8" fmla="*/ 17 w 53"/>
                <a:gd name="T9" fmla="*/ 9 h 22"/>
                <a:gd name="T10" fmla="*/ 24 w 53"/>
                <a:gd name="T11" fmla="*/ 12 h 22"/>
                <a:gd name="T12" fmla="*/ 32 w 53"/>
                <a:gd name="T13" fmla="*/ 16 h 22"/>
                <a:gd name="T14" fmla="*/ 41 w 53"/>
                <a:gd name="T15" fmla="*/ 18 h 22"/>
                <a:gd name="T16" fmla="*/ 47 w 53"/>
                <a:gd name="T17" fmla="*/ 21 h 22"/>
                <a:gd name="T18" fmla="*/ 53 w 53"/>
                <a:gd name="T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2">
                  <a:moveTo>
                    <a:pt x="0" y="0"/>
                  </a:moveTo>
                  <a:lnTo>
                    <a:pt x="0" y="0"/>
                  </a:lnTo>
                  <a:lnTo>
                    <a:pt x="4" y="3"/>
                  </a:lnTo>
                  <a:lnTo>
                    <a:pt x="9" y="5"/>
                  </a:lnTo>
                  <a:lnTo>
                    <a:pt x="17" y="9"/>
                  </a:lnTo>
                  <a:lnTo>
                    <a:pt x="24" y="12"/>
                  </a:lnTo>
                  <a:lnTo>
                    <a:pt x="32" y="16"/>
                  </a:lnTo>
                  <a:lnTo>
                    <a:pt x="41" y="18"/>
                  </a:lnTo>
                  <a:lnTo>
                    <a:pt x="47" y="21"/>
                  </a:lnTo>
                  <a:lnTo>
                    <a:pt x="53"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32">
              <a:extLst>
                <a:ext uri="{FF2B5EF4-FFF2-40B4-BE49-F238E27FC236}">
                  <a16:creationId xmlns:a16="http://schemas.microsoft.com/office/drawing/2014/main" id="{8C4DD55F-8143-4BE9-AB6E-1407BC6F7BDE}"/>
                </a:ext>
              </a:extLst>
            </p:cNvPr>
            <p:cNvSpPr>
              <a:spLocks/>
            </p:cNvSpPr>
            <p:nvPr/>
          </p:nvSpPr>
          <p:spPr bwMode="auto">
            <a:xfrm>
              <a:off x="3908134" y="4687600"/>
              <a:ext cx="68263" cy="98425"/>
            </a:xfrm>
            <a:custGeom>
              <a:avLst/>
              <a:gdLst>
                <a:gd name="T0" fmla="*/ 43 w 43"/>
                <a:gd name="T1" fmla="*/ 0 h 62"/>
                <a:gd name="T2" fmla="*/ 43 w 43"/>
                <a:gd name="T3" fmla="*/ 0 h 62"/>
                <a:gd name="T4" fmla="*/ 39 w 43"/>
                <a:gd name="T5" fmla="*/ 5 h 62"/>
                <a:gd name="T6" fmla="*/ 34 w 43"/>
                <a:gd name="T7" fmla="*/ 13 h 62"/>
                <a:gd name="T8" fmla="*/ 27 w 43"/>
                <a:gd name="T9" fmla="*/ 23 h 62"/>
                <a:gd name="T10" fmla="*/ 21 w 43"/>
                <a:gd name="T11" fmla="*/ 33 h 62"/>
                <a:gd name="T12" fmla="*/ 14 w 43"/>
                <a:gd name="T13" fmla="*/ 43 h 62"/>
                <a:gd name="T14" fmla="*/ 8 w 43"/>
                <a:gd name="T15" fmla="*/ 52 h 62"/>
                <a:gd name="T16" fmla="*/ 3 w 43"/>
                <a:gd name="T17" fmla="*/ 60 h 62"/>
                <a:gd name="T18" fmla="*/ 0 w 43"/>
                <a:gd name="T1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62">
                  <a:moveTo>
                    <a:pt x="43" y="0"/>
                  </a:moveTo>
                  <a:lnTo>
                    <a:pt x="43" y="0"/>
                  </a:lnTo>
                  <a:lnTo>
                    <a:pt x="39" y="5"/>
                  </a:lnTo>
                  <a:lnTo>
                    <a:pt x="34" y="13"/>
                  </a:lnTo>
                  <a:lnTo>
                    <a:pt x="27" y="23"/>
                  </a:lnTo>
                  <a:lnTo>
                    <a:pt x="21" y="33"/>
                  </a:lnTo>
                  <a:lnTo>
                    <a:pt x="14" y="43"/>
                  </a:lnTo>
                  <a:lnTo>
                    <a:pt x="8" y="52"/>
                  </a:lnTo>
                  <a:lnTo>
                    <a:pt x="3" y="60"/>
                  </a:lnTo>
                  <a:lnTo>
                    <a:pt x="0" y="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33">
              <a:extLst>
                <a:ext uri="{FF2B5EF4-FFF2-40B4-BE49-F238E27FC236}">
                  <a16:creationId xmlns:a16="http://schemas.microsoft.com/office/drawing/2014/main" id="{4A4C6E87-6CBF-4B35-B2AF-5F0539279CA4}"/>
                </a:ext>
              </a:extLst>
            </p:cNvPr>
            <p:cNvSpPr>
              <a:spLocks/>
            </p:cNvSpPr>
            <p:nvPr/>
          </p:nvSpPr>
          <p:spPr bwMode="auto">
            <a:xfrm>
              <a:off x="3952584" y="4701888"/>
              <a:ext cx="31750" cy="84138"/>
            </a:xfrm>
            <a:custGeom>
              <a:avLst/>
              <a:gdLst>
                <a:gd name="T0" fmla="*/ 20 w 20"/>
                <a:gd name="T1" fmla="*/ 0 h 53"/>
                <a:gd name="T2" fmla="*/ 20 w 20"/>
                <a:gd name="T3" fmla="*/ 0 h 53"/>
                <a:gd name="T4" fmla="*/ 16 w 20"/>
                <a:gd name="T5" fmla="*/ 10 h 53"/>
                <a:gd name="T6" fmla="*/ 11 w 20"/>
                <a:gd name="T7" fmla="*/ 27 h 53"/>
                <a:gd name="T8" fmla="*/ 6 w 20"/>
                <a:gd name="T9" fmla="*/ 44 h 53"/>
                <a:gd name="T10" fmla="*/ 0 w 20"/>
                <a:gd name="T11" fmla="*/ 53 h 53"/>
              </a:gdLst>
              <a:ahLst/>
              <a:cxnLst>
                <a:cxn ang="0">
                  <a:pos x="T0" y="T1"/>
                </a:cxn>
                <a:cxn ang="0">
                  <a:pos x="T2" y="T3"/>
                </a:cxn>
                <a:cxn ang="0">
                  <a:pos x="T4" y="T5"/>
                </a:cxn>
                <a:cxn ang="0">
                  <a:pos x="T6" y="T7"/>
                </a:cxn>
                <a:cxn ang="0">
                  <a:pos x="T8" y="T9"/>
                </a:cxn>
                <a:cxn ang="0">
                  <a:pos x="T10" y="T11"/>
                </a:cxn>
              </a:cxnLst>
              <a:rect l="0" t="0" r="r" b="b"/>
              <a:pathLst>
                <a:path w="20" h="53">
                  <a:moveTo>
                    <a:pt x="20" y="0"/>
                  </a:moveTo>
                  <a:lnTo>
                    <a:pt x="20" y="0"/>
                  </a:lnTo>
                  <a:lnTo>
                    <a:pt x="16" y="10"/>
                  </a:lnTo>
                  <a:lnTo>
                    <a:pt x="11" y="27"/>
                  </a:lnTo>
                  <a:lnTo>
                    <a:pt x="6" y="44"/>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Line 34">
              <a:extLst>
                <a:ext uri="{FF2B5EF4-FFF2-40B4-BE49-F238E27FC236}">
                  <a16:creationId xmlns:a16="http://schemas.microsoft.com/office/drawing/2014/main" id="{1FB50079-9A71-4C1A-AD5B-068FFE6BC053}"/>
                </a:ext>
              </a:extLst>
            </p:cNvPr>
            <p:cNvSpPr>
              <a:spLocks noChangeShapeType="1"/>
            </p:cNvSpPr>
            <p:nvPr/>
          </p:nvSpPr>
          <p:spPr bwMode="auto">
            <a:xfrm flipH="1">
              <a:off x="4065297" y="4598700"/>
              <a:ext cx="15875" cy="269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35">
              <a:extLst>
                <a:ext uri="{FF2B5EF4-FFF2-40B4-BE49-F238E27FC236}">
                  <a16:creationId xmlns:a16="http://schemas.microsoft.com/office/drawing/2014/main" id="{A5E064F7-690A-4835-8EF5-5F7DF389ED08}"/>
                </a:ext>
              </a:extLst>
            </p:cNvPr>
            <p:cNvSpPr>
              <a:spLocks/>
            </p:cNvSpPr>
            <p:nvPr/>
          </p:nvSpPr>
          <p:spPr bwMode="auto">
            <a:xfrm>
              <a:off x="4095459" y="4600288"/>
              <a:ext cx="71438" cy="28575"/>
            </a:xfrm>
            <a:custGeom>
              <a:avLst/>
              <a:gdLst>
                <a:gd name="T0" fmla="*/ 9 w 45"/>
                <a:gd name="T1" fmla="*/ 0 h 18"/>
                <a:gd name="T2" fmla="*/ 9 w 45"/>
                <a:gd name="T3" fmla="*/ 0 h 18"/>
                <a:gd name="T4" fmla="*/ 5 w 45"/>
                <a:gd name="T5" fmla="*/ 3 h 18"/>
                <a:gd name="T6" fmla="*/ 3 w 45"/>
                <a:gd name="T7" fmla="*/ 5 h 18"/>
                <a:gd name="T8" fmla="*/ 0 w 45"/>
                <a:gd name="T9" fmla="*/ 9 h 18"/>
                <a:gd name="T10" fmla="*/ 0 w 45"/>
                <a:gd name="T11" fmla="*/ 12 h 18"/>
                <a:gd name="T12" fmla="*/ 3 w 45"/>
                <a:gd name="T13" fmla="*/ 16 h 18"/>
                <a:gd name="T14" fmla="*/ 10 w 45"/>
                <a:gd name="T15" fmla="*/ 17 h 18"/>
                <a:gd name="T16" fmla="*/ 25 w 45"/>
                <a:gd name="T17" fmla="*/ 18 h 18"/>
                <a:gd name="T18" fmla="*/ 45 w 45"/>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8">
                  <a:moveTo>
                    <a:pt x="9" y="0"/>
                  </a:moveTo>
                  <a:lnTo>
                    <a:pt x="9" y="0"/>
                  </a:lnTo>
                  <a:lnTo>
                    <a:pt x="5" y="3"/>
                  </a:lnTo>
                  <a:lnTo>
                    <a:pt x="3" y="5"/>
                  </a:lnTo>
                  <a:lnTo>
                    <a:pt x="0" y="9"/>
                  </a:lnTo>
                  <a:lnTo>
                    <a:pt x="0" y="12"/>
                  </a:lnTo>
                  <a:lnTo>
                    <a:pt x="3" y="16"/>
                  </a:lnTo>
                  <a:lnTo>
                    <a:pt x="10" y="17"/>
                  </a:lnTo>
                  <a:lnTo>
                    <a:pt x="25" y="18"/>
                  </a:lnTo>
                  <a:lnTo>
                    <a:pt x="45" y="1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Line 36">
              <a:extLst>
                <a:ext uri="{FF2B5EF4-FFF2-40B4-BE49-F238E27FC236}">
                  <a16:creationId xmlns:a16="http://schemas.microsoft.com/office/drawing/2014/main" id="{DF490EE3-BA92-428A-B0D6-72580E9977F6}"/>
                </a:ext>
              </a:extLst>
            </p:cNvPr>
            <p:cNvSpPr>
              <a:spLocks noChangeShapeType="1"/>
            </p:cNvSpPr>
            <p:nvPr/>
          </p:nvSpPr>
          <p:spPr bwMode="auto">
            <a:xfrm flipH="1" flipV="1">
              <a:off x="3403309" y="4803488"/>
              <a:ext cx="14288" cy="1746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Line 37">
              <a:extLst>
                <a:ext uri="{FF2B5EF4-FFF2-40B4-BE49-F238E27FC236}">
                  <a16:creationId xmlns:a16="http://schemas.microsoft.com/office/drawing/2014/main" id="{5C409FDC-5619-4B65-8D84-FCF8DF6EF77F}"/>
                </a:ext>
              </a:extLst>
            </p:cNvPr>
            <p:cNvSpPr>
              <a:spLocks noChangeShapeType="1"/>
            </p:cNvSpPr>
            <p:nvPr/>
          </p:nvSpPr>
          <p:spPr bwMode="auto">
            <a:xfrm flipH="1" flipV="1">
              <a:off x="3411247" y="4784438"/>
              <a:ext cx="6350" cy="142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38">
              <a:extLst>
                <a:ext uri="{FF2B5EF4-FFF2-40B4-BE49-F238E27FC236}">
                  <a16:creationId xmlns:a16="http://schemas.microsoft.com/office/drawing/2014/main" id="{4E2237CC-5083-4D84-B485-8C372FF4BD63}"/>
                </a:ext>
              </a:extLst>
            </p:cNvPr>
            <p:cNvSpPr>
              <a:spLocks/>
            </p:cNvSpPr>
            <p:nvPr/>
          </p:nvSpPr>
          <p:spPr bwMode="auto">
            <a:xfrm>
              <a:off x="3293772" y="4916200"/>
              <a:ext cx="38100" cy="87313"/>
            </a:xfrm>
            <a:custGeom>
              <a:avLst/>
              <a:gdLst>
                <a:gd name="T0" fmla="*/ 5 w 24"/>
                <a:gd name="T1" fmla="*/ 55 h 55"/>
                <a:gd name="T2" fmla="*/ 5 w 24"/>
                <a:gd name="T3" fmla="*/ 55 h 55"/>
                <a:gd name="T4" fmla="*/ 0 w 24"/>
                <a:gd name="T5" fmla="*/ 47 h 55"/>
                <a:gd name="T6" fmla="*/ 0 w 24"/>
                <a:gd name="T7" fmla="*/ 37 h 55"/>
                <a:gd name="T8" fmla="*/ 6 w 24"/>
                <a:gd name="T9" fmla="*/ 20 h 55"/>
                <a:gd name="T10" fmla="*/ 24 w 24"/>
                <a:gd name="T11" fmla="*/ 0 h 55"/>
              </a:gdLst>
              <a:ahLst/>
              <a:cxnLst>
                <a:cxn ang="0">
                  <a:pos x="T0" y="T1"/>
                </a:cxn>
                <a:cxn ang="0">
                  <a:pos x="T2" y="T3"/>
                </a:cxn>
                <a:cxn ang="0">
                  <a:pos x="T4" y="T5"/>
                </a:cxn>
                <a:cxn ang="0">
                  <a:pos x="T6" y="T7"/>
                </a:cxn>
                <a:cxn ang="0">
                  <a:pos x="T8" y="T9"/>
                </a:cxn>
                <a:cxn ang="0">
                  <a:pos x="T10" y="T11"/>
                </a:cxn>
              </a:cxnLst>
              <a:rect l="0" t="0" r="r" b="b"/>
              <a:pathLst>
                <a:path w="24" h="55">
                  <a:moveTo>
                    <a:pt x="5" y="55"/>
                  </a:moveTo>
                  <a:lnTo>
                    <a:pt x="5" y="55"/>
                  </a:lnTo>
                  <a:lnTo>
                    <a:pt x="0" y="47"/>
                  </a:lnTo>
                  <a:lnTo>
                    <a:pt x="0" y="37"/>
                  </a:lnTo>
                  <a:lnTo>
                    <a:pt x="6" y="20"/>
                  </a:lnTo>
                  <a:lnTo>
                    <a:pt x="2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39">
              <a:extLst>
                <a:ext uri="{FF2B5EF4-FFF2-40B4-BE49-F238E27FC236}">
                  <a16:creationId xmlns:a16="http://schemas.microsoft.com/office/drawing/2014/main" id="{CE64A02A-8934-4D00-90DC-A591A2077750}"/>
                </a:ext>
              </a:extLst>
            </p:cNvPr>
            <p:cNvSpPr>
              <a:spLocks/>
            </p:cNvSpPr>
            <p:nvPr/>
          </p:nvSpPr>
          <p:spPr bwMode="auto">
            <a:xfrm>
              <a:off x="3568409" y="5147975"/>
              <a:ext cx="30163" cy="15875"/>
            </a:xfrm>
            <a:custGeom>
              <a:avLst/>
              <a:gdLst>
                <a:gd name="T0" fmla="*/ 0 w 19"/>
                <a:gd name="T1" fmla="*/ 0 h 10"/>
                <a:gd name="T2" fmla="*/ 0 w 19"/>
                <a:gd name="T3" fmla="*/ 0 h 10"/>
                <a:gd name="T4" fmla="*/ 5 w 19"/>
                <a:gd name="T5" fmla="*/ 4 h 10"/>
                <a:gd name="T6" fmla="*/ 10 w 19"/>
                <a:gd name="T7" fmla="*/ 7 h 10"/>
                <a:gd name="T8" fmla="*/ 15 w 19"/>
                <a:gd name="T9" fmla="*/ 9 h 10"/>
                <a:gd name="T10" fmla="*/ 19 w 19"/>
                <a:gd name="T11" fmla="*/ 10 h 10"/>
              </a:gdLst>
              <a:ahLst/>
              <a:cxnLst>
                <a:cxn ang="0">
                  <a:pos x="T0" y="T1"/>
                </a:cxn>
                <a:cxn ang="0">
                  <a:pos x="T2" y="T3"/>
                </a:cxn>
                <a:cxn ang="0">
                  <a:pos x="T4" y="T5"/>
                </a:cxn>
                <a:cxn ang="0">
                  <a:pos x="T6" y="T7"/>
                </a:cxn>
                <a:cxn ang="0">
                  <a:pos x="T8" y="T9"/>
                </a:cxn>
                <a:cxn ang="0">
                  <a:pos x="T10" y="T11"/>
                </a:cxn>
              </a:cxnLst>
              <a:rect l="0" t="0" r="r" b="b"/>
              <a:pathLst>
                <a:path w="19" h="10">
                  <a:moveTo>
                    <a:pt x="0" y="0"/>
                  </a:moveTo>
                  <a:lnTo>
                    <a:pt x="0" y="0"/>
                  </a:lnTo>
                  <a:lnTo>
                    <a:pt x="5" y="4"/>
                  </a:lnTo>
                  <a:lnTo>
                    <a:pt x="10" y="7"/>
                  </a:lnTo>
                  <a:lnTo>
                    <a:pt x="15" y="9"/>
                  </a:lnTo>
                  <a:lnTo>
                    <a:pt x="19"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40">
              <a:extLst>
                <a:ext uri="{FF2B5EF4-FFF2-40B4-BE49-F238E27FC236}">
                  <a16:creationId xmlns:a16="http://schemas.microsoft.com/office/drawing/2014/main" id="{785C7830-77D2-4F7B-998F-170DC8E954FD}"/>
                </a:ext>
              </a:extLst>
            </p:cNvPr>
            <p:cNvSpPr>
              <a:spLocks/>
            </p:cNvSpPr>
            <p:nvPr/>
          </p:nvSpPr>
          <p:spPr bwMode="auto">
            <a:xfrm>
              <a:off x="3877972" y="5067013"/>
              <a:ext cx="74613" cy="41275"/>
            </a:xfrm>
            <a:custGeom>
              <a:avLst/>
              <a:gdLst>
                <a:gd name="T0" fmla="*/ 0 w 47"/>
                <a:gd name="T1" fmla="*/ 17 h 26"/>
                <a:gd name="T2" fmla="*/ 0 w 47"/>
                <a:gd name="T3" fmla="*/ 17 h 26"/>
                <a:gd name="T4" fmla="*/ 6 w 47"/>
                <a:gd name="T5" fmla="*/ 13 h 26"/>
                <a:gd name="T6" fmla="*/ 15 w 47"/>
                <a:gd name="T7" fmla="*/ 7 h 26"/>
                <a:gd name="T8" fmla="*/ 24 w 47"/>
                <a:gd name="T9" fmla="*/ 3 h 26"/>
                <a:gd name="T10" fmla="*/ 32 w 47"/>
                <a:gd name="T11" fmla="*/ 0 h 26"/>
                <a:gd name="T12" fmla="*/ 32 w 47"/>
                <a:gd name="T13" fmla="*/ 0 h 26"/>
                <a:gd name="T14" fmla="*/ 31 w 47"/>
                <a:gd name="T15" fmla="*/ 8 h 26"/>
                <a:gd name="T16" fmla="*/ 33 w 47"/>
                <a:gd name="T17" fmla="*/ 16 h 26"/>
                <a:gd name="T18" fmla="*/ 38 w 47"/>
                <a:gd name="T19" fmla="*/ 22 h 26"/>
                <a:gd name="T20" fmla="*/ 47 w 47"/>
                <a:gd name="T2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26">
                  <a:moveTo>
                    <a:pt x="0" y="17"/>
                  </a:moveTo>
                  <a:lnTo>
                    <a:pt x="0" y="17"/>
                  </a:lnTo>
                  <a:lnTo>
                    <a:pt x="6" y="13"/>
                  </a:lnTo>
                  <a:lnTo>
                    <a:pt x="15" y="7"/>
                  </a:lnTo>
                  <a:lnTo>
                    <a:pt x="24" y="3"/>
                  </a:lnTo>
                  <a:lnTo>
                    <a:pt x="32" y="0"/>
                  </a:lnTo>
                  <a:lnTo>
                    <a:pt x="32" y="0"/>
                  </a:lnTo>
                  <a:lnTo>
                    <a:pt x="31" y="8"/>
                  </a:lnTo>
                  <a:lnTo>
                    <a:pt x="33" y="16"/>
                  </a:lnTo>
                  <a:lnTo>
                    <a:pt x="38" y="22"/>
                  </a:lnTo>
                  <a:lnTo>
                    <a:pt x="47" y="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41">
              <a:extLst>
                <a:ext uri="{FF2B5EF4-FFF2-40B4-BE49-F238E27FC236}">
                  <a16:creationId xmlns:a16="http://schemas.microsoft.com/office/drawing/2014/main" id="{F89C2F3E-9202-4BE9-8994-1B161D830592}"/>
                </a:ext>
              </a:extLst>
            </p:cNvPr>
            <p:cNvSpPr>
              <a:spLocks/>
            </p:cNvSpPr>
            <p:nvPr/>
          </p:nvSpPr>
          <p:spPr bwMode="auto">
            <a:xfrm>
              <a:off x="4089109" y="5052725"/>
              <a:ext cx="119063" cy="26988"/>
            </a:xfrm>
            <a:custGeom>
              <a:avLst/>
              <a:gdLst>
                <a:gd name="T0" fmla="*/ 75 w 75"/>
                <a:gd name="T1" fmla="*/ 17 h 17"/>
                <a:gd name="T2" fmla="*/ 75 w 75"/>
                <a:gd name="T3" fmla="*/ 17 h 17"/>
                <a:gd name="T4" fmla="*/ 66 w 75"/>
                <a:gd name="T5" fmla="*/ 16 h 17"/>
                <a:gd name="T6" fmla="*/ 56 w 75"/>
                <a:gd name="T7" fmla="*/ 13 h 17"/>
                <a:gd name="T8" fmla="*/ 45 w 75"/>
                <a:gd name="T9" fmla="*/ 9 h 17"/>
                <a:gd name="T10" fmla="*/ 34 w 75"/>
                <a:gd name="T11" fmla="*/ 7 h 17"/>
                <a:gd name="T12" fmla="*/ 23 w 75"/>
                <a:gd name="T13" fmla="*/ 4 h 17"/>
                <a:gd name="T14" fmla="*/ 14 w 75"/>
                <a:gd name="T15" fmla="*/ 2 h 17"/>
                <a:gd name="T16" fmla="*/ 6 w 75"/>
                <a:gd name="T17" fmla="*/ 0 h 17"/>
                <a:gd name="T18" fmla="*/ 0 w 7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7">
                  <a:moveTo>
                    <a:pt x="75" y="17"/>
                  </a:moveTo>
                  <a:lnTo>
                    <a:pt x="75" y="17"/>
                  </a:lnTo>
                  <a:lnTo>
                    <a:pt x="66" y="16"/>
                  </a:lnTo>
                  <a:lnTo>
                    <a:pt x="56" y="13"/>
                  </a:lnTo>
                  <a:lnTo>
                    <a:pt x="45" y="9"/>
                  </a:lnTo>
                  <a:lnTo>
                    <a:pt x="34" y="7"/>
                  </a:lnTo>
                  <a:lnTo>
                    <a:pt x="23" y="4"/>
                  </a:lnTo>
                  <a:lnTo>
                    <a:pt x="14" y="2"/>
                  </a:lnTo>
                  <a:lnTo>
                    <a:pt x="6"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42">
              <a:extLst>
                <a:ext uri="{FF2B5EF4-FFF2-40B4-BE49-F238E27FC236}">
                  <a16:creationId xmlns:a16="http://schemas.microsoft.com/office/drawing/2014/main" id="{7479C447-41D8-4EDA-ABC7-48DA043D1CFE}"/>
                </a:ext>
              </a:extLst>
            </p:cNvPr>
            <p:cNvSpPr>
              <a:spLocks/>
            </p:cNvSpPr>
            <p:nvPr/>
          </p:nvSpPr>
          <p:spPr bwMode="auto">
            <a:xfrm>
              <a:off x="4276434" y="5019388"/>
              <a:ext cx="349250" cy="69850"/>
            </a:xfrm>
            <a:custGeom>
              <a:avLst/>
              <a:gdLst>
                <a:gd name="T0" fmla="*/ 0 w 220"/>
                <a:gd name="T1" fmla="*/ 43 h 44"/>
                <a:gd name="T2" fmla="*/ 0 w 220"/>
                <a:gd name="T3" fmla="*/ 43 h 44"/>
                <a:gd name="T4" fmla="*/ 6 w 220"/>
                <a:gd name="T5" fmla="*/ 43 h 44"/>
                <a:gd name="T6" fmla="*/ 12 w 220"/>
                <a:gd name="T7" fmla="*/ 44 h 44"/>
                <a:gd name="T8" fmla="*/ 22 w 220"/>
                <a:gd name="T9" fmla="*/ 43 h 44"/>
                <a:gd name="T10" fmla="*/ 32 w 220"/>
                <a:gd name="T11" fmla="*/ 43 h 44"/>
                <a:gd name="T12" fmla="*/ 45 w 220"/>
                <a:gd name="T13" fmla="*/ 42 h 44"/>
                <a:gd name="T14" fmla="*/ 59 w 220"/>
                <a:gd name="T15" fmla="*/ 40 h 44"/>
                <a:gd name="T16" fmla="*/ 75 w 220"/>
                <a:gd name="T17" fmla="*/ 39 h 44"/>
                <a:gd name="T18" fmla="*/ 91 w 220"/>
                <a:gd name="T19" fmla="*/ 37 h 44"/>
                <a:gd name="T20" fmla="*/ 108 w 220"/>
                <a:gd name="T21" fmla="*/ 34 h 44"/>
                <a:gd name="T22" fmla="*/ 125 w 220"/>
                <a:gd name="T23" fmla="*/ 30 h 44"/>
                <a:gd name="T24" fmla="*/ 141 w 220"/>
                <a:gd name="T25" fmla="*/ 26 h 44"/>
                <a:gd name="T26" fmla="*/ 159 w 220"/>
                <a:gd name="T27" fmla="*/ 23 h 44"/>
                <a:gd name="T28" fmla="*/ 175 w 220"/>
                <a:gd name="T29" fmla="*/ 18 h 44"/>
                <a:gd name="T30" fmla="*/ 191 w 220"/>
                <a:gd name="T31" fmla="*/ 12 h 44"/>
                <a:gd name="T32" fmla="*/ 206 w 220"/>
                <a:gd name="T33" fmla="*/ 6 h 44"/>
                <a:gd name="T34" fmla="*/ 220 w 220"/>
                <a:gd name="T3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0" h="44">
                  <a:moveTo>
                    <a:pt x="0" y="43"/>
                  </a:moveTo>
                  <a:lnTo>
                    <a:pt x="0" y="43"/>
                  </a:lnTo>
                  <a:lnTo>
                    <a:pt x="6" y="43"/>
                  </a:lnTo>
                  <a:lnTo>
                    <a:pt x="12" y="44"/>
                  </a:lnTo>
                  <a:lnTo>
                    <a:pt x="22" y="43"/>
                  </a:lnTo>
                  <a:lnTo>
                    <a:pt x="32" y="43"/>
                  </a:lnTo>
                  <a:lnTo>
                    <a:pt x="45" y="42"/>
                  </a:lnTo>
                  <a:lnTo>
                    <a:pt x="59" y="40"/>
                  </a:lnTo>
                  <a:lnTo>
                    <a:pt x="75" y="39"/>
                  </a:lnTo>
                  <a:lnTo>
                    <a:pt x="91" y="37"/>
                  </a:lnTo>
                  <a:lnTo>
                    <a:pt x="108" y="34"/>
                  </a:lnTo>
                  <a:lnTo>
                    <a:pt x="125" y="30"/>
                  </a:lnTo>
                  <a:lnTo>
                    <a:pt x="141" y="26"/>
                  </a:lnTo>
                  <a:lnTo>
                    <a:pt x="159" y="23"/>
                  </a:lnTo>
                  <a:lnTo>
                    <a:pt x="175" y="18"/>
                  </a:lnTo>
                  <a:lnTo>
                    <a:pt x="191" y="12"/>
                  </a:lnTo>
                  <a:lnTo>
                    <a:pt x="206" y="6"/>
                  </a:lnTo>
                  <a:lnTo>
                    <a:pt x="2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43">
              <a:extLst>
                <a:ext uri="{FF2B5EF4-FFF2-40B4-BE49-F238E27FC236}">
                  <a16:creationId xmlns:a16="http://schemas.microsoft.com/office/drawing/2014/main" id="{121EA922-FAAA-4CC5-98B8-DC5A4EF3A924}"/>
                </a:ext>
              </a:extLst>
            </p:cNvPr>
            <p:cNvSpPr>
              <a:spLocks/>
            </p:cNvSpPr>
            <p:nvPr/>
          </p:nvSpPr>
          <p:spPr bwMode="auto">
            <a:xfrm>
              <a:off x="4727284" y="4593938"/>
              <a:ext cx="46038" cy="209550"/>
            </a:xfrm>
            <a:custGeom>
              <a:avLst/>
              <a:gdLst>
                <a:gd name="T0" fmla="*/ 11 w 29"/>
                <a:gd name="T1" fmla="*/ 91 h 132"/>
                <a:gd name="T2" fmla="*/ 29 w 29"/>
                <a:gd name="T3" fmla="*/ 132 h 132"/>
                <a:gd name="T4" fmla="*/ 0 w 29"/>
                <a:gd name="T5" fmla="*/ 0 h 132"/>
              </a:gdLst>
              <a:ahLst/>
              <a:cxnLst>
                <a:cxn ang="0">
                  <a:pos x="T0" y="T1"/>
                </a:cxn>
                <a:cxn ang="0">
                  <a:pos x="T2" y="T3"/>
                </a:cxn>
                <a:cxn ang="0">
                  <a:pos x="T4" y="T5"/>
                </a:cxn>
              </a:cxnLst>
              <a:rect l="0" t="0" r="r" b="b"/>
              <a:pathLst>
                <a:path w="29" h="132">
                  <a:moveTo>
                    <a:pt x="11" y="91"/>
                  </a:moveTo>
                  <a:lnTo>
                    <a:pt x="29" y="13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44">
              <a:extLst>
                <a:ext uri="{FF2B5EF4-FFF2-40B4-BE49-F238E27FC236}">
                  <a16:creationId xmlns:a16="http://schemas.microsoft.com/office/drawing/2014/main" id="{20DDA1BC-48FF-4581-B679-CD4D8A9ACE8C}"/>
                </a:ext>
              </a:extLst>
            </p:cNvPr>
            <p:cNvSpPr>
              <a:spLocks/>
            </p:cNvSpPr>
            <p:nvPr/>
          </p:nvSpPr>
          <p:spPr bwMode="auto">
            <a:xfrm>
              <a:off x="4614572" y="5006688"/>
              <a:ext cx="158750" cy="23813"/>
            </a:xfrm>
            <a:custGeom>
              <a:avLst/>
              <a:gdLst>
                <a:gd name="T0" fmla="*/ 39 w 100"/>
                <a:gd name="T1" fmla="*/ 1 h 15"/>
                <a:gd name="T2" fmla="*/ 39 w 100"/>
                <a:gd name="T3" fmla="*/ 1 h 15"/>
                <a:gd name="T4" fmla="*/ 41 w 100"/>
                <a:gd name="T5" fmla="*/ 3 h 15"/>
                <a:gd name="T6" fmla="*/ 49 w 100"/>
                <a:gd name="T7" fmla="*/ 4 h 15"/>
                <a:gd name="T8" fmla="*/ 58 w 100"/>
                <a:gd name="T9" fmla="*/ 8 h 15"/>
                <a:gd name="T10" fmla="*/ 70 w 100"/>
                <a:gd name="T11" fmla="*/ 10 h 15"/>
                <a:gd name="T12" fmla="*/ 81 w 100"/>
                <a:gd name="T13" fmla="*/ 13 h 15"/>
                <a:gd name="T14" fmla="*/ 91 w 100"/>
                <a:gd name="T15" fmla="*/ 15 h 15"/>
                <a:gd name="T16" fmla="*/ 98 w 100"/>
                <a:gd name="T17" fmla="*/ 15 h 15"/>
                <a:gd name="T18" fmla="*/ 100 w 100"/>
                <a:gd name="T19" fmla="*/ 14 h 15"/>
                <a:gd name="T20" fmla="*/ 100 w 100"/>
                <a:gd name="T21" fmla="*/ 14 h 15"/>
                <a:gd name="T22" fmla="*/ 96 w 100"/>
                <a:gd name="T23" fmla="*/ 8 h 15"/>
                <a:gd name="T24" fmla="*/ 86 w 100"/>
                <a:gd name="T25" fmla="*/ 4 h 15"/>
                <a:gd name="T26" fmla="*/ 71 w 100"/>
                <a:gd name="T27" fmla="*/ 1 h 15"/>
                <a:gd name="T28" fmla="*/ 53 w 100"/>
                <a:gd name="T29" fmla="*/ 0 h 15"/>
                <a:gd name="T30" fmla="*/ 35 w 100"/>
                <a:gd name="T31" fmla="*/ 0 h 15"/>
                <a:gd name="T32" fmla="*/ 20 w 100"/>
                <a:gd name="T33" fmla="*/ 0 h 15"/>
                <a:gd name="T34" fmla="*/ 7 w 100"/>
                <a:gd name="T35" fmla="*/ 0 h 15"/>
                <a:gd name="T36" fmla="*/ 0 w 100"/>
                <a:gd name="T3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 h="15">
                  <a:moveTo>
                    <a:pt x="39" y="1"/>
                  </a:moveTo>
                  <a:lnTo>
                    <a:pt x="39" y="1"/>
                  </a:lnTo>
                  <a:lnTo>
                    <a:pt x="41" y="3"/>
                  </a:lnTo>
                  <a:lnTo>
                    <a:pt x="49" y="4"/>
                  </a:lnTo>
                  <a:lnTo>
                    <a:pt x="58" y="8"/>
                  </a:lnTo>
                  <a:lnTo>
                    <a:pt x="70" y="10"/>
                  </a:lnTo>
                  <a:lnTo>
                    <a:pt x="81" y="13"/>
                  </a:lnTo>
                  <a:lnTo>
                    <a:pt x="91" y="15"/>
                  </a:lnTo>
                  <a:lnTo>
                    <a:pt x="98" y="15"/>
                  </a:lnTo>
                  <a:lnTo>
                    <a:pt x="100" y="14"/>
                  </a:lnTo>
                  <a:lnTo>
                    <a:pt x="100" y="14"/>
                  </a:lnTo>
                  <a:lnTo>
                    <a:pt x="96" y="8"/>
                  </a:lnTo>
                  <a:lnTo>
                    <a:pt x="86" y="4"/>
                  </a:lnTo>
                  <a:lnTo>
                    <a:pt x="71" y="1"/>
                  </a:lnTo>
                  <a:lnTo>
                    <a:pt x="53" y="0"/>
                  </a:lnTo>
                  <a:lnTo>
                    <a:pt x="35" y="0"/>
                  </a:lnTo>
                  <a:lnTo>
                    <a:pt x="20" y="0"/>
                  </a:lnTo>
                  <a:lnTo>
                    <a:pt x="7" y="0"/>
                  </a:lnTo>
                  <a:lnTo>
                    <a:pt x="0"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45">
              <a:extLst>
                <a:ext uri="{FF2B5EF4-FFF2-40B4-BE49-F238E27FC236}">
                  <a16:creationId xmlns:a16="http://schemas.microsoft.com/office/drawing/2014/main" id="{1587A0E1-DFDB-45AE-A8BC-B0373BFFEE81}"/>
                </a:ext>
              </a:extLst>
            </p:cNvPr>
            <p:cNvSpPr>
              <a:spLocks/>
            </p:cNvSpPr>
            <p:nvPr/>
          </p:nvSpPr>
          <p:spPr bwMode="auto">
            <a:xfrm>
              <a:off x="3358859" y="5044788"/>
              <a:ext cx="100013" cy="101600"/>
            </a:xfrm>
            <a:custGeom>
              <a:avLst/>
              <a:gdLst>
                <a:gd name="T0" fmla="*/ 0 w 63"/>
                <a:gd name="T1" fmla="*/ 19 h 64"/>
                <a:gd name="T2" fmla="*/ 0 w 63"/>
                <a:gd name="T3" fmla="*/ 19 h 64"/>
                <a:gd name="T4" fmla="*/ 5 w 63"/>
                <a:gd name="T5" fmla="*/ 17 h 64"/>
                <a:gd name="T6" fmla="*/ 10 w 63"/>
                <a:gd name="T7" fmla="*/ 13 h 64"/>
                <a:gd name="T8" fmla="*/ 15 w 63"/>
                <a:gd name="T9" fmla="*/ 10 h 64"/>
                <a:gd name="T10" fmla="*/ 20 w 63"/>
                <a:gd name="T11" fmla="*/ 8 h 64"/>
                <a:gd name="T12" fmla="*/ 26 w 63"/>
                <a:gd name="T13" fmla="*/ 5 h 64"/>
                <a:gd name="T14" fmla="*/ 31 w 63"/>
                <a:gd name="T15" fmla="*/ 3 h 64"/>
                <a:gd name="T16" fmla="*/ 36 w 63"/>
                <a:gd name="T17" fmla="*/ 2 h 64"/>
                <a:gd name="T18" fmla="*/ 40 w 63"/>
                <a:gd name="T19" fmla="*/ 0 h 64"/>
                <a:gd name="T20" fmla="*/ 40 w 63"/>
                <a:gd name="T21" fmla="*/ 0 h 64"/>
                <a:gd name="T22" fmla="*/ 40 w 63"/>
                <a:gd name="T23" fmla="*/ 19 h 64"/>
                <a:gd name="T24" fmla="*/ 42 w 63"/>
                <a:gd name="T25" fmla="*/ 37 h 64"/>
                <a:gd name="T26" fmla="*/ 50 w 63"/>
                <a:gd name="T27" fmla="*/ 51 h 64"/>
                <a:gd name="T28" fmla="*/ 63 w 63"/>
                <a:gd name="T2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64">
                  <a:moveTo>
                    <a:pt x="0" y="19"/>
                  </a:moveTo>
                  <a:lnTo>
                    <a:pt x="0" y="19"/>
                  </a:lnTo>
                  <a:lnTo>
                    <a:pt x="5" y="17"/>
                  </a:lnTo>
                  <a:lnTo>
                    <a:pt x="10" y="13"/>
                  </a:lnTo>
                  <a:lnTo>
                    <a:pt x="15" y="10"/>
                  </a:lnTo>
                  <a:lnTo>
                    <a:pt x="20" y="8"/>
                  </a:lnTo>
                  <a:lnTo>
                    <a:pt x="26" y="5"/>
                  </a:lnTo>
                  <a:lnTo>
                    <a:pt x="31" y="3"/>
                  </a:lnTo>
                  <a:lnTo>
                    <a:pt x="36" y="2"/>
                  </a:lnTo>
                  <a:lnTo>
                    <a:pt x="40" y="0"/>
                  </a:lnTo>
                  <a:lnTo>
                    <a:pt x="40" y="0"/>
                  </a:lnTo>
                  <a:lnTo>
                    <a:pt x="40" y="19"/>
                  </a:lnTo>
                  <a:lnTo>
                    <a:pt x="42" y="37"/>
                  </a:lnTo>
                  <a:lnTo>
                    <a:pt x="50" y="51"/>
                  </a:lnTo>
                  <a:lnTo>
                    <a:pt x="63" y="6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46">
              <a:extLst>
                <a:ext uri="{FF2B5EF4-FFF2-40B4-BE49-F238E27FC236}">
                  <a16:creationId xmlns:a16="http://schemas.microsoft.com/office/drawing/2014/main" id="{B8DC19DE-7FA9-45B1-AF6B-D25C75BE243E}"/>
                </a:ext>
              </a:extLst>
            </p:cNvPr>
            <p:cNvSpPr>
              <a:spLocks/>
            </p:cNvSpPr>
            <p:nvPr/>
          </p:nvSpPr>
          <p:spPr bwMode="auto">
            <a:xfrm>
              <a:off x="3581109" y="5079713"/>
              <a:ext cx="31750" cy="65088"/>
            </a:xfrm>
            <a:custGeom>
              <a:avLst/>
              <a:gdLst>
                <a:gd name="T0" fmla="*/ 0 w 20"/>
                <a:gd name="T1" fmla="*/ 0 h 41"/>
                <a:gd name="T2" fmla="*/ 0 w 20"/>
                <a:gd name="T3" fmla="*/ 0 h 41"/>
                <a:gd name="T4" fmla="*/ 1 w 20"/>
                <a:gd name="T5" fmla="*/ 9 h 41"/>
                <a:gd name="T6" fmla="*/ 2 w 20"/>
                <a:gd name="T7" fmla="*/ 20 h 41"/>
                <a:gd name="T8" fmla="*/ 4 w 20"/>
                <a:gd name="T9" fmla="*/ 29 h 41"/>
                <a:gd name="T10" fmla="*/ 7 w 20"/>
                <a:gd name="T11" fmla="*/ 34 h 41"/>
                <a:gd name="T12" fmla="*/ 7 w 20"/>
                <a:gd name="T13" fmla="*/ 34 h 41"/>
                <a:gd name="T14" fmla="*/ 11 w 20"/>
                <a:gd name="T15" fmla="*/ 37 h 41"/>
                <a:gd name="T16" fmla="*/ 16 w 20"/>
                <a:gd name="T17" fmla="*/ 39 h 41"/>
                <a:gd name="T18" fmla="*/ 19 w 20"/>
                <a:gd name="T19" fmla="*/ 41 h 41"/>
                <a:gd name="T20" fmla="*/ 20 w 20"/>
                <a:gd name="T2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41">
                  <a:moveTo>
                    <a:pt x="0" y="0"/>
                  </a:moveTo>
                  <a:lnTo>
                    <a:pt x="0" y="0"/>
                  </a:lnTo>
                  <a:lnTo>
                    <a:pt x="1" y="9"/>
                  </a:lnTo>
                  <a:lnTo>
                    <a:pt x="2" y="20"/>
                  </a:lnTo>
                  <a:lnTo>
                    <a:pt x="4" y="29"/>
                  </a:lnTo>
                  <a:lnTo>
                    <a:pt x="7" y="34"/>
                  </a:lnTo>
                  <a:lnTo>
                    <a:pt x="7" y="34"/>
                  </a:lnTo>
                  <a:lnTo>
                    <a:pt x="11" y="37"/>
                  </a:lnTo>
                  <a:lnTo>
                    <a:pt x="16" y="39"/>
                  </a:lnTo>
                  <a:lnTo>
                    <a:pt x="19" y="41"/>
                  </a:lnTo>
                  <a:lnTo>
                    <a:pt x="20" y="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47">
              <a:extLst>
                <a:ext uri="{FF2B5EF4-FFF2-40B4-BE49-F238E27FC236}">
                  <a16:creationId xmlns:a16="http://schemas.microsoft.com/office/drawing/2014/main" id="{AEC34419-93B1-49E6-8782-742DBE5E721A}"/>
                </a:ext>
              </a:extLst>
            </p:cNvPr>
            <p:cNvSpPr>
              <a:spLocks/>
            </p:cNvSpPr>
            <p:nvPr/>
          </p:nvSpPr>
          <p:spPr bwMode="auto">
            <a:xfrm>
              <a:off x="3598572" y="5073363"/>
              <a:ext cx="55563" cy="85725"/>
            </a:xfrm>
            <a:custGeom>
              <a:avLst/>
              <a:gdLst>
                <a:gd name="T0" fmla="*/ 0 w 35"/>
                <a:gd name="T1" fmla="*/ 0 h 54"/>
                <a:gd name="T2" fmla="*/ 0 w 35"/>
                <a:gd name="T3" fmla="*/ 0 h 54"/>
                <a:gd name="T4" fmla="*/ 2 w 35"/>
                <a:gd name="T5" fmla="*/ 10 h 54"/>
                <a:gd name="T6" fmla="*/ 5 w 35"/>
                <a:gd name="T7" fmla="*/ 24 h 54"/>
                <a:gd name="T8" fmla="*/ 16 w 35"/>
                <a:gd name="T9" fmla="*/ 41 h 54"/>
                <a:gd name="T10" fmla="*/ 35 w 35"/>
                <a:gd name="T11" fmla="*/ 54 h 54"/>
              </a:gdLst>
              <a:ahLst/>
              <a:cxnLst>
                <a:cxn ang="0">
                  <a:pos x="T0" y="T1"/>
                </a:cxn>
                <a:cxn ang="0">
                  <a:pos x="T2" y="T3"/>
                </a:cxn>
                <a:cxn ang="0">
                  <a:pos x="T4" y="T5"/>
                </a:cxn>
                <a:cxn ang="0">
                  <a:pos x="T6" y="T7"/>
                </a:cxn>
                <a:cxn ang="0">
                  <a:pos x="T8" y="T9"/>
                </a:cxn>
                <a:cxn ang="0">
                  <a:pos x="T10" y="T11"/>
                </a:cxn>
              </a:cxnLst>
              <a:rect l="0" t="0" r="r" b="b"/>
              <a:pathLst>
                <a:path w="35" h="54">
                  <a:moveTo>
                    <a:pt x="0" y="0"/>
                  </a:moveTo>
                  <a:lnTo>
                    <a:pt x="0" y="0"/>
                  </a:lnTo>
                  <a:lnTo>
                    <a:pt x="2" y="10"/>
                  </a:lnTo>
                  <a:lnTo>
                    <a:pt x="5" y="24"/>
                  </a:lnTo>
                  <a:lnTo>
                    <a:pt x="16" y="41"/>
                  </a:lnTo>
                  <a:lnTo>
                    <a:pt x="35" y="5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48">
              <a:extLst>
                <a:ext uri="{FF2B5EF4-FFF2-40B4-BE49-F238E27FC236}">
                  <a16:creationId xmlns:a16="http://schemas.microsoft.com/office/drawing/2014/main" id="{7CDFEEF5-253F-46E6-B5E2-664A1F75CC6D}"/>
                </a:ext>
              </a:extLst>
            </p:cNvPr>
            <p:cNvSpPr>
              <a:spLocks/>
            </p:cNvSpPr>
            <p:nvPr/>
          </p:nvSpPr>
          <p:spPr bwMode="auto">
            <a:xfrm>
              <a:off x="3606509" y="5103525"/>
              <a:ext cx="277813" cy="60325"/>
            </a:xfrm>
            <a:custGeom>
              <a:avLst/>
              <a:gdLst>
                <a:gd name="T0" fmla="*/ 0 w 175"/>
                <a:gd name="T1" fmla="*/ 38 h 38"/>
                <a:gd name="T2" fmla="*/ 0 w 175"/>
                <a:gd name="T3" fmla="*/ 38 h 38"/>
                <a:gd name="T4" fmla="*/ 11 w 175"/>
                <a:gd name="T5" fmla="*/ 36 h 38"/>
                <a:gd name="T6" fmla="*/ 29 w 175"/>
                <a:gd name="T7" fmla="*/ 31 h 38"/>
                <a:gd name="T8" fmla="*/ 53 w 175"/>
                <a:gd name="T9" fmla="*/ 22 h 38"/>
                <a:gd name="T10" fmla="*/ 80 w 175"/>
                <a:gd name="T11" fmla="*/ 13 h 38"/>
                <a:gd name="T12" fmla="*/ 107 w 175"/>
                <a:gd name="T13" fmla="*/ 7 h 38"/>
                <a:gd name="T14" fmla="*/ 131 w 175"/>
                <a:gd name="T15" fmla="*/ 0 h 38"/>
                <a:gd name="T16" fmla="*/ 150 w 175"/>
                <a:gd name="T17" fmla="*/ 0 h 38"/>
                <a:gd name="T18" fmla="*/ 162 w 175"/>
                <a:gd name="T19" fmla="*/ 4 h 38"/>
                <a:gd name="T20" fmla="*/ 162 w 175"/>
                <a:gd name="T21" fmla="*/ 4 h 38"/>
                <a:gd name="T22" fmla="*/ 171 w 175"/>
                <a:gd name="T23" fmla="*/ 14 h 38"/>
                <a:gd name="T24" fmla="*/ 175 w 175"/>
                <a:gd name="T25" fmla="*/ 14 h 38"/>
                <a:gd name="T26" fmla="*/ 175 w 175"/>
                <a:gd name="T27" fmla="*/ 12 h 38"/>
                <a:gd name="T28" fmla="*/ 175 w 175"/>
                <a:gd name="T29"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5" h="38">
                  <a:moveTo>
                    <a:pt x="0" y="38"/>
                  </a:moveTo>
                  <a:lnTo>
                    <a:pt x="0" y="38"/>
                  </a:lnTo>
                  <a:lnTo>
                    <a:pt x="11" y="36"/>
                  </a:lnTo>
                  <a:lnTo>
                    <a:pt x="29" y="31"/>
                  </a:lnTo>
                  <a:lnTo>
                    <a:pt x="53" y="22"/>
                  </a:lnTo>
                  <a:lnTo>
                    <a:pt x="80" y="13"/>
                  </a:lnTo>
                  <a:lnTo>
                    <a:pt x="107" y="7"/>
                  </a:lnTo>
                  <a:lnTo>
                    <a:pt x="131" y="0"/>
                  </a:lnTo>
                  <a:lnTo>
                    <a:pt x="150" y="0"/>
                  </a:lnTo>
                  <a:lnTo>
                    <a:pt x="162" y="4"/>
                  </a:lnTo>
                  <a:lnTo>
                    <a:pt x="162" y="4"/>
                  </a:lnTo>
                  <a:lnTo>
                    <a:pt x="171" y="14"/>
                  </a:lnTo>
                  <a:lnTo>
                    <a:pt x="175" y="14"/>
                  </a:lnTo>
                  <a:lnTo>
                    <a:pt x="175" y="12"/>
                  </a:lnTo>
                  <a:lnTo>
                    <a:pt x="175"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49">
              <a:extLst>
                <a:ext uri="{FF2B5EF4-FFF2-40B4-BE49-F238E27FC236}">
                  <a16:creationId xmlns:a16="http://schemas.microsoft.com/office/drawing/2014/main" id="{301631B8-796E-4B6D-B69A-357799B3C968}"/>
                </a:ext>
              </a:extLst>
            </p:cNvPr>
            <p:cNvSpPr>
              <a:spLocks/>
            </p:cNvSpPr>
            <p:nvPr/>
          </p:nvSpPr>
          <p:spPr bwMode="auto">
            <a:xfrm>
              <a:off x="4792372" y="4416138"/>
              <a:ext cx="1970378" cy="781050"/>
            </a:xfrm>
            <a:custGeom>
              <a:avLst/>
              <a:gdLst>
                <a:gd name="T0" fmla="*/ 119 w 518"/>
                <a:gd name="T1" fmla="*/ 457 h 492"/>
                <a:gd name="T2" fmla="*/ 122 w 518"/>
                <a:gd name="T3" fmla="*/ 468 h 492"/>
                <a:gd name="T4" fmla="*/ 124 w 518"/>
                <a:gd name="T5" fmla="*/ 478 h 492"/>
                <a:gd name="T6" fmla="*/ 129 w 518"/>
                <a:gd name="T7" fmla="*/ 487 h 492"/>
                <a:gd name="T8" fmla="*/ 136 w 518"/>
                <a:gd name="T9" fmla="*/ 492 h 492"/>
                <a:gd name="T10" fmla="*/ 146 w 518"/>
                <a:gd name="T11" fmla="*/ 492 h 492"/>
                <a:gd name="T12" fmla="*/ 158 w 518"/>
                <a:gd name="T13" fmla="*/ 492 h 492"/>
                <a:gd name="T14" fmla="*/ 167 w 518"/>
                <a:gd name="T15" fmla="*/ 492 h 492"/>
                <a:gd name="T16" fmla="*/ 170 w 518"/>
                <a:gd name="T17" fmla="*/ 492 h 492"/>
                <a:gd name="T18" fmla="*/ 518 w 518"/>
                <a:gd name="T19" fmla="*/ 492 h 492"/>
                <a:gd name="T20" fmla="*/ 518 w 518"/>
                <a:gd name="T21" fmla="*/ 2 h 492"/>
                <a:gd name="T22" fmla="*/ 515 w 518"/>
                <a:gd name="T23" fmla="*/ 2 h 492"/>
                <a:gd name="T24" fmla="*/ 47 w 518"/>
                <a:gd name="T25" fmla="*/ 2 h 492"/>
                <a:gd name="T26" fmla="*/ 45 w 518"/>
                <a:gd name="T27" fmla="*/ 2 h 492"/>
                <a:gd name="T28" fmla="*/ 38 w 518"/>
                <a:gd name="T29" fmla="*/ 0 h 492"/>
                <a:gd name="T30" fmla="*/ 29 w 518"/>
                <a:gd name="T31" fmla="*/ 0 h 492"/>
                <a:gd name="T32" fmla="*/ 20 w 518"/>
                <a:gd name="T33" fmla="*/ 0 h 492"/>
                <a:gd name="T34" fmla="*/ 11 w 518"/>
                <a:gd name="T35" fmla="*/ 6 h 492"/>
                <a:gd name="T36" fmla="*/ 4 w 518"/>
                <a:gd name="T37" fmla="*/ 12 h 492"/>
                <a:gd name="T38" fmla="*/ 0 w 518"/>
                <a:gd name="T39" fmla="*/ 25 h 492"/>
                <a:gd name="T40" fmla="*/ 0 w 518"/>
                <a:gd name="T41" fmla="*/ 42 h 492"/>
                <a:gd name="T42" fmla="*/ 6 w 518"/>
                <a:gd name="T43" fmla="*/ 42 h 492"/>
                <a:gd name="T44" fmla="*/ 11 w 518"/>
                <a:gd name="T45" fmla="*/ 41 h 492"/>
                <a:gd name="T46" fmla="*/ 15 w 518"/>
                <a:gd name="T47" fmla="*/ 41 h 492"/>
                <a:gd name="T48" fmla="*/ 19 w 518"/>
                <a:gd name="T49" fmla="*/ 41 h 492"/>
                <a:gd name="T50" fmla="*/ 23 w 518"/>
                <a:gd name="T51" fmla="*/ 42 h 492"/>
                <a:gd name="T52" fmla="*/ 27 w 518"/>
                <a:gd name="T53" fmla="*/ 45 h 492"/>
                <a:gd name="T54" fmla="*/ 32 w 518"/>
                <a:gd name="T55" fmla="*/ 49 h 492"/>
                <a:gd name="T56" fmla="*/ 38 w 518"/>
                <a:gd name="T57" fmla="*/ 56 h 492"/>
                <a:gd name="T58" fmla="*/ 46 w 518"/>
                <a:gd name="T59" fmla="*/ 70 h 492"/>
                <a:gd name="T60" fmla="*/ 56 w 518"/>
                <a:gd name="T61" fmla="*/ 93 h 492"/>
                <a:gd name="T62" fmla="*/ 68 w 518"/>
                <a:gd name="T63" fmla="*/ 121 h 492"/>
                <a:gd name="T64" fmla="*/ 78 w 518"/>
                <a:gd name="T65" fmla="*/ 152 h 492"/>
                <a:gd name="T66" fmla="*/ 90 w 518"/>
                <a:gd name="T67" fmla="*/ 184 h 492"/>
                <a:gd name="T68" fmla="*/ 99 w 518"/>
                <a:gd name="T69" fmla="*/ 213 h 492"/>
                <a:gd name="T70" fmla="*/ 105 w 518"/>
                <a:gd name="T71" fmla="*/ 238 h 492"/>
                <a:gd name="T72" fmla="*/ 109 w 518"/>
                <a:gd name="T73" fmla="*/ 255 h 492"/>
                <a:gd name="T74" fmla="*/ 117 w 518"/>
                <a:gd name="T75" fmla="*/ 302 h 492"/>
                <a:gd name="T76" fmla="*/ 124 w 518"/>
                <a:gd name="T77" fmla="*/ 343 h 492"/>
                <a:gd name="T78" fmla="*/ 132 w 518"/>
                <a:gd name="T79" fmla="*/ 378 h 492"/>
                <a:gd name="T80" fmla="*/ 137 w 518"/>
                <a:gd name="T81" fmla="*/ 406 h 492"/>
                <a:gd name="T82" fmla="*/ 138 w 518"/>
                <a:gd name="T83" fmla="*/ 429 h 492"/>
                <a:gd name="T84" fmla="*/ 137 w 518"/>
                <a:gd name="T85" fmla="*/ 446 h 492"/>
                <a:gd name="T86" fmla="*/ 131 w 518"/>
                <a:gd name="T87" fmla="*/ 455 h 492"/>
                <a:gd name="T88" fmla="*/ 119 w 518"/>
                <a:gd name="T89" fmla="*/ 457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8" h="492">
                  <a:moveTo>
                    <a:pt x="119" y="457"/>
                  </a:moveTo>
                  <a:lnTo>
                    <a:pt x="122" y="468"/>
                  </a:lnTo>
                  <a:lnTo>
                    <a:pt x="124" y="478"/>
                  </a:lnTo>
                  <a:lnTo>
                    <a:pt x="129" y="487"/>
                  </a:lnTo>
                  <a:lnTo>
                    <a:pt x="136" y="492"/>
                  </a:lnTo>
                  <a:lnTo>
                    <a:pt x="146" y="492"/>
                  </a:lnTo>
                  <a:lnTo>
                    <a:pt x="158" y="492"/>
                  </a:lnTo>
                  <a:lnTo>
                    <a:pt x="167" y="492"/>
                  </a:lnTo>
                  <a:lnTo>
                    <a:pt x="170" y="492"/>
                  </a:lnTo>
                  <a:lnTo>
                    <a:pt x="518" y="492"/>
                  </a:lnTo>
                  <a:lnTo>
                    <a:pt x="518" y="2"/>
                  </a:lnTo>
                  <a:lnTo>
                    <a:pt x="515" y="2"/>
                  </a:lnTo>
                  <a:lnTo>
                    <a:pt x="47" y="2"/>
                  </a:lnTo>
                  <a:lnTo>
                    <a:pt x="45" y="2"/>
                  </a:lnTo>
                  <a:lnTo>
                    <a:pt x="38" y="0"/>
                  </a:lnTo>
                  <a:lnTo>
                    <a:pt x="29" y="0"/>
                  </a:lnTo>
                  <a:lnTo>
                    <a:pt x="20" y="0"/>
                  </a:lnTo>
                  <a:lnTo>
                    <a:pt x="11" y="6"/>
                  </a:lnTo>
                  <a:lnTo>
                    <a:pt x="4" y="12"/>
                  </a:lnTo>
                  <a:lnTo>
                    <a:pt x="0" y="25"/>
                  </a:lnTo>
                  <a:lnTo>
                    <a:pt x="0" y="42"/>
                  </a:lnTo>
                  <a:lnTo>
                    <a:pt x="6" y="42"/>
                  </a:lnTo>
                  <a:lnTo>
                    <a:pt x="11" y="41"/>
                  </a:lnTo>
                  <a:lnTo>
                    <a:pt x="15" y="41"/>
                  </a:lnTo>
                  <a:lnTo>
                    <a:pt x="19" y="41"/>
                  </a:lnTo>
                  <a:lnTo>
                    <a:pt x="23" y="42"/>
                  </a:lnTo>
                  <a:lnTo>
                    <a:pt x="27" y="45"/>
                  </a:lnTo>
                  <a:lnTo>
                    <a:pt x="32" y="49"/>
                  </a:lnTo>
                  <a:lnTo>
                    <a:pt x="38" y="56"/>
                  </a:lnTo>
                  <a:lnTo>
                    <a:pt x="46" y="70"/>
                  </a:lnTo>
                  <a:lnTo>
                    <a:pt x="56" y="93"/>
                  </a:lnTo>
                  <a:lnTo>
                    <a:pt x="68" y="121"/>
                  </a:lnTo>
                  <a:lnTo>
                    <a:pt x="78" y="152"/>
                  </a:lnTo>
                  <a:lnTo>
                    <a:pt x="90" y="184"/>
                  </a:lnTo>
                  <a:lnTo>
                    <a:pt x="99" y="213"/>
                  </a:lnTo>
                  <a:lnTo>
                    <a:pt x="105" y="238"/>
                  </a:lnTo>
                  <a:lnTo>
                    <a:pt x="109" y="255"/>
                  </a:lnTo>
                  <a:lnTo>
                    <a:pt x="117" y="302"/>
                  </a:lnTo>
                  <a:lnTo>
                    <a:pt x="124" y="343"/>
                  </a:lnTo>
                  <a:lnTo>
                    <a:pt x="132" y="378"/>
                  </a:lnTo>
                  <a:lnTo>
                    <a:pt x="137" y="406"/>
                  </a:lnTo>
                  <a:lnTo>
                    <a:pt x="138" y="429"/>
                  </a:lnTo>
                  <a:lnTo>
                    <a:pt x="137" y="446"/>
                  </a:lnTo>
                  <a:lnTo>
                    <a:pt x="131" y="455"/>
                  </a:lnTo>
                  <a:lnTo>
                    <a:pt x="119" y="457"/>
                  </a:ln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50">
              <a:extLst>
                <a:ext uri="{FF2B5EF4-FFF2-40B4-BE49-F238E27FC236}">
                  <a16:creationId xmlns:a16="http://schemas.microsoft.com/office/drawing/2014/main" id="{B87C3D27-4BB8-422E-A2D1-63D93093D7B1}"/>
                </a:ext>
              </a:extLst>
            </p:cNvPr>
            <p:cNvSpPr>
              <a:spLocks/>
            </p:cNvSpPr>
            <p:nvPr/>
          </p:nvSpPr>
          <p:spPr bwMode="auto">
            <a:xfrm>
              <a:off x="4835234" y="4455825"/>
              <a:ext cx="1867676" cy="68263"/>
            </a:xfrm>
            <a:custGeom>
              <a:avLst/>
              <a:gdLst>
                <a:gd name="T0" fmla="*/ 491 w 491"/>
                <a:gd name="T1" fmla="*/ 0 h 43"/>
                <a:gd name="T2" fmla="*/ 491 w 491"/>
                <a:gd name="T3" fmla="*/ 43 h 43"/>
                <a:gd name="T4" fmla="*/ 37 w 491"/>
                <a:gd name="T5" fmla="*/ 43 h 43"/>
                <a:gd name="T6" fmla="*/ 28 w 491"/>
                <a:gd name="T7" fmla="*/ 33 h 43"/>
                <a:gd name="T8" fmla="*/ 16 w 491"/>
                <a:gd name="T9" fmla="*/ 20 h 43"/>
                <a:gd name="T10" fmla="*/ 7 w 491"/>
                <a:gd name="T11" fmla="*/ 9 h 43"/>
                <a:gd name="T12" fmla="*/ 0 w 491"/>
                <a:gd name="T13" fmla="*/ 0 h 43"/>
                <a:gd name="T14" fmla="*/ 7 w 491"/>
                <a:gd name="T15" fmla="*/ 0 h 43"/>
                <a:gd name="T16" fmla="*/ 25 w 491"/>
                <a:gd name="T17" fmla="*/ 0 h 43"/>
                <a:gd name="T18" fmla="*/ 50 w 491"/>
                <a:gd name="T19" fmla="*/ 0 h 43"/>
                <a:gd name="T20" fmla="*/ 82 w 491"/>
                <a:gd name="T21" fmla="*/ 0 h 43"/>
                <a:gd name="T22" fmla="*/ 120 w 491"/>
                <a:gd name="T23" fmla="*/ 0 h 43"/>
                <a:gd name="T24" fmla="*/ 161 w 491"/>
                <a:gd name="T25" fmla="*/ 0 h 43"/>
                <a:gd name="T26" fmla="*/ 205 w 491"/>
                <a:gd name="T27" fmla="*/ 0 h 43"/>
                <a:gd name="T28" fmla="*/ 251 w 491"/>
                <a:gd name="T29" fmla="*/ 0 h 43"/>
                <a:gd name="T30" fmla="*/ 296 w 491"/>
                <a:gd name="T31" fmla="*/ 0 h 43"/>
                <a:gd name="T32" fmla="*/ 340 w 491"/>
                <a:gd name="T33" fmla="*/ 0 h 43"/>
                <a:gd name="T34" fmla="*/ 379 w 491"/>
                <a:gd name="T35" fmla="*/ 0 h 43"/>
                <a:gd name="T36" fmla="*/ 417 w 491"/>
                <a:gd name="T37" fmla="*/ 0 h 43"/>
                <a:gd name="T38" fmla="*/ 447 w 491"/>
                <a:gd name="T39" fmla="*/ 0 h 43"/>
                <a:gd name="T40" fmla="*/ 470 w 491"/>
                <a:gd name="T41" fmla="*/ 0 h 43"/>
                <a:gd name="T42" fmla="*/ 486 w 491"/>
                <a:gd name="T43" fmla="*/ 0 h 43"/>
                <a:gd name="T44" fmla="*/ 491 w 491"/>
                <a:gd name="T4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1" h="43">
                  <a:moveTo>
                    <a:pt x="491" y="0"/>
                  </a:moveTo>
                  <a:lnTo>
                    <a:pt x="491" y="43"/>
                  </a:lnTo>
                  <a:lnTo>
                    <a:pt x="37" y="43"/>
                  </a:lnTo>
                  <a:lnTo>
                    <a:pt x="28" y="33"/>
                  </a:lnTo>
                  <a:lnTo>
                    <a:pt x="16" y="20"/>
                  </a:lnTo>
                  <a:lnTo>
                    <a:pt x="7" y="9"/>
                  </a:lnTo>
                  <a:lnTo>
                    <a:pt x="0" y="0"/>
                  </a:lnTo>
                  <a:lnTo>
                    <a:pt x="7" y="0"/>
                  </a:lnTo>
                  <a:lnTo>
                    <a:pt x="25" y="0"/>
                  </a:lnTo>
                  <a:lnTo>
                    <a:pt x="50" y="0"/>
                  </a:lnTo>
                  <a:lnTo>
                    <a:pt x="82" y="0"/>
                  </a:lnTo>
                  <a:lnTo>
                    <a:pt x="120" y="0"/>
                  </a:lnTo>
                  <a:lnTo>
                    <a:pt x="161" y="0"/>
                  </a:lnTo>
                  <a:lnTo>
                    <a:pt x="205" y="0"/>
                  </a:lnTo>
                  <a:lnTo>
                    <a:pt x="251" y="0"/>
                  </a:lnTo>
                  <a:lnTo>
                    <a:pt x="296" y="0"/>
                  </a:lnTo>
                  <a:lnTo>
                    <a:pt x="340" y="0"/>
                  </a:lnTo>
                  <a:lnTo>
                    <a:pt x="379" y="0"/>
                  </a:lnTo>
                  <a:lnTo>
                    <a:pt x="417" y="0"/>
                  </a:lnTo>
                  <a:lnTo>
                    <a:pt x="447" y="0"/>
                  </a:lnTo>
                  <a:lnTo>
                    <a:pt x="470" y="0"/>
                  </a:lnTo>
                  <a:lnTo>
                    <a:pt x="486" y="0"/>
                  </a:lnTo>
                  <a:lnTo>
                    <a:pt x="491" y="0"/>
                  </a:lnTo>
                  <a:close/>
                </a:path>
              </a:pathLst>
            </a:custGeom>
            <a:solidFill>
              <a:srgbClr val="004C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51">
              <a:extLst>
                <a:ext uri="{FF2B5EF4-FFF2-40B4-BE49-F238E27FC236}">
                  <a16:creationId xmlns:a16="http://schemas.microsoft.com/office/drawing/2014/main" id="{04B97DA0-0C45-41DF-8978-60ACAFDE5584}"/>
                </a:ext>
              </a:extLst>
            </p:cNvPr>
            <p:cNvSpPr>
              <a:spLocks/>
            </p:cNvSpPr>
            <p:nvPr/>
          </p:nvSpPr>
          <p:spPr bwMode="auto">
            <a:xfrm>
              <a:off x="4835234" y="4455825"/>
              <a:ext cx="779463" cy="68263"/>
            </a:xfrm>
            <a:custGeom>
              <a:avLst/>
              <a:gdLst>
                <a:gd name="T0" fmla="*/ 491 w 491"/>
                <a:gd name="T1" fmla="*/ 0 h 43"/>
                <a:gd name="T2" fmla="*/ 491 w 491"/>
                <a:gd name="T3" fmla="*/ 43 h 43"/>
                <a:gd name="T4" fmla="*/ 37 w 491"/>
                <a:gd name="T5" fmla="*/ 43 h 43"/>
                <a:gd name="T6" fmla="*/ 37 w 491"/>
                <a:gd name="T7" fmla="*/ 43 h 43"/>
                <a:gd name="T8" fmla="*/ 28 w 491"/>
                <a:gd name="T9" fmla="*/ 33 h 43"/>
                <a:gd name="T10" fmla="*/ 16 w 491"/>
                <a:gd name="T11" fmla="*/ 20 h 43"/>
                <a:gd name="T12" fmla="*/ 7 w 491"/>
                <a:gd name="T13" fmla="*/ 9 h 43"/>
                <a:gd name="T14" fmla="*/ 0 w 491"/>
                <a:gd name="T15" fmla="*/ 0 h 43"/>
                <a:gd name="T16" fmla="*/ 0 w 491"/>
                <a:gd name="T17" fmla="*/ 0 h 43"/>
                <a:gd name="T18" fmla="*/ 7 w 491"/>
                <a:gd name="T19" fmla="*/ 0 h 43"/>
                <a:gd name="T20" fmla="*/ 25 w 491"/>
                <a:gd name="T21" fmla="*/ 0 h 43"/>
                <a:gd name="T22" fmla="*/ 50 w 491"/>
                <a:gd name="T23" fmla="*/ 0 h 43"/>
                <a:gd name="T24" fmla="*/ 82 w 491"/>
                <a:gd name="T25" fmla="*/ 0 h 43"/>
                <a:gd name="T26" fmla="*/ 120 w 491"/>
                <a:gd name="T27" fmla="*/ 0 h 43"/>
                <a:gd name="T28" fmla="*/ 161 w 491"/>
                <a:gd name="T29" fmla="*/ 0 h 43"/>
                <a:gd name="T30" fmla="*/ 205 w 491"/>
                <a:gd name="T31" fmla="*/ 0 h 43"/>
                <a:gd name="T32" fmla="*/ 251 w 491"/>
                <a:gd name="T33" fmla="*/ 0 h 43"/>
                <a:gd name="T34" fmla="*/ 296 w 491"/>
                <a:gd name="T35" fmla="*/ 0 h 43"/>
                <a:gd name="T36" fmla="*/ 340 w 491"/>
                <a:gd name="T37" fmla="*/ 0 h 43"/>
                <a:gd name="T38" fmla="*/ 379 w 491"/>
                <a:gd name="T39" fmla="*/ 0 h 43"/>
                <a:gd name="T40" fmla="*/ 417 w 491"/>
                <a:gd name="T41" fmla="*/ 0 h 43"/>
                <a:gd name="T42" fmla="*/ 447 w 491"/>
                <a:gd name="T43" fmla="*/ 0 h 43"/>
                <a:gd name="T44" fmla="*/ 470 w 491"/>
                <a:gd name="T45" fmla="*/ 0 h 43"/>
                <a:gd name="T46" fmla="*/ 486 w 491"/>
                <a:gd name="T47" fmla="*/ 0 h 43"/>
                <a:gd name="T48" fmla="*/ 491 w 491"/>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1" h="43">
                  <a:moveTo>
                    <a:pt x="491" y="0"/>
                  </a:moveTo>
                  <a:lnTo>
                    <a:pt x="491" y="43"/>
                  </a:lnTo>
                  <a:lnTo>
                    <a:pt x="37" y="43"/>
                  </a:lnTo>
                  <a:lnTo>
                    <a:pt x="37" y="43"/>
                  </a:lnTo>
                  <a:lnTo>
                    <a:pt x="28" y="33"/>
                  </a:lnTo>
                  <a:lnTo>
                    <a:pt x="16" y="20"/>
                  </a:lnTo>
                  <a:lnTo>
                    <a:pt x="7" y="9"/>
                  </a:lnTo>
                  <a:lnTo>
                    <a:pt x="0" y="0"/>
                  </a:lnTo>
                  <a:lnTo>
                    <a:pt x="0" y="0"/>
                  </a:lnTo>
                  <a:lnTo>
                    <a:pt x="7" y="0"/>
                  </a:lnTo>
                  <a:lnTo>
                    <a:pt x="25" y="0"/>
                  </a:lnTo>
                  <a:lnTo>
                    <a:pt x="50" y="0"/>
                  </a:lnTo>
                  <a:lnTo>
                    <a:pt x="82" y="0"/>
                  </a:lnTo>
                  <a:lnTo>
                    <a:pt x="120" y="0"/>
                  </a:lnTo>
                  <a:lnTo>
                    <a:pt x="161" y="0"/>
                  </a:lnTo>
                  <a:lnTo>
                    <a:pt x="205" y="0"/>
                  </a:lnTo>
                  <a:lnTo>
                    <a:pt x="251" y="0"/>
                  </a:lnTo>
                  <a:lnTo>
                    <a:pt x="296" y="0"/>
                  </a:lnTo>
                  <a:lnTo>
                    <a:pt x="340" y="0"/>
                  </a:lnTo>
                  <a:lnTo>
                    <a:pt x="379" y="0"/>
                  </a:lnTo>
                  <a:lnTo>
                    <a:pt x="417" y="0"/>
                  </a:lnTo>
                  <a:lnTo>
                    <a:pt x="447" y="0"/>
                  </a:lnTo>
                  <a:lnTo>
                    <a:pt x="470" y="0"/>
                  </a:lnTo>
                  <a:lnTo>
                    <a:pt x="486" y="0"/>
                  </a:lnTo>
                  <a:lnTo>
                    <a:pt x="491" y="0"/>
                  </a:lnTo>
                </a:path>
              </a:pathLst>
            </a:custGeom>
            <a:noFill/>
            <a:ln w="0">
              <a:solidFill>
                <a:srgbClr val="0000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55">
              <a:extLst>
                <a:ext uri="{FF2B5EF4-FFF2-40B4-BE49-F238E27FC236}">
                  <a16:creationId xmlns:a16="http://schemas.microsoft.com/office/drawing/2014/main" id="{03327323-FC7D-44AC-B628-C0900C3BF801}"/>
                </a:ext>
              </a:extLst>
            </p:cNvPr>
            <p:cNvSpPr>
              <a:spLocks/>
            </p:cNvSpPr>
            <p:nvPr/>
          </p:nvSpPr>
          <p:spPr bwMode="auto">
            <a:xfrm>
              <a:off x="3873209" y="4554250"/>
              <a:ext cx="84138" cy="88900"/>
            </a:xfrm>
            <a:custGeom>
              <a:avLst/>
              <a:gdLst>
                <a:gd name="T0" fmla="*/ 53 w 53"/>
                <a:gd name="T1" fmla="*/ 38 h 56"/>
                <a:gd name="T2" fmla="*/ 24 w 53"/>
                <a:gd name="T3" fmla="*/ 0 h 56"/>
                <a:gd name="T4" fmla="*/ 0 w 53"/>
                <a:gd name="T5" fmla="*/ 18 h 56"/>
                <a:gd name="T6" fmla="*/ 31 w 53"/>
                <a:gd name="T7" fmla="*/ 56 h 56"/>
                <a:gd name="T8" fmla="*/ 53 w 53"/>
                <a:gd name="T9" fmla="*/ 38 h 56"/>
              </a:gdLst>
              <a:ahLst/>
              <a:cxnLst>
                <a:cxn ang="0">
                  <a:pos x="T0" y="T1"/>
                </a:cxn>
                <a:cxn ang="0">
                  <a:pos x="T2" y="T3"/>
                </a:cxn>
                <a:cxn ang="0">
                  <a:pos x="T4" y="T5"/>
                </a:cxn>
                <a:cxn ang="0">
                  <a:pos x="T6" y="T7"/>
                </a:cxn>
                <a:cxn ang="0">
                  <a:pos x="T8" y="T9"/>
                </a:cxn>
              </a:cxnLst>
              <a:rect l="0" t="0" r="r" b="b"/>
              <a:pathLst>
                <a:path w="53" h="56">
                  <a:moveTo>
                    <a:pt x="53" y="38"/>
                  </a:moveTo>
                  <a:lnTo>
                    <a:pt x="24" y="0"/>
                  </a:lnTo>
                  <a:lnTo>
                    <a:pt x="0" y="18"/>
                  </a:lnTo>
                  <a:lnTo>
                    <a:pt x="31" y="56"/>
                  </a:lnTo>
                  <a:lnTo>
                    <a:pt x="53" y="38"/>
                  </a:lnTo>
                  <a:close/>
                </a:path>
              </a:pathLst>
            </a:custGeom>
            <a:solidFill>
              <a:srgbClr val="C18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56">
              <a:extLst>
                <a:ext uri="{FF2B5EF4-FFF2-40B4-BE49-F238E27FC236}">
                  <a16:creationId xmlns:a16="http://schemas.microsoft.com/office/drawing/2014/main" id="{557B624D-4CE0-4427-9CC7-CB3E7CAB4855}"/>
                </a:ext>
              </a:extLst>
            </p:cNvPr>
            <p:cNvSpPr>
              <a:spLocks/>
            </p:cNvSpPr>
            <p:nvPr/>
          </p:nvSpPr>
          <p:spPr bwMode="auto">
            <a:xfrm>
              <a:off x="3873209" y="4554250"/>
              <a:ext cx="84138" cy="88900"/>
            </a:xfrm>
            <a:custGeom>
              <a:avLst/>
              <a:gdLst>
                <a:gd name="T0" fmla="*/ 53 w 53"/>
                <a:gd name="T1" fmla="*/ 38 h 56"/>
                <a:gd name="T2" fmla="*/ 24 w 53"/>
                <a:gd name="T3" fmla="*/ 0 h 56"/>
                <a:gd name="T4" fmla="*/ 0 w 53"/>
                <a:gd name="T5" fmla="*/ 18 h 56"/>
                <a:gd name="T6" fmla="*/ 31 w 53"/>
                <a:gd name="T7" fmla="*/ 56 h 56"/>
                <a:gd name="T8" fmla="*/ 53 w 53"/>
                <a:gd name="T9" fmla="*/ 38 h 56"/>
              </a:gdLst>
              <a:ahLst/>
              <a:cxnLst>
                <a:cxn ang="0">
                  <a:pos x="T0" y="T1"/>
                </a:cxn>
                <a:cxn ang="0">
                  <a:pos x="T2" y="T3"/>
                </a:cxn>
                <a:cxn ang="0">
                  <a:pos x="T4" y="T5"/>
                </a:cxn>
                <a:cxn ang="0">
                  <a:pos x="T6" y="T7"/>
                </a:cxn>
                <a:cxn ang="0">
                  <a:pos x="T8" y="T9"/>
                </a:cxn>
              </a:cxnLst>
              <a:rect l="0" t="0" r="r" b="b"/>
              <a:pathLst>
                <a:path w="53" h="56">
                  <a:moveTo>
                    <a:pt x="53" y="38"/>
                  </a:moveTo>
                  <a:lnTo>
                    <a:pt x="24" y="0"/>
                  </a:lnTo>
                  <a:lnTo>
                    <a:pt x="0" y="18"/>
                  </a:lnTo>
                  <a:lnTo>
                    <a:pt x="31" y="56"/>
                  </a:lnTo>
                  <a:lnTo>
                    <a:pt x="53" y="3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Line 59">
              <a:extLst>
                <a:ext uri="{FF2B5EF4-FFF2-40B4-BE49-F238E27FC236}">
                  <a16:creationId xmlns:a16="http://schemas.microsoft.com/office/drawing/2014/main" id="{DE9EF84B-0A44-44BA-8949-8EE130BA29E2}"/>
                </a:ext>
              </a:extLst>
            </p:cNvPr>
            <p:cNvSpPr>
              <a:spLocks noChangeShapeType="1"/>
            </p:cNvSpPr>
            <p:nvPr/>
          </p:nvSpPr>
          <p:spPr bwMode="auto">
            <a:xfrm flipV="1">
              <a:off x="3914484" y="4606638"/>
              <a:ext cx="36513" cy="285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Line 60">
              <a:extLst>
                <a:ext uri="{FF2B5EF4-FFF2-40B4-BE49-F238E27FC236}">
                  <a16:creationId xmlns:a16="http://schemas.microsoft.com/office/drawing/2014/main" id="{DA516D45-14A7-46A5-B9E0-2881C1C3AD79}"/>
                </a:ext>
              </a:extLst>
            </p:cNvPr>
            <p:cNvSpPr>
              <a:spLocks noChangeShapeType="1"/>
            </p:cNvSpPr>
            <p:nvPr/>
          </p:nvSpPr>
          <p:spPr bwMode="auto">
            <a:xfrm flipV="1">
              <a:off x="3911309" y="4598700"/>
              <a:ext cx="33338" cy="269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61">
              <a:extLst>
                <a:ext uri="{FF2B5EF4-FFF2-40B4-BE49-F238E27FC236}">
                  <a16:creationId xmlns:a16="http://schemas.microsoft.com/office/drawing/2014/main" id="{38E6800A-3973-4EB1-A4B7-310F2AFC1E99}"/>
                </a:ext>
              </a:extLst>
            </p:cNvPr>
            <p:cNvSpPr>
              <a:spLocks/>
            </p:cNvSpPr>
            <p:nvPr/>
          </p:nvSpPr>
          <p:spPr bwMode="auto">
            <a:xfrm>
              <a:off x="3346159" y="4954300"/>
              <a:ext cx="279400" cy="201613"/>
            </a:xfrm>
            <a:custGeom>
              <a:avLst/>
              <a:gdLst>
                <a:gd name="T0" fmla="*/ 176 w 176"/>
                <a:gd name="T1" fmla="*/ 8 h 127"/>
                <a:gd name="T2" fmla="*/ 166 w 176"/>
                <a:gd name="T3" fmla="*/ 3 h 127"/>
                <a:gd name="T4" fmla="*/ 154 w 176"/>
                <a:gd name="T5" fmla="*/ 0 h 127"/>
                <a:gd name="T6" fmla="*/ 139 w 176"/>
                <a:gd name="T7" fmla="*/ 0 h 127"/>
                <a:gd name="T8" fmla="*/ 123 w 176"/>
                <a:gd name="T9" fmla="*/ 1 h 127"/>
                <a:gd name="T10" fmla="*/ 108 w 176"/>
                <a:gd name="T11" fmla="*/ 4 h 127"/>
                <a:gd name="T12" fmla="*/ 93 w 176"/>
                <a:gd name="T13" fmla="*/ 8 h 127"/>
                <a:gd name="T14" fmla="*/ 80 w 176"/>
                <a:gd name="T15" fmla="*/ 11 h 127"/>
                <a:gd name="T16" fmla="*/ 68 w 176"/>
                <a:gd name="T17" fmla="*/ 15 h 127"/>
                <a:gd name="T18" fmla="*/ 58 w 176"/>
                <a:gd name="T19" fmla="*/ 20 h 127"/>
                <a:gd name="T20" fmla="*/ 48 w 176"/>
                <a:gd name="T21" fmla="*/ 27 h 127"/>
                <a:gd name="T22" fmla="*/ 39 w 176"/>
                <a:gd name="T23" fmla="*/ 34 h 127"/>
                <a:gd name="T24" fmla="*/ 28 w 176"/>
                <a:gd name="T25" fmla="*/ 43 h 127"/>
                <a:gd name="T26" fmla="*/ 19 w 176"/>
                <a:gd name="T27" fmla="*/ 52 h 127"/>
                <a:gd name="T28" fmla="*/ 12 w 176"/>
                <a:gd name="T29" fmla="*/ 60 h 127"/>
                <a:gd name="T30" fmla="*/ 5 w 176"/>
                <a:gd name="T31" fmla="*/ 67 h 127"/>
                <a:gd name="T32" fmla="*/ 2 w 176"/>
                <a:gd name="T33" fmla="*/ 74 h 127"/>
                <a:gd name="T34" fmla="*/ 0 w 176"/>
                <a:gd name="T35" fmla="*/ 79 h 127"/>
                <a:gd name="T36" fmla="*/ 0 w 176"/>
                <a:gd name="T37" fmla="*/ 89 h 127"/>
                <a:gd name="T38" fmla="*/ 3 w 176"/>
                <a:gd name="T39" fmla="*/ 99 h 127"/>
                <a:gd name="T40" fmla="*/ 7 w 176"/>
                <a:gd name="T41" fmla="*/ 108 h 127"/>
                <a:gd name="T42" fmla="*/ 9 w 176"/>
                <a:gd name="T43" fmla="*/ 112 h 127"/>
                <a:gd name="T44" fmla="*/ 12 w 176"/>
                <a:gd name="T45" fmla="*/ 116 h 127"/>
                <a:gd name="T46" fmla="*/ 14 w 176"/>
                <a:gd name="T47" fmla="*/ 120 h 127"/>
                <a:gd name="T48" fmla="*/ 18 w 176"/>
                <a:gd name="T49" fmla="*/ 123 h 127"/>
                <a:gd name="T50" fmla="*/ 25 w 176"/>
                <a:gd name="T51" fmla="*/ 126 h 127"/>
                <a:gd name="T52" fmla="*/ 32 w 176"/>
                <a:gd name="T53" fmla="*/ 127 h 127"/>
                <a:gd name="T54" fmla="*/ 45 w 176"/>
                <a:gd name="T55" fmla="*/ 127 h 127"/>
                <a:gd name="T56" fmla="*/ 62 w 176"/>
                <a:gd name="T57" fmla="*/ 127 h 127"/>
                <a:gd name="T58" fmla="*/ 121 w 176"/>
                <a:gd name="T59" fmla="*/ 98 h 127"/>
                <a:gd name="T60" fmla="*/ 176 w 176"/>
                <a:gd name="T61"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127">
                  <a:moveTo>
                    <a:pt x="176" y="8"/>
                  </a:moveTo>
                  <a:lnTo>
                    <a:pt x="166" y="3"/>
                  </a:lnTo>
                  <a:lnTo>
                    <a:pt x="154" y="0"/>
                  </a:lnTo>
                  <a:lnTo>
                    <a:pt x="139" y="0"/>
                  </a:lnTo>
                  <a:lnTo>
                    <a:pt x="123" y="1"/>
                  </a:lnTo>
                  <a:lnTo>
                    <a:pt x="108" y="4"/>
                  </a:lnTo>
                  <a:lnTo>
                    <a:pt x="93" y="8"/>
                  </a:lnTo>
                  <a:lnTo>
                    <a:pt x="80" y="11"/>
                  </a:lnTo>
                  <a:lnTo>
                    <a:pt x="68" y="15"/>
                  </a:lnTo>
                  <a:lnTo>
                    <a:pt x="58" y="20"/>
                  </a:lnTo>
                  <a:lnTo>
                    <a:pt x="48" y="27"/>
                  </a:lnTo>
                  <a:lnTo>
                    <a:pt x="39" y="34"/>
                  </a:lnTo>
                  <a:lnTo>
                    <a:pt x="28" y="43"/>
                  </a:lnTo>
                  <a:lnTo>
                    <a:pt x="19" y="52"/>
                  </a:lnTo>
                  <a:lnTo>
                    <a:pt x="12" y="60"/>
                  </a:lnTo>
                  <a:lnTo>
                    <a:pt x="5" y="67"/>
                  </a:lnTo>
                  <a:lnTo>
                    <a:pt x="2" y="74"/>
                  </a:lnTo>
                  <a:lnTo>
                    <a:pt x="0" y="79"/>
                  </a:lnTo>
                  <a:lnTo>
                    <a:pt x="0" y="89"/>
                  </a:lnTo>
                  <a:lnTo>
                    <a:pt x="3" y="99"/>
                  </a:lnTo>
                  <a:lnTo>
                    <a:pt x="7" y="108"/>
                  </a:lnTo>
                  <a:lnTo>
                    <a:pt x="9" y="112"/>
                  </a:lnTo>
                  <a:lnTo>
                    <a:pt x="12" y="116"/>
                  </a:lnTo>
                  <a:lnTo>
                    <a:pt x="14" y="120"/>
                  </a:lnTo>
                  <a:lnTo>
                    <a:pt x="18" y="123"/>
                  </a:lnTo>
                  <a:lnTo>
                    <a:pt x="25" y="126"/>
                  </a:lnTo>
                  <a:lnTo>
                    <a:pt x="32" y="127"/>
                  </a:lnTo>
                  <a:lnTo>
                    <a:pt x="45" y="127"/>
                  </a:lnTo>
                  <a:lnTo>
                    <a:pt x="62" y="127"/>
                  </a:lnTo>
                  <a:lnTo>
                    <a:pt x="121" y="98"/>
                  </a:lnTo>
                  <a:lnTo>
                    <a:pt x="176" y="8"/>
                  </a:lnTo>
                  <a:close/>
                </a:path>
              </a:pathLst>
            </a:custGeom>
            <a:solidFill>
              <a:srgbClr val="FFE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62">
              <a:extLst>
                <a:ext uri="{FF2B5EF4-FFF2-40B4-BE49-F238E27FC236}">
                  <a16:creationId xmlns:a16="http://schemas.microsoft.com/office/drawing/2014/main" id="{9BB61D1D-587B-4D33-902C-F87AA763F292}"/>
                </a:ext>
              </a:extLst>
            </p:cNvPr>
            <p:cNvSpPr>
              <a:spLocks/>
            </p:cNvSpPr>
            <p:nvPr/>
          </p:nvSpPr>
          <p:spPr bwMode="auto">
            <a:xfrm>
              <a:off x="3346159" y="4954300"/>
              <a:ext cx="279400" cy="201613"/>
            </a:xfrm>
            <a:custGeom>
              <a:avLst/>
              <a:gdLst>
                <a:gd name="T0" fmla="*/ 176 w 176"/>
                <a:gd name="T1" fmla="*/ 8 h 127"/>
                <a:gd name="T2" fmla="*/ 176 w 176"/>
                <a:gd name="T3" fmla="*/ 8 h 127"/>
                <a:gd name="T4" fmla="*/ 166 w 176"/>
                <a:gd name="T5" fmla="*/ 3 h 127"/>
                <a:gd name="T6" fmla="*/ 154 w 176"/>
                <a:gd name="T7" fmla="*/ 0 h 127"/>
                <a:gd name="T8" fmla="*/ 139 w 176"/>
                <a:gd name="T9" fmla="*/ 0 h 127"/>
                <a:gd name="T10" fmla="*/ 123 w 176"/>
                <a:gd name="T11" fmla="*/ 1 h 127"/>
                <a:gd name="T12" fmla="*/ 108 w 176"/>
                <a:gd name="T13" fmla="*/ 4 h 127"/>
                <a:gd name="T14" fmla="*/ 93 w 176"/>
                <a:gd name="T15" fmla="*/ 8 h 127"/>
                <a:gd name="T16" fmla="*/ 80 w 176"/>
                <a:gd name="T17" fmla="*/ 11 h 127"/>
                <a:gd name="T18" fmla="*/ 68 w 176"/>
                <a:gd name="T19" fmla="*/ 15 h 127"/>
                <a:gd name="T20" fmla="*/ 68 w 176"/>
                <a:gd name="T21" fmla="*/ 15 h 127"/>
                <a:gd name="T22" fmla="*/ 58 w 176"/>
                <a:gd name="T23" fmla="*/ 20 h 127"/>
                <a:gd name="T24" fmla="*/ 48 w 176"/>
                <a:gd name="T25" fmla="*/ 27 h 127"/>
                <a:gd name="T26" fmla="*/ 39 w 176"/>
                <a:gd name="T27" fmla="*/ 34 h 127"/>
                <a:gd name="T28" fmla="*/ 28 w 176"/>
                <a:gd name="T29" fmla="*/ 43 h 127"/>
                <a:gd name="T30" fmla="*/ 19 w 176"/>
                <a:gd name="T31" fmla="*/ 52 h 127"/>
                <a:gd name="T32" fmla="*/ 12 w 176"/>
                <a:gd name="T33" fmla="*/ 60 h 127"/>
                <a:gd name="T34" fmla="*/ 5 w 176"/>
                <a:gd name="T35" fmla="*/ 67 h 127"/>
                <a:gd name="T36" fmla="*/ 2 w 176"/>
                <a:gd name="T37" fmla="*/ 74 h 127"/>
                <a:gd name="T38" fmla="*/ 2 w 176"/>
                <a:gd name="T39" fmla="*/ 74 h 127"/>
                <a:gd name="T40" fmla="*/ 0 w 176"/>
                <a:gd name="T41" fmla="*/ 79 h 127"/>
                <a:gd name="T42" fmla="*/ 0 w 176"/>
                <a:gd name="T43" fmla="*/ 89 h 127"/>
                <a:gd name="T44" fmla="*/ 3 w 176"/>
                <a:gd name="T45" fmla="*/ 99 h 127"/>
                <a:gd name="T46" fmla="*/ 7 w 176"/>
                <a:gd name="T47" fmla="*/ 108 h 127"/>
                <a:gd name="T48" fmla="*/ 7 w 176"/>
                <a:gd name="T49" fmla="*/ 108 h 127"/>
                <a:gd name="T50" fmla="*/ 9 w 176"/>
                <a:gd name="T51" fmla="*/ 112 h 127"/>
                <a:gd name="T52" fmla="*/ 12 w 176"/>
                <a:gd name="T53" fmla="*/ 116 h 127"/>
                <a:gd name="T54" fmla="*/ 14 w 176"/>
                <a:gd name="T55" fmla="*/ 120 h 127"/>
                <a:gd name="T56" fmla="*/ 18 w 176"/>
                <a:gd name="T57" fmla="*/ 123 h 127"/>
                <a:gd name="T58" fmla="*/ 25 w 176"/>
                <a:gd name="T59" fmla="*/ 126 h 127"/>
                <a:gd name="T60" fmla="*/ 32 w 176"/>
                <a:gd name="T61" fmla="*/ 127 h 127"/>
                <a:gd name="T62" fmla="*/ 45 w 176"/>
                <a:gd name="T63" fmla="*/ 127 h 127"/>
                <a:gd name="T64" fmla="*/ 62 w 176"/>
                <a:gd name="T65"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27">
                  <a:moveTo>
                    <a:pt x="176" y="8"/>
                  </a:moveTo>
                  <a:lnTo>
                    <a:pt x="176" y="8"/>
                  </a:lnTo>
                  <a:lnTo>
                    <a:pt x="166" y="3"/>
                  </a:lnTo>
                  <a:lnTo>
                    <a:pt x="154" y="0"/>
                  </a:lnTo>
                  <a:lnTo>
                    <a:pt x="139" y="0"/>
                  </a:lnTo>
                  <a:lnTo>
                    <a:pt x="123" y="1"/>
                  </a:lnTo>
                  <a:lnTo>
                    <a:pt x="108" y="4"/>
                  </a:lnTo>
                  <a:lnTo>
                    <a:pt x="93" y="8"/>
                  </a:lnTo>
                  <a:lnTo>
                    <a:pt x="80" y="11"/>
                  </a:lnTo>
                  <a:lnTo>
                    <a:pt x="68" y="15"/>
                  </a:lnTo>
                  <a:lnTo>
                    <a:pt x="68" y="15"/>
                  </a:lnTo>
                  <a:lnTo>
                    <a:pt x="58" y="20"/>
                  </a:lnTo>
                  <a:lnTo>
                    <a:pt x="48" y="27"/>
                  </a:lnTo>
                  <a:lnTo>
                    <a:pt x="39" y="34"/>
                  </a:lnTo>
                  <a:lnTo>
                    <a:pt x="28" y="43"/>
                  </a:lnTo>
                  <a:lnTo>
                    <a:pt x="19" y="52"/>
                  </a:lnTo>
                  <a:lnTo>
                    <a:pt x="12" y="60"/>
                  </a:lnTo>
                  <a:lnTo>
                    <a:pt x="5" y="67"/>
                  </a:lnTo>
                  <a:lnTo>
                    <a:pt x="2" y="74"/>
                  </a:lnTo>
                  <a:lnTo>
                    <a:pt x="2" y="74"/>
                  </a:lnTo>
                  <a:lnTo>
                    <a:pt x="0" y="79"/>
                  </a:lnTo>
                  <a:lnTo>
                    <a:pt x="0" y="89"/>
                  </a:lnTo>
                  <a:lnTo>
                    <a:pt x="3" y="99"/>
                  </a:lnTo>
                  <a:lnTo>
                    <a:pt x="7" y="108"/>
                  </a:lnTo>
                  <a:lnTo>
                    <a:pt x="7" y="108"/>
                  </a:lnTo>
                  <a:lnTo>
                    <a:pt x="9" y="112"/>
                  </a:lnTo>
                  <a:lnTo>
                    <a:pt x="12" y="116"/>
                  </a:lnTo>
                  <a:lnTo>
                    <a:pt x="14" y="120"/>
                  </a:lnTo>
                  <a:lnTo>
                    <a:pt x="18" y="123"/>
                  </a:lnTo>
                  <a:lnTo>
                    <a:pt x="25" y="126"/>
                  </a:lnTo>
                  <a:lnTo>
                    <a:pt x="32" y="127"/>
                  </a:lnTo>
                  <a:lnTo>
                    <a:pt x="45" y="127"/>
                  </a:lnTo>
                  <a:lnTo>
                    <a:pt x="6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Freeform 63">
              <a:extLst>
                <a:ext uri="{FF2B5EF4-FFF2-40B4-BE49-F238E27FC236}">
                  <a16:creationId xmlns:a16="http://schemas.microsoft.com/office/drawing/2014/main" id="{EA56FB7B-FEA3-4363-8142-1F2E939C3923}"/>
                </a:ext>
              </a:extLst>
            </p:cNvPr>
            <p:cNvSpPr>
              <a:spLocks/>
            </p:cNvSpPr>
            <p:nvPr/>
          </p:nvSpPr>
          <p:spPr bwMode="auto">
            <a:xfrm>
              <a:off x="3358859" y="5044788"/>
              <a:ext cx="100013" cy="101600"/>
            </a:xfrm>
            <a:custGeom>
              <a:avLst/>
              <a:gdLst>
                <a:gd name="T0" fmla="*/ 0 w 63"/>
                <a:gd name="T1" fmla="*/ 19 h 64"/>
                <a:gd name="T2" fmla="*/ 0 w 63"/>
                <a:gd name="T3" fmla="*/ 19 h 64"/>
                <a:gd name="T4" fmla="*/ 5 w 63"/>
                <a:gd name="T5" fmla="*/ 17 h 64"/>
                <a:gd name="T6" fmla="*/ 10 w 63"/>
                <a:gd name="T7" fmla="*/ 13 h 64"/>
                <a:gd name="T8" fmla="*/ 15 w 63"/>
                <a:gd name="T9" fmla="*/ 10 h 64"/>
                <a:gd name="T10" fmla="*/ 20 w 63"/>
                <a:gd name="T11" fmla="*/ 8 h 64"/>
                <a:gd name="T12" fmla="*/ 26 w 63"/>
                <a:gd name="T13" fmla="*/ 5 h 64"/>
                <a:gd name="T14" fmla="*/ 31 w 63"/>
                <a:gd name="T15" fmla="*/ 3 h 64"/>
                <a:gd name="T16" fmla="*/ 36 w 63"/>
                <a:gd name="T17" fmla="*/ 2 h 64"/>
                <a:gd name="T18" fmla="*/ 40 w 63"/>
                <a:gd name="T19" fmla="*/ 0 h 64"/>
                <a:gd name="T20" fmla="*/ 40 w 63"/>
                <a:gd name="T21" fmla="*/ 0 h 64"/>
                <a:gd name="T22" fmla="*/ 40 w 63"/>
                <a:gd name="T23" fmla="*/ 19 h 64"/>
                <a:gd name="T24" fmla="*/ 42 w 63"/>
                <a:gd name="T25" fmla="*/ 37 h 64"/>
                <a:gd name="T26" fmla="*/ 50 w 63"/>
                <a:gd name="T27" fmla="*/ 51 h 64"/>
                <a:gd name="T28" fmla="*/ 63 w 63"/>
                <a:gd name="T2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64">
                  <a:moveTo>
                    <a:pt x="0" y="19"/>
                  </a:moveTo>
                  <a:lnTo>
                    <a:pt x="0" y="19"/>
                  </a:lnTo>
                  <a:lnTo>
                    <a:pt x="5" y="17"/>
                  </a:lnTo>
                  <a:lnTo>
                    <a:pt x="10" y="13"/>
                  </a:lnTo>
                  <a:lnTo>
                    <a:pt x="15" y="10"/>
                  </a:lnTo>
                  <a:lnTo>
                    <a:pt x="20" y="8"/>
                  </a:lnTo>
                  <a:lnTo>
                    <a:pt x="26" y="5"/>
                  </a:lnTo>
                  <a:lnTo>
                    <a:pt x="31" y="3"/>
                  </a:lnTo>
                  <a:lnTo>
                    <a:pt x="36" y="2"/>
                  </a:lnTo>
                  <a:lnTo>
                    <a:pt x="40" y="0"/>
                  </a:lnTo>
                  <a:lnTo>
                    <a:pt x="40" y="0"/>
                  </a:lnTo>
                  <a:lnTo>
                    <a:pt x="40" y="19"/>
                  </a:lnTo>
                  <a:lnTo>
                    <a:pt x="42" y="37"/>
                  </a:lnTo>
                  <a:lnTo>
                    <a:pt x="50" y="51"/>
                  </a:lnTo>
                  <a:lnTo>
                    <a:pt x="63" y="6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163" name="直線コネクタ 162">
            <a:extLst>
              <a:ext uri="{FF2B5EF4-FFF2-40B4-BE49-F238E27FC236}">
                <a16:creationId xmlns:a16="http://schemas.microsoft.com/office/drawing/2014/main" id="{98F9F228-5F13-4668-AB0C-DADE4B8E02B3}"/>
              </a:ext>
            </a:extLst>
          </p:cNvPr>
          <p:cNvCxnSpPr>
            <a:cxnSpLocks/>
          </p:cNvCxnSpPr>
          <p:nvPr/>
        </p:nvCxnSpPr>
        <p:spPr>
          <a:xfrm>
            <a:off x="3061274" y="6036297"/>
            <a:ext cx="3032932" cy="0"/>
          </a:xfrm>
          <a:prstGeom prst="line">
            <a:avLst/>
          </a:prstGeom>
          <a:noFill/>
          <a:ln w="5715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65" name="直線コネクタ 164">
            <a:extLst>
              <a:ext uri="{FF2B5EF4-FFF2-40B4-BE49-F238E27FC236}">
                <a16:creationId xmlns:a16="http://schemas.microsoft.com/office/drawing/2014/main" id="{FB3FB4F9-4158-4CD2-B170-7818F9575C2E}"/>
              </a:ext>
            </a:extLst>
          </p:cNvPr>
          <p:cNvCxnSpPr>
            <a:cxnSpLocks/>
          </p:cNvCxnSpPr>
          <p:nvPr/>
        </p:nvCxnSpPr>
        <p:spPr>
          <a:xfrm flipH="1" flipV="1">
            <a:off x="5769799" y="5309887"/>
            <a:ext cx="324407" cy="697611"/>
          </a:xfrm>
          <a:prstGeom prst="line">
            <a:avLst/>
          </a:prstGeom>
          <a:noFill/>
          <a:ln w="5715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69" name="直線コネクタ 168">
            <a:extLst>
              <a:ext uri="{FF2B5EF4-FFF2-40B4-BE49-F238E27FC236}">
                <a16:creationId xmlns:a16="http://schemas.microsoft.com/office/drawing/2014/main" id="{B9A08854-C7AF-4D5E-941A-3FF9049AEFA6}"/>
              </a:ext>
            </a:extLst>
          </p:cNvPr>
          <p:cNvCxnSpPr>
            <a:cxnSpLocks/>
          </p:cNvCxnSpPr>
          <p:nvPr/>
        </p:nvCxnSpPr>
        <p:spPr>
          <a:xfrm flipV="1">
            <a:off x="6118747" y="5278067"/>
            <a:ext cx="778362" cy="749825"/>
          </a:xfrm>
          <a:prstGeom prst="line">
            <a:avLst/>
          </a:prstGeom>
          <a:noFill/>
          <a:ln w="5715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71" name="直線コネクタ 170">
            <a:extLst>
              <a:ext uri="{FF2B5EF4-FFF2-40B4-BE49-F238E27FC236}">
                <a16:creationId xmlns:a16="http://schemas.microsoft.com/office/drawing/2014/main" id="{79BA7380-49AB-4362-9EF0-A77488BE57DD}"/>
              </a:ext>
            </a:extLst>
          </p:cNvPr>
          <p:cNvCxnSpPr>
            <a:cxnSpLocks/>
          </p:cNvCxnSpPr>
          <p:nvPr/>
        </p:nvCxnSpPr>
        <p:spPr>
          <a:xfrm flipV="1">
            <a:off x="6109206" y="5659462"/>
            <a:ext cx="1776260" cy="392434"/>
          </a:xfrm>
          <a:prstGeom prst="line">
            <a:avLst/>
          </a:prstGeom>
          <a:noFill/>
          <a:ln w="5715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73" name="直線コネクタ 172">
            <a:extLst>
              <a:ext uri="{FF2B5EF4-FFF2-40B4-BE49-F238E27FC236}">
                <a16:creationId xmlns:a16="http://schemas.microsoft.com/office/drawing/2014/main" id="{49383929-5726-4A9B-A9BF-787F023F9FCE}"/>
              </a:ext>
            </a:extLst>
          </p:cNvPr>
          <p:cNvCxnSpPr>
            <a:cxnSpLocks/>
            <a:endCxn id="136" idx="1"/>
          </p:cNvCxnSpPr>
          <p:nvPr/>
        </p:nvCxnSpPr>
        <p:spPr>
          <a:xfrm flipV="1">
            <a:off x="5967159" y="5293761"/>
            <a:ext cx="1959016" cy="773716"/>
          </a:xfrm>
          <a:prstGeom prst="line">
            <a:avLst/>
          </a:prstGeom>
          <a:noFill/>
          <a:ln w="5715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177" name="テキスト ボックス 176">
            <a:extLst>
              <a:ext uri="{FF2B5EF4-FFF2-40B4-BE49-F238E27FC236}">
                <a16:creationId xmlns:a16="http://schemas.microsoft.com/office/drawing/2014/main" id="{40E94644-7FB3-455A-A767-8C0777B5558D}"/>
              </a:ext>
            </a:extLst>
          </p:cNvPr>
          <p:cNvSpPr txBox="1"/>
          <p:nvPr/>
        </p:nvSpPr>
        <p:spPr>
          <a:xfrm>
            <a:off x="4764742" y="5530561"/>
            <a:ext cx="1301789" cy="415498"/>
          </a:xfrm>
          <a:prstGeom prst="rect">
            <a:avLst/>
          </a:prstGeom>
          <a:noFill/>
        </p:spPr>
        <p:txBody>
          <a:bodyPr wrap="square" rtlCol="0">
            <a:spAutoFit/>
          </a:bodyPr>
          <a:lstStyle/>
          <a:p>
            <a:r>
              <a:rPr kumimoji="1" lang="en-US" altLang="ja-JP" sz="1050" dirty="0">
                <a:solidFill>
                  <a:schemeClr val="bg1"/>
                </a:solidFill>
                <a:highlight>
                  <a:srgbClr val="000080"/>
                </a:highlight>
                <a:latin typeface="DN_TB_Shinbun_Gothic_Std_M" panose="02000503000000000000" pitchFamily="2" charset="-128"/>
                <a:ea typeface="DN_TB_Shinbun_Gothic_Std_M" panose="02000503000000000000" pitchFamily="2" charset="-128"/>
              </a:rPr>
              <a:t>FW </a:t>
            </a:r>
            <a:r>
              <a:rPr kumimoji="1" lang="ja-JP" altLang="en-US" sz="1050" dirty="0">
                <a:solidFill>
                  <a:schemeClr val="bg1"/>
                </a:solidFill>
                <a:highlight>
                  <a:srgbClr val="000080"/>
                </a:highlight>
                <a:latin typeface="DN_TB_Shinbun_Gothic_Std_M" panose="02000503000000000000" pitchFamily="2" charset="-128"/>
                <a:ea typeface="DN_TB_Shinbun_Gothic_Std_M" panose="02000503000000000000" pitchFamily="2" charset="-128"/>
              </a:rPr>
              <a:t>は中から</a:t>
            </a:r>
            <a:endParaRPr kumimoji="1" lang="en-US" altLang="ja-JP" sz="1050" dirty="0">
              <a:solidFill>
                <a:schemeClr val="bg1"/>
              </a:solidFill>
              <a:highlight>
                <a:srgbClr val="000080"/>
              </a:highlight>
              <a:latin typeface="DN_TB_Shinbun_Gothic_Std_M" panose="02000503000000000000" pitchFamily="2" charset="-128"/>
              <a:ea typeface="DN_TB_Shinbun_Gothic_Std_M" panose="02000503000000000000" pitchFamily="2" charset="-128"/>
            </a:endParaRPr>
          </a:p>
          <a:p>
            <a:r>
              <a:rPr kumimoji="1" lang="ja-JP" altLang="en-US" sz="1050" dirty="0">
                <a:solidFill>
                  <a:schemeClr val="bg1"/>
                </a:solidFill>
                <a:highlight>
                  <a:srgbClr val="000080"/>
                </a:highlight>
                <a:latin typeface="DN_TB_Shinbun_Gothic_Std_M" panose="02000503000000000000" pitchFamily="2" charset="-128"/>
                <a:ea typeface="DN_TB_Shinbun_Gothic_Std_M" panose="02000503000000000000" pitchFamily="2" charset="-128"/>
              </a:rPr>
              <a:t>外に貫通可能</a:t>
            </a:r>
            <a:endParaRPr kumimoji="1" lang="en-US" altLang="ja-JP" sz="1050" dirty="0">
              <a:solidFill>
                <a:schemeClr val="bg1"/>
              </a:solidFill>
              <a:highlight>
                <a:srgbClr val="000080"/>
              </a:highlight>
              <a:latin typeface="DN_TB_Shinbun_Gothic_Std_M" panose="02000503000000000000" pitchFamily="2" charset="-128"/>
              <a:ea typeface="DN_TB_Shinbun_Gothic_Std_M" panose="02000503000000000000" pitchFamily="2" charset="-128"/>
            </a:endParaRPr>
          </a:p>
        </p:txBody>
      </p:sp>
      <p:pic>
        <p:nvPicPr>
          <p:cNvPr id="180" name="図 179">
            <a:extLst>
              <a:ext uri="{FF2B5EF4-FFF2-40B4-BE49-F238E27FC236}">
                <a16:creationId xmlns:a16="http://schemas.microsoft.com/office/drawing/2014/main" id="{7FABE796-0013-4741-A3EC-59DC077E13E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78578" y="5646408"/>
            <a:ext cx="566013" cy="554462"/>
          </a:xfrm>
          <a:prstGeom prst="rect">
            <a:avLst/>
          </a:prstGeom>
        </p:spPr>
      </p:pic>
      <p:pic>
        <p:nvPicPr>
          <p:cNvPr id="275" name="図 274">
            <a:extLst>
              <a:ext uri="{FF2B5EF4-FFF2-40B4-BE49-F238E27FC236}">
                <a16:creationId xmlns:a16="http://schemas.microsoft.com/office/drawing/2014/main" id="{5AE005A1-AB94-4C71-9805-B8C975E4A5DC}"/>
              </a:ext>
            </a:extLst>
          </p:cNvPr>
          <p:cNvPicPr>
            <a:picLocks noChangeAspect="1"/>
          </p:cNvPicPr>
          <p:nvPr/>
        </p:nvPicPr>
        <p:blipFill>
          <a:blip r:embed="rId11"/>
          <a:stretch>
            <a:fillRect/>
          </a:stretch>
        </p:blipFill>
        <p:spPr>
          <a:xfrm>
            <a:off x="1607773" y="5356609"/>
            <a:ext cx="810667" cy="637822"/>
          </a:xfrm>
          <a:prstGeom prst="rect">
            <a:avLst/>
          </a:prstGeom>
        </p:spPr>
      </p:pic>
      <p:sp>
        <p:nvSpPr>
          <p:cNvPr id="276" name="テキスト ボックス 275">
            <a:extLst>
              <a:ext uri="{FF2B5EF4-FFF2-40B4-BE49-F238E27FC236}">
                <a16:creationId xmlns:a16="http://schemas.microsoft.com/office/drawing/2014/main" id="{353487B6-5286-4C96-AC59-651352F6841C}"/>
              </a:ext>
            </a:extLst>
          </p:cNvPr>
          <p:cNvSpPr txBox="1"/>
          <p:nvPr/>
        </p:nvSpPr>
        <p:spPr>
          <a:xfrm>
            <a:off x="1461056" y="5952627"/>
            <a:ext cx="1302548" cy="523220"/>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適切な</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技術情報発信</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Tree>
    <p:extLst>
      <p:ext uri="{BB962C8B-B14F-4D97-AF65-F5344CB8AC3E}">
        <p14:creationId xmlns:p14="http://schemas.microsoft.com/office/powerpoint/2010/main" val="3047512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19</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14" name="テキスト ボックス 13">
            <a:extLst>
              <a:ext uri="{FF2B5EF4-FFF2-40B4-BE49-F238E27FC236}">
                <a16:creationId xmlns:a16="http://schemas.microsoft.com/office/drawing/2014/main" id="{FEACC349-7620-4374-AA88-1972D38ECB7C}"/>
              </a:ext>
            </a:extLst>
          </p:cNvPr>
          <p:cNvSpPr txBox="1"/>
          <p:nvPr/>
        </p:nvSpPr>
        <p:spPr>
          <a:xfrm>
            <a:off x="171030" y="2402740"/>
            <a:ext cx="9563940" cy="3231654"/>
          </a:xfrm>
          <a:prstGeom prst="rect">
            <a:avLst/>
          </a:prstGeom>
          <a:noFill/>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本文書は、独立した研究者として発表をするものであり、所属先の各組織の見解とは無関係です。本文書の一部または全部の再配布・転載・社内資料等としての活用は差し支えありません。また、発表者は、本資料の内容の正確性・妥当性は十分注意しておりますが、これらを保証するものではないため、自己責任でご利用ください。</a:t>
            </a:r>
            <a:endParaRPr kumimoji="1" lang="en-US" altLang="ja-JP" sz="1200" dirty="0">
              <a:latin typeface="DN_TB_Shinbun_Gothic_Std_M" panose="02000503000000000000" pitchFamily="2" charset="-128"/>
              <a:ea typeface="DN_TB_Shinbun_Gothic_Std_M" panose="02000503000000000000" pitchFamily="2" charset="-128"/>
            </a:endParaRPr>
          </a:p>
          <a:p>
            <a:endParaRPr kumimoji="1" lang="en-US" altLang="ja-JP" sz="1200" dirty="0">
              <a:latin typeface="DN_TB_Shinbun_Gothic_Std_M" panose="02000503000000000000" pitchFamily="2" charset="-128"/>
              <a:ea typeface="DN_TB_Shinbun_Gothic_Std_M" panose="02000503000000000000" pitchFamily="2" charset="-128"/>
            </a:endParaRPr>
          </a:p>
          <a:p>
            <a:r>
              <a:rPr kumimoji="1" lang="ja-JP" altLang="en-US" sz="1200" dirty="0">
                <a:latin typeface="DN_TB_Shinbun_Gothic_Std_M" panose="02000503000000000000" pitchFamily="2" charset="-128"/>
                <a:ea typeface="DN_TB_Shinbun_Gothic_Std_M" panose="02000503000000000000" pitchFamily="2" charset="-128"/>
              </a:rPr>
              <a:t>著作物の引用</a:t>
            </a:r>
          </a:p>
          <a:p>
            <a:pPr marL="285750" indent="-285750">
              <a:buFont typeface="Arial" panose="020B0604020202020204" pitchFamily="34" charset="0"/>
              <a:buChar char="•"/>
            </a:pPr>
            <a:r>
              <a:rPr kumimoji="1" lang="ja-JP" altLang="en-US" sz="1200" dirty="0">
                <a:latin typeface="DN_TB_Shinbun_Gothic_Std_M" panose="02000503000000000000" pitchFamily="2" charset="-128"/>
                <a:ea typeface="DN_TB_Shinbun_Gothic_Std_M" panose="02000503000000000000" pitchFamily="2" charset="-128"/>
              </a:rPr>
              <a:t>月刊 </a:t>
            </a:r>
            <a:r>
              <a:rPr kumimoji="1" lang="en-US" altLang="ja-JP" sz="1200" dirty="0">
                <a:latin typeface="DN_TB_Shinbun_Gothic_Std_M" panose="02000503000000000000" pitchFamily="2" charset="-128"/>
                <a:ea typeface="DN_TB_Shinbun_Gothic_Std_M" panose="02000503000000000000" pitchFamily="2" charset="-128"/>
              </a:rPr>
              <a:t>ASCII </a:t>
            </a:r>
            <a:r>
              <a:rPr kumimoji="1" lang="ja-JP" altLang="en-US" sz="1200" dirty="0">
                <a:latin typeface="DN_TB_Shinbun_Gothic_Std_M" panose="02000503000000000000" pitchFamily="2" charset="-128"/>
                <a:ea typeface="DN_TB_Shinbun_Gothic_Std_M" panose="02000503000000000000" pitchFamily="2" charset="-128"/>
              </a:rPr>
              <a:t>誌 </a:t>
            </a:r>
            <a:r>
              <a:rPr kumimoji="1" lang="en-US" altLang="ja-JP" sz="1200" dirty="0">
                <a:latin typeface="DN_TB_Shinbun_Gothic_Std_M" panose="02000503000000000000" pitchFamily="2" charset="-128"/>
                <a:ea typeface="DN_TB_Shinbun_Gothic_Std_M" panose="02000503000000000000" pitchFamily="2" charset="-128"/>
              </a:rPr>
              <a:t>1998</a:t>
            </a:r>
            <a:r>
              <a:rPr kumimoji="1" lang="ja-JP" altLang="en-US" sz="1200" dirty="0">
                <a:latin typeface="DN_TB_Shinbun_Gothic_Std_M" panose="02000503000000000000" pitchFamily="2" charset="-128"/>
                <a:ea typeface="DN_TB_Shinbun_Gothic_Std_M" panose="02000503000000000000" pitchFamily="2" charset="-128"/>
              </a:rPr>
              <a:t>年</a:t>
            </a:r>
            <a:r>
              <a:rPr kumimoji="1" lang="en-US" altLang="ja-JP" sz="1200" dirty="0">
                <a:latin typeface="DN_TB_Shinbun_Gothic_Std_M" panose="02000503000000000000" pitchFamily="2" charset="-128"/>
                <a:ea typeface="DN_TB_Shinbun_Gothic_Std_M" panose="02000503000000000000" pitchFamily="2" charset="-128"/>
              </a:rPr>
              <a:t>10</a:t>
            </a:r>
            <a:r>
              <a:rPr kumimoji="1" lang="ja-JP" altLang="en-US" sz="1200" dirty="0">
                <a:latin typeface="DN_TB_Shinbun_Gothic_Std_M" panose="02000503000000000000" pitchFamily="2" charset="-128"/>
                <a:ea typeface="DN_TB_Shinbun_Gothic_Std_M" panose="02000503000000000000" pitchFamily="2" charset="-128"/>
              </a:rPr>
              <a:t>月号他 表紙、目次、本文 アスキー社</a:t>
            </a:r>
          </a:p>
          <a:p>
            <a:pPr marL="285750" indent="-285750">
              <a:buFont typeface="Arial" panose="020B0604020202020204" pitchFamily="34" charset="0"/>
              <a:buChar char="•"/>
            </a:pPr>
            <a:r>
              <a:rPr kumimoji="1" lang="ja-JP" altLang="en-US" sz="1200" dirty="0">
                <a:latin typeface="DN_TB_Shinbun_Gothic_Std_M" panose="02000503000000000000" pitchFamily="2" charset="-128"/>
                <a:ea typeface="DN_TB_Shinbun_Gothic_Std_M" panose="02000503000000000000" pitchFamily="2" charset="-128"/>
              </a:rPr>
              <a:t>月刊 </a:t>
            </a:r>
            <a:r>
              <a:rPr kumimoji="1" lang="en-US" altLang="ja-JP" sz="1200" dirty="0">
                <a:latin typeface="DN_TB_Shinbun_Gothic_Std_M" panose="02000503000000000000" pitchFamily="2" charset="-128"/>
                <a:ea typeface="DN_TB_Shinbun_Gothic_Std_M" panose="02000503000000000000" pitchFamily="2" charset="-128"/>
              </a:rPr>
              <a:t>I/O </a:t>
            </a:r>
            <a:r>
              <a:rPr kumimoji="1" lang="ja-JP" altLang="en-US" sz="1200" dirty="0">
                <a:latin typeface="DN_TB_Shinbun_Gothic_Std_M" panose="02000503000000000000" pitchFamily="2" charset="-128"/>
                <a:ea typeface="DN_TB_Shinbun_Gothic_Std_M" panose="02000503000000000000" pitchFamily="2" charset="-128"/>
              </a:rPr>
              <a:t>誌 </a:t>
            </a:r>
            <a:r>
              <a:rPr kumimoji="1" lang="en-US" altLang="ja-JP" sz="1200" dirty="0">
                <a:latin typeface="DN_TB_Shinbun_Gothic_Std_M" panose="02000503000000000000" pitchFamily="2" charset="-128"/>
                <a:ea typeface="DN_TB_Shinbun_Gothic_Std_M" panose="02000503000000000000" pitchFamily="2" charset="-128"/>
              </a:rPr>
              <a:t>1977</a:t>
            </a:r>
            <a:r>
              <a:rPr kumimoji="1" lang="ja-JP" altLang="en-US" sz="1200" dirty="0">
                <a:latin typeface="DN_TB_Shinbun_Gothic_Std_M" panose="02000503000000000000" pitchFamily="2" charset="-128"/>
                <a:ea typeface="DN_TB_Shinbun_Gothic_Std_M" panose="02000503000000000000" pitchFamily="2" charset="-128"/>
              </a:rPr>
              <a:t>年</a:t>
            </a:r>
            <a:r>
              <a:rPr kumimoji="1" lang="en-US" altLang="ja-JP" sz="1200" dirty="0">
                <a:latin typeface="DN_TB_Shinbun_Gothic_Std_M" panose="02000503000000000000" pitchFamily="2" charset="-128"/>
                <a:ea typeface="DN_TB_Shinbun_Gothic_Std_M" panose="02000503000000000000" pitchFamily="2" charset="-128"/>
              </a:rPr>
              <a:t>4</a:t>
            </a:r>
            <a:r>
              <a:rPr kumimoji="1" lang="ja-JP" altLang="en-US" sz="1200" dirty="0">
                <a:latin typeface="DN_TB_Shinbun_Gothic_Std_M" panose="02000503000000000000" pitchFamily="2" charset="-128"/>
                <a:ea typeface="DN_TB_Shinbun_Gothic_Std_M" panose="02000503000000000000" pitchFamily="2" charset="-128"/>
              </a:rPr>
              <a:t>月号 表紙 工学社</a:t>
            </a:r>
          </a:p>
          <a:p>
            <a:pPr marL="285750" indent="-285750">
              <a:buFont typeface="Arial" panose="020B0604020202020204" pitchFamily="34" charset="0"/>
              <a:buChar char="•"/>
            </a:pPr>
            <a:r>
              <a:rPr kumimoji="1" lang="en-US" altLang="ja-JP" sz="1200" dirty="0">
                <a:latin typeface="DN_TB_Shinbun_Gothic_Std_M" panose="02000503000000000000" pitchFamily="2" charset="-128"/>
                <a:ea typeface="DN_TB_Shinbun_Gothic_Std_M" panose="02000503000000000000" pitchFamily="2" charset="-128"/>
              </a:rPr>
              <a:t>Oh! PC </a:t>
            </a:r>
            <a:r>
              <a:rPr kumimoji="1" lang="ja-JP" altLang="en-US" sz="1200" dirty="0">
                <a:latin typeface="DN_TB_Shinbun_Gothic_Std_M" panose="02000503000000000000" pitchFamily="2" charset="-128"/>
                <a:ea typeface="DN_TB_Shinbun_Gothic_Std_M" panose="02000503000000000000" pitchFamily="2" charset="-128"/>
              </a:rPr>
              <a:t>誌 </a:t>
            </a:r>
            <a:r>
              <a:rPr kumimoji="1" lang="en-US" altLang="ja-JP" sz="1200" dirty="0">
                <a:latin typeface="DN_TB_Shinbun_Gothic_Std_M" panose="02000503000000000000" pitchFamily="2" charset="-128"/>
                <a:ea typeface="DN_TB_Shinbun_Gothic_Std_M" panose="02000503000000000000" pitchFamily="2" charset="-128"/>
              </a:rPr>
              <a:t>1997</a:t>
            </a:r>
            <a:r>
              <a:rPr kumimoji="1" lang="ja-JP" altLang="en-US" sz="1200" dirty="0">
                <a:latin typeface="DN_TB_Shinbun_Gothic_Std_M" panose="02000503000000000000" pitchFamily="2" charset="-128"/>
                <a:ea typeface="DN_TB_Shinbun_Gothic_Std_M" panose="02000503000000000000" pitchFamily="2" charset="-128"/>
              </a:rPr>
              <a:t>年</a:t>
            </a:r>
            <a:r>
              <a:rPr kumimoji="1" lang="en-US" altLang="ja-JP" sz="1200" dirty="0">
                <a:latin typeface="DN_TB_Shinbun_Gothic_Std_M" panose="02000503000000000000" pitchFamily="2" charset="-128"/>
                <a:ea typeface="DN_TB_Shinbun_Gothic_Std_M" panose="02000503000000000000" pitchFamily="2" charset="-128"/>
              </a:rPr>
              <a:t>1</a:t>
            </a:r>
            <a:r>
              <a:rPr kumimoji="1" lang="ja-JP" altLang="en-US" sz="1200" dirty="0">
                <a:latin typeface="DN_TB_Shinbun_Gothic_Std_M" panose="02000503000000000000" pitchFamily="2" charset="-128"/>
                <a:ea typeface="DN_TB_Shinbun_Gothic_Std_M" panose="02000503000000000000" pitchFamily="2" charset="-128"/>
              </a:rPr>
              <a:t>月</a:t>
            </a:r>
            <a:r>
              <a:rPr kumimoji="1" lang="en-US" altLang="ja-JP" sz="1200" dirty="0">
                <a:latin typeface="DN_TB_Shinbun_Gothic_Std_M" panose="02000503000000000000" pitchFamily="2" charset="-128"/>
                <a:ea typeface="DN_TB_Shinbun_Gothic_Std_M" panose="02000503000000000000" pitchFamily="2" charset="-128"/>
              </a:rPr>
              <a:t>15</a:t>
            </a:r>
            <a:r>
              <a:rPr kumimoji="1" lang="ja-JP" altLang="en-US" sz="1200" dirty="0">
                <a:latin typeface="DN_TB_Shinbun_Gothic_Std_M" panose="02000503000000000000" pitchFamily="2" charset="-128"/>
                <a:ea typeface="DN_TB_Shinbun_Gothic_Std_M" panose="02000503000000000000" pitchFamily="2" charset="-128"/>
              </a:rPr>
              <a:t>日号 表紙 ソフトバンクパブリッシング社</a:t>
            </a:r>
          </a:p>
          <a:p>
            <a:pPr marL="285750" indent="-285750">
              <a:buFont typeface="Arial" panose="020B0604020202020204" pitchFamily="34" charset="0"/>
              <a:buChar char="•"/>
            </a:pPr>
            <a:r>
              <a:rPr kumimoji="1" lang="ja-JP" altLang="en-US" sz="1200" dirty="0">
                <a:latin typeface="DN_TB_Shinbun_Gothic_Std_M" panose="02000503000000000000" pitchFamily="2" charset="-128"/>
                <a:ea typeface="DN_TB_Shinbun_Gothic_Std_M" panose="02000503000000000000" pitchFamily="2" charset="-128"/>
              </a:rPr>
              <a:t>マイコン </a:t>
            </a:r>
            <a:r>
              <a:rPr kumimoji="1" lang="en-US" altLang="ja-JP" sz="1200" dirty="0">
                <a:latin typeface="DN_TB_Shinbun_Gothic_Std_M" panose="02000503000000000000" pitchFamily="2" charset="-128"/>
                <a:ea typeface="DN_TB_Shinbun_Gothic_Std_M" panose="02000503000000000000" pitchFamily="2" charset="-128"/>
              </a:rPr>
              <a:t>BASIC </a:t>
            </a:r>
            <a:r>
              <a:rPr kumimoji="1" lang="ja-JP" altLang="en-US" sz="1200" dirty="0">
                <a:latin typeface="DN_TB_Shinbun_Gothic_Std_M" panose="02000503000000000000" pitchFamily="2" charset="-128"/>
                <a:ea typeface="DN_TB_Shinbun_Gothic_Std_M" panose="02000503000000000000" pitchFamily="2" charset="-128"/>
              </a:rPr>
              <a:t>マジガン 別冊第</a:t>
            </a:r>
            <a:r>
              <a:rPr kumimoji="1" lang="en-US" altLang="ja-JP" sz="1200" dirty="0">
                <a:latin typeface="DN_TB_Shinbun_Gothic_Std_M" panose="02000503000000000000" pitchFamily="2" charset="-128"/>
                <a:ea typeface="DN_TB_Shinbun_Gothic_Std_M" panose="02000503000000000000" pitchFamily="2" charset="-128"/>
              </a:rPr>
              <a:t>3</a:t>
            </a:r>
            <a:r>
              <a:rPr kumimoji="1" lang="ja-JP" altLang="en-US" sz="1200" dirty="0">
                <a:latin typeface="DN_TB_Shinbun_Gothic_Std_M" panose="02000503000000000000" pitchFamily="2" charset="-128"/>
                <a:ea typeface="DN_TB_Shinbun_Gothic_Std_M" panose="02000503000000000000" pitchFamily="2" charset="-128"/>
              </a:rPr>
              <a:t>版 表紙 電波新聞社</a:t>
            </a:r>
          </a:p>
          <a:p>
            <a:pPr marL="285750" indent="-285750">
              <a:buFont typeface="Arial" panose="020B0604020202020204" pitchFamily="34" charset="0"/>
              <a:buChar char="•"/>
            </a:pPr>
            <a:r>
              <a:rPr kumimoji="1" lang="ja-JP" altLang="en-US" sz="1200" dirty="0">
                <a:latin typeface="DN_TB_Shinbun_Gothic_Std_M" panose="02000503000000000000" pitchFamily="2" charset="-128"/>
                <a:ea typeface="DN_TB_Shinbun_Gothic_Std_M" panose="02000503000000000000" pitchFamily="2" charset="-128"/>
              </a:rPr>
              <a:t>たのしい電子工作 </a:t>
            </a:r>
            <a:r>
              <a:rPr kumimoji="1" lang="en-US" altLang="ja-JP" sz="1200" dirty="0">
                <a:latin typeface="DN_TB_Shinbun_Gothic_Std_M" panose="02000503000000000000" pitchFamily="2" charset="-128"/>
                <a:ea typeface="DN_TB_Shinbun_Gothic_Std_M" panose="02000503000000000000" pitchFamily="2" charset="-128"/>
              </a:rPr>
              <a:t>No.3 </a:t>
            </a:r>
            <a:r>
              <a:rPr kumimoji="1" lang="ja-JP" altLang="en-US" sz="1200" dirty="0">
                <a:latin typeface="DN_TB_Shinbun_Gothic_Std_M" panose="02000503000000000000" pitchFamily="2" charset="-128"/>
                <a:ea typeface="DN_TB_Shinbun_Gothic_Std_M" panose="02000503000000000000" pitchFamily="2" charset="-128"/>
              </a:rPr>
              <a:t>ラジオの製作別冊 表紙 電波新聞社</a:t>
            </a:r>
          </a:p>
          <a:p>
            <a:pPr marL="285750" indent="-285750">
              <a:buFont typeface="Arial" panose="020B0604020202020204" pitchFamily="34" charset="0"/>
              <a:buChar char="•"/>
            </a:pPr>
            <a:r>
              <a:rPr kumimoji="1" lang="en-US" altLang="ja-JP" sz="1200" dirty="0">
                <a:latin typeface="DN_TB_Shinbun_Gothic_Std_M" panose="02000503000000000000" pitchFamily="2" charset="-128"/>
                <a:ea typeface="DN_TB_Shinbun_Gothic_Std_M" panose="02000503000000000000" pitchFamily="2" charset="-128"/>
              </a:rPr>
              <a:t>UNIX </a:t>
            </a:r>
            <a:r>
              <a:rPr kumimoji="1" lang="ja-JP" altLang="en-US" sz="1200" dirty="0">
                <a:latin typeface="DN_TB_Shinbun_Gothic_Std_M" panose="02000503000000000000" pitchFamily="2" charset="-128"/>
                <a:ea typeface="DN_TB_Shinbun_Gothic_Std_M" panose="02000503000000000000" pitchFamily="2" charset="-128"/>
              </a:rPr>
              <a:t>マガジン </a:t>
            </a:r>
            <a:r>
              <a:rPr kumimoji="1" lang="en-US" altLang="ja-JP" sz="1200" dirty="0">
                <a:latin typeface="DN_TB_Shinbun_Gothic_Std_M" panose="02000503000000000000" pitchFamily="2" charset="-128"/>
                <a:ea typeface="DN_TB_Shinbun_Gothic_Std_M" panose="02000503000000000000" pitchFamily="2" charset="-128"/>
              </a:rPr>
              <a:t>1999</a:t>
            </a:r>
            <a:r>
              <a:rPr kumimoji="1" lang="ja-JP" altLang="en-US" sz="1200" dirty="0">
                <a:latin typeface="DN_TB_Shinbun_Gothic_Std_M" panose="02000503000000000000" pitchFamily="2" charset="-128"/>
                <a:ea typeface="DN_TB_Shinbun_Gothic_Std_M" panose="02000503000000000000" pitchFamily="2" charset="-128"/>
              </a:rPr>
              <a:t>年</a:t>
            </a:r>
            <a:r>
              <a:rPr kumimoji="1" lang="en-US" altLang="ja-JP" sz="1200" dirty="0">
                <a:latin typeface="DN_TB_Shinbun_Gothic_Std_M" panose="02000503000000000000" pitchFamily="2" charset="-128"/>
                <a:ea typeface="DN_TB_Shinbun_Gothic_Std_M" panose="02000503000000000000" pitchFamily="2" charset="-128"/>
              </a:rPr>
              <a:t>11</a:t>
            </a:r>
            <a:r>
              <a:rPr kumimoji="1" lang="ja-JP" altLang="en-US" sz="1200" dirty="0">
                <a:latin typeface="DN_TB_Shinbun_Gothic_Std_M" panose="02000503000000000000" pitchFamily="2" charset="-128"/>
                <a:ea typeface="DN_TB_Shinbun_Gothic_Std_M" panose="02000503000000000000" pitchFamily="2" charset="-128"/>
              </a:rPr>
              <a:t>月号 表紙 アスキー社</a:t>
            </a:r>
          </a:p>
          <a:p>
            <a:pPr marL="285750" indent="-285750">
              <a:buFont typeface="Arial" panose="020B0604020202020204" pitchFamily="34" charset="0"/>
              <a:buChar char="•"/>
            </a:pPr>
            <a:r>
              <a:rPr kumimoji="1" lang="en-US" altLang="ja-JP" sz="1200" dirty="0">
                <a:latin typeface="DN_TB_Shinbun_Gothic_Std_M" panose="02000503000000000000" pitchFamily="2" charset="-128"/>
                <a:ea typeface="DN_TB_Shinbun_Gothic_Std_M" panose="02000503000000000000" pitchFamily="2" charset="-128"/>
              </a:rPr>
              <a:t>Microsoft </a:t>
            </a:r>
            <a:r>
              <a:rPr kumimoji="1" lang="ja-JP" altLang="en-US" sz="1200" dirty="0">
                <a:latin typeface="DN_TB_Shinbun_Gothic_Std_M" panose="02000503000000000000" pitchFamily="2" charset="-128"/>
                <a:ea typeface="DN_TB_Shinbun_Gothic_Std_M" panose="02000503000000000000" pitchFamily="2" charset="-128"/>
              </a:rPr>
              <a:t>ドキュメントサイト </a:t>
            </a:r>
            <a:r>
              <a:rPr kumimoji="1" lang="en-US" altLang="ja-JP" sz="1200" dirty="0">
                <a:latin typeface="DN_TB_Shinbun_Gothic_Std_M" panose="02000503000000000000" pitchFamily="2" charset="-128"/>
                <a:ea typeface="DN_TB_Shinbun_Gothic_Std_M" panose="02000503000000000000" pitchFamily="2" charset="-128"/>
              </a:rPr>
              <a:t>https://learn.microsoft.com/ Microsoft Corporation </a:t>
            </a:r>
            <a:r>
              <a:rPr kumimoji="1" lang="ja-JP" altLang="en-US" sz="1200" dirty="0">
                <a:latin typeface="DN_TB_Shinbun_Gothic_Std_M" panose="02000503000000000000" pitchFamily="2" charset="-128"/>
                <a:ea typeface="DN_TB_Shinbun_Gothic_Std_M" panose="02000503000000000000" pitchFamily="2" charset="-128"/>
              </a:rPr>
              <a:t>社</a:t>
            </a:r>
          </a:p>
          <a:p>
            <a:pPr marL="285750" indent="-285750">
              <a:buFont typeface="Arial" panose="020B0604020202020204" pitchFamily="34" charset="0"/>
              <a:buChar char="•"/>
            </a:pPr>
            <a:r>
              <a:rPr kumimoji="1" lang="en-US" altLang="ja-JP" sz="1200" dirty="0">
                <a:latin typeface="DN_TB_Shinbun_Gothic_Std_M" panose="02000503000000000000" pitchFamily="2" charset="-128"/>
                <a:ea typeface="DN_TB_Shinbun_Gothic_Std_M" panose="02000503000000000000" pitchFamily="2" charset="-128"/>
              </a:rPr>
              <a:t>AWS </a:t>
            </a:r>
            <a:r>
              <a:rPr kumimoji="1" lang="ja-JP" altLang="en-US" sz="1200" dirty="0">
                <a:latin typeface="DN_TB_Shinbun_Gothic_Std_M" panose="02000503000000000000" pitchFamily="2" charset="-128"/>
                <a:ea typeface="DN_TB_Shinbun_Gothic_Std_M" panose="02000503000000000000" pitchFamily="2" charset="-128"/>
              </a:rPr>
              <a:t>ドキュメントサイト </a:t>
            </a:r>
            <a:r>
              <a:rPr kumimoji="1" lang="en-US" altLang="ja-JP" sz="1200" dirty="0">
                <a:latin typeface="DN_TB_Shinbun_Gothic_Std_M" panose="02000503000000000000" pitchFamily="2" charset="-128"/>
                <a:ea typeface="DN_TB_Shinbun_Gothic_Std_M" panose="02000503000000000000" pitchFamily="2" charset="-128"/>
              </a:rPr>
              <a:t>https://aws.amazon.com/ Amazon Web Services</a:t>
            </a:r>
            <a:r>
              <a:rPr kumimoji="1" lang="ja-JP" altLang="en-US" sz="1200" dirty="0">
                <a:latin typeface="DN_TB_Shinbun_Gothic_Std_M" panose="02000503000000000000" pitchFamily="2" charset="-128"/>
                <a:ea typeface="DN_TB_Shinbun_Gothic_Std_M" panose="02000503000000000000" pitchFamily="2" charset="-128"/>
              </a:rPr>
              <a:t>，</a:t>
            </a:r>
            <a:r>
              <a:rPr kumimoji="1" lang="en-US" altLang="ja-JP" sz="1200" dirty="0">
                <a:latin typeface="DN_TB_Shinbun_Gothic_Std_M" panose="02000503000000000000" pitchFamily="2" charset="-128"/>
                <a:ea typeface="DN_TB_Shinbun_Gothic_Std_M" panose="02000503000000000000" pitchFamily="2" charset="-128"/>
              </a:rPr>
              <a:t>Inc. </a:t>
            </a:r>
            <a:r>
              <a:rPr kumimoji="1" lang="ja-JP" altLang="en-US" sz="1200" dirty="0">
                <a:latin typeface="DN_TB_Shinbun_Gothic_Std_M" panose="02000503000000000000" pitchFamily="2" charset="-128"/>
                <a:ea typeface="DN_TB_Shinbun_Gothic_Std_M" panose="02000503000000000000" pitchFamily="2" charset="-128"/>
              </a:rPr>
              <a:t>社</a:t>
            </a:r>
          </a:p>
          <a:p>
            <a:pPr marL="285750" indent="-285750">
              <a:buFont typeface="Arial" panose="020B0604020202020204" pitchFamily="34" charset="0"/>
              <a:buChar char="•"/>
            </a:pPr>
            <a:r>
              <a:rPr kumimoji="1" lang="en-US" altLang="ja-JP" sz="1200" dirty="0">
                <a:latin typeface="DN_TB_Shinbun_Gothic_Std_M" panose="02000503000000000000" pitchFamily="2" charset="-128"/>
                <a:ea typeface="DN_TB_Shinbun_Gothic_Std_M" panose="02000503000000000000" pitchFamily="2" charset="-128"/>
              </a:rPr>
              <a:t>NSCA Mosaic </a:t>
            </a:r>
            <a:r>
              <a:rPr kumimoji="1" lang="ja-JP" altLang="en-US" sz="1200" dirty="0">
                <a:latin typeface="DN_TB_Shinbun_Gothic_Std_M" panose="02000503000000000000" pitchFamily="2" charset="-128"/>
                <a:ea typeface="DN_TB_Shinbun_Gothic_Std_M" panose="02000503000000000000" pitchFamily="2" charset="-128"/>
              </a:rPr>
              <a:t>画面 米国立スーパーコンピュータ応用研究所</a:t>
            </a:r>
          </a:p>
          <a:p>
            <a:endParaRPr kumimoji="1" lang="ja-JP" altLang="en-US" sz="1200" dirty="0">
              <a:latin typeface="DN_TB_Shinbun_Gothic_Std_M" panose="02000503000000000000" pitchFamily="2" charset="-128"/>
              <a:ea typeface="DN_TB_Shinbun_Gothic_Std_M" panose="02000503000000000000" pitchFamily="2" charset="-128"/>
            </a:endParaRPr>
          </a:p>
          <a:p>
            <a:r>
              <a:rPr kumimoji="1" lang="ja-JP" altLang="en-US" sz="1200" dirty="0">
                <a:latin typeface="DN_TB_Shinbun_Gothic_Std_M" panose="02000503000000000000" pitchFamily="2" charset="-128"/>
                <a:ea typeface="DN_TB_Shinbun_Gothic_Std_M" panose="02000503000000000000" pitchFamily="2" charset="-128"/>
              </a:rPr>
              <a:t>使用フリー素材</a:t>
            </a:r>
          </a:p>
          <a:p>
            <a:pPr marL="285750" indent="-285750">
              <a:buFont typeface="Arial" panose="020B0604020202020204" pitchFamily="34" charset="0"/>
              <a:buChar char="•"/>
            </a:pPr>
            <a:r>
              <a:rPr kumimoji="1" lang="en-US" altLang="ja-JP" sz="1200" dirty="0">
                <a:latin typeface="DN_TB_Shinbun_Gothic_Std_M" panose="02000503000000000000" pitchFamily="2" charset="-128"/>
                <a:ea typeface="DN_TB_Shinbun_Gothic_Std_M" panose="02000503000000000000" pitchFamily="2" charset="-128"/>
              </a:rPr>
              <a:t>Microsoft Office for Windows 4.3 </a:t>
            </a:r>
            <a:r>
              <a:rPr kumimoji="1" lang="ja-JP" altLang="en-US" sz="1200" dirty="0">
                <a:latin typeface="DN_TB_Shinbun_Gothic_Std_M" panose="02000503000000000000" pitchFamily="2" charset="-128"/>
                <a:ea typeface="DN_TB_Shinbun_Gothic_Std_M" panose="02000503000000000000" pitchFamily="2" charset="-128"/>
              </a:rPr>
              <a:t>クリップアート集</a:t>
            </a:r>
          </a:p>
        </p:txBody>
      </p:sp>
      <p:pic>
        <p:nvPicPr>
          <p:cNvPr id="20" name="図 19">
            <a:extLst>
              <a:ext uri="{FF2B5EF4-FFF2-40B4-BE49-F238E27FC236}">
                <a16:creationId xmlns:a16="http://schemas.microsoft.com/office/drawing/2014/main" id="{E453888D-5AA0-4736-8FE6-86195FC9FFA3}"/>
              </a:ext>
            </a:extLst>
          </p:cNvPr>
          <p:cNvPicPr>
            <a:picLocks noChangeAspect="1"/>
          </p:cNvPicPr>
          <p:nvPr/>
        </p:nvPicPr>
        <p:blipFill>
          <a:blip r:embed="rId3"/>
          <a:stretch>
            <a:fillRect/>
          </a:stretch>
        </p:blipFill>
        <p:spPr>
          <a:xfrm>
            <a:off x="261544" y="610985"/>
            <a:ext cx="3906030" cy="1547166"/>
          </a:xfrm>
          <a:prstGeom prst="rect">
            <a:avLst/>
          </a:prstGeom>
          <a:ln w="38100">
            <a:solidFill>
              <a:schemeClr val="tx1"/>
            </a:solidFill>
          </a:ln>
        </p:spPr>
      </p:pic>
    </p:spTree>
    <p:extLst>
      <p:ext uri="{BB962C8B-B14F-4D97-AF65-F5344CB8AC3E}">
        <p14:creationId xmlns:p14="http://schemas.microsoft.com/office/powerpoint/2010/main" val="111315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図 256">
            <a:extLst>
              <a:ext uri="{FF2B5EF4-FFF2-40B4-BE49-F238E27FC236}">
                <a16:creationId xmlns:a16="http://schemas.microsoft.com/office/drawing/2014/main" id="{DE73297E-1054-458F-AB43-518FD76BFB04}"/>
              </a:ext>
            </a:extLst>
          </p:cNvPr>
          <p:cNvPicPr>
            <a:picLocks noChangeAspect="1"/>
          </p:cNvPicPr>
          <p:nvPr/>
        </p:nvPicPr>
        <p:blipFill>
          <a:blip r:embed="rId3"/>
          <a:stretch>
            <a:fillRect/>
          </a:stretch>
        </p:blipFill>
        <p:spPr>
          <a:xfrm flipH="1">
            <a:off x="610258" y="2470265"/>
            <a:ext cx="534947" cy="337678"/>
          </a:xfrm>
          <a:prstGeom prst="rect">
            <a:avLst/>
          </a:prstGeom>
        </p:spPr>
      </p:pic>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000" b="1" dirty="0">
                <a:solidFill>
                  <a:schemeClr val="bg1"/>
                </a:solidFill>
                <a:latin typeface="DN_TB_Shinbun_Gothic_Std_M" panose="02000503000000000000" pitchFamily="2" charset="-128"/>
                <a:ea typeface="DN_TB_Shinbun_Gothic_Std_M" panose="02000503000000000000" pitchFamily="2" charset="-128"/>
              </a:rPr>
              <a:t>デジタル技術の組織への効率的普及には、誰をターゲットとした発信を行なうべきか</a:t>
            </a: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2</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14" name="テキスト ボックス 13">
            <a:extLst>
              <a:ext uri="{FF2B5EF4-FFF2-40B4-BE49-F238E27FC236}">
                <a16:creationId xmlns:a16="http://schemas.microsoft.com/office/drawing/2014/main" id="{FEACC349-7620-4374-AA88-1972D38ECB7C}"/>
              </a:ext>
            </a:extLst>
          </p:cNvPr>
          <p:cNvSpPr txBox="1"/>
          <p:nvPr/>
        </p:nvSpPr>
        <p:spPr>
          <a:xfrm>
            <a:off x="213732" y="584305"/>
            <a:ext cx="9588619" cy="523220"/>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組織は、おおむね以下の </a:t>
            </a:r>
            <a:r>
              <a:rPr kumimoji="1" lang="en-US" altLang="ja-JP" sz="1400" dirty="0">
                <a:latin typeface="DN_TB_Shinbun_Gothic_Std_M" panose="02000503000000000000" pitchFamily="2" charset="-128"/>
                <a:ea typeface="DN_TB_Shinbun_Gothic_Std_M" panose="02000503000000000000" pitchFamily="2" charset="-128"/>
              </a:rPr>
              <a:t>1 </a:t>
            </a:r>
            <a:r>
              <a:rPr kumimoji="1" lang="ja-JP" altLang="en-US" sz="1400" dirty="0">
                <a:latin typeface="DN_TB_Shinbun_Gothic_Std_M" panose="02000503000000000000" pitchFamily="2" charset="-128"/>
                <a:ea typeface="DN_TB_Shinbun_Gothic_Std_M" panose="02000503000000000000" pitchFamily="2" charset="-128"/>
              </a:rPr>
              <a:t>～ </a:t>
            </a:r>
            <a:r>
              <a:rPr kumimoji="1" lang="en-US" altLang="ja-JP" sz="1400" dirty="0">
                <a:latin typeface="DN_TB_Shinbun_Gothic_Std_M" panose="02000503000000000000" pitchFamily="2" charset="-128"/>
                <a:ea typeface="DN_TB_Shinbun_Gothic_Std_M" panose="02000503000000000000" pitchFamily="2" charset="-128"/>
              </a:rPr>
              <a:t>3 </a:t>
            </a:r>
            <a:r>
              <a:rPr kumimoji="1" lang="ja-JP" altLang="en-US" sz="1400" dirty="0">
                <a:latin typeface="DN_TB_Shinbun_Gothic_Std_M" panose="02000503000000000000" pitchFamily="2" charset="-128"/>
                <a:ea typeface="DN_TB_Shinbun_Gothic_Std_M" panose="02000503000000000000" pitchFamily="2" charset="-128"/>
              </a:rPr>
              <a:t>の人材の程良い役割分担で動いている。多数の組織に対して、デジタル技術を、外部から技術浸透・普及を試みるには、誰をターゲットにした技術情報を </a:t>
            </a:r>
            <a:r>
              <a:rPr kumimoji="1" lang="en-US" altLang="ja-JP" sz="1400" dirty="0">
                <a:latin typeface="DN_TB_Shinbun_Gothic_Std_M" panose="02000503000000000000" pitchFamily="2" charset="-128"/>
                <a:ea typeface="DN_TB_Shinbun_Gothic_Std_M" panose="02000503000000000000" pitchFamily="2" charset="-128"/>
              </a:rPr>
              <a:t>Web </a:t>
            </a:r>
            <a:r>
              <a:rPr kumimoji="1" lang="ja-JP" altLang="en-US" sz="1400" dirty="0">
                <a:latin typeface="DN_TB_Shinbun_Gothic_Std_M" panose="02000503000000000000" pitchFamily="2" charset="-128"/>
                <a:ea typeface="DN_TB_Shinbun_Gothic_Std_M" panose="02000503000000000000" pitchFamily="2" charset="-128"/>
              </a:rPr>
              <a:t>やマスメディアで発信すればよいか。</a:t>
            </a:r>
            <a:endParaRPr kumimoji="1" lang="en-US" altLang="ja-JP" sz="1400" dirty="0">
              <a:latin typeface="DN_TB_Shinbun_Gothic_Std_M" panose="02000503000000000000" pitchFamily="2" charset="-128"/>
              <a:ea typeface="DN_TB_Shinbun_Gothic_Std_M" panose="02000503000000000000" pitchFamily="2" charset="-128"/>
            </a:endParaRPr>
          </a:p>
        </p:txBody>
      </p:sp>
      <p:grpSp>
        <p:nvGrpSpPr>
          <p:cNvPr id="72" name="Group 82">
            <a:extLst>
              <a:ext uri="{FF2B5EF4-FFF2-40B4-BE49-F238E27FC236}">
                <a16:creationId xmlns:a16="http://schemas.microsoft.com/office/drawing/2014/main" id="{E014B9CD-0571-4DA1-B3BC-B58016849207}"/>
              </a:ext>
            </a:extLst>
          </p:cNvPr>
          <p:cNvGrpSpPr>
            <a:grpSpLocks noChangeAspect="1"/>
          </p:cNvGrpSpPr>
          <p:nvPr/>
        </p:nvGrpSpPr>
        <p:grpSpPr bwMode="auto">
          <a:xfrm>
            <a:off x="835869" y="1580570"/>
            <a:ext cx="771528" cy="1320763"/>
            <a:chOff x="6422" y="1669"/>
            <a:chExt cx="928" cy="1888"/>
          </a:xfrm>
        </p:grpSpPr>
        <p:sp>
          <p:nvSpPr>
            <p:cNvPr id="73" name="AutoShape 81">
              <a:extLst>
                <a:ext uri="{FF2B5EF4-FFF2-40B4-BE49-F238E27FC236}">
                  <a16:creationId xmlns:a16="http://schemas.microsoft.com/office/drawing/2014/main" id="{9C6426C0-24B3-439F-A2E8-206B6EFB0FD7}"/>
                </a:ext>
              </a:extLst>
            </p:cNvPr>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74" name="Group 152">
              <a:extLst>
                <a:ext uri="{FF2B5EF4-FFF2-40B4-BE49-F238E27FC236}">
                  <a16:creationId xmlns:a16="http://schemas.microsoft.com/office/drawing/2014/main" id="{AF7F5D59-2EB5-489B-A2B6-E6389AF30E97}"/>
                </a:ext>
              </a:extLst>
            </p:cNvPr>
            <p:cNvGrpSpPr>
              <a:grpSpLocks/>
            </p:cNvGrpSpPr>
            <p:nvPr/>
          </p:nvGrpSpPr>
          <p:grpSpPr bwMode="auto">
            <a:xfrm>
              <a:off x="6427" y="1674"/>
              <a:ext cx="918" cy="1807"/>
              <a:chOff x="6427" y="1674"/>
              <a:chExt cx="918" cy="1807"/>
            </a:xfrm>
          </p:grpSpPr>
          <p:grpSp>
            <p:nvGrpSpPr>
              <p:cNvPr id="75" name="Group 89">
                <a:extLst>
                  <a:ext uri="{FF2B5EF4-FFF2-40B4-BE49-F238E27FC236}">
                    <a16:creationId xmlns:a16="http://schemas.microsoft.com/office/drawing/2014/main" id="{EDDEA0CB-B24D-4E08-946C-3A9232922DF2}"/>
                  </a:ext>
                </a:extLst>
              </p:cNvPr>
              <p:cNvGrpSpPr>
                <a:grpSpLocks/>
              </p:cNvGrpSpPr>
              <p:nvPr/>
            </p:nvGrpSpPr>
            <p:grpSpPr bwMode="auto">
              <a:xfrm>
                <a:off x="6852" y="3268"/>
                <a:ext cx="354" cy="213"/>
                <a:chOff x="6852" y="3268"/>
                <a:chExt cx="354" cy="213"/>
              </a:xfrm>
            </p:grpSpPr>
            <p:sp>
              <p:nvSpPr>
                <p:cNvPr id="138" name="Freeform 83">
                  <a:extLst>
                    <a:ext uri="{FF2B5EF4-FFF2-40B4-BE49-F238E27FC236}">
                      <a16:creationId xmlns:a16="http://schemas.microsoft.com/office/drawing/2014/main" id="{34248BEB-050F-4A12-8D67-0581938C045E}"/>
                    </a:ext>
                  </a:extLst>
                </p:cNvPr>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139" name="Group 88">
                  <a:extLst>
                    <a:ext uri="{FF2B5EF4-FFF2-40B4-BE49-F238E27FC236}">
                      <a16:creationId xmlns:a16="http://schemas.microsoft.com/office/drawing/2014/main" id="{A0E374C6-11A0-477E-A1BD-CEF72262227B}"/>
                    </a:ext>
                  </a:extLst>
                </p:cNvPr>
                <p:cNvGrpSpPr>
                  <a:grpSpLocks/>
                </p:cNvGrpSpPr>
                <p:nvPr/>
              </p:nvGrpSpPr>
              <p:grpSpPr bwMode="auto">
                <a:xfrm>
                  <a:off x="6861" y="3312"/>
                  <a:ext cx="316" cy="146"/>
                  <a:chOff x="6861" y="3312"/>
                  <a:chExt cx="316" cy="146"/>
                </a:xfrm>
              </p:grpSpPr>
              <p:sp>
                <p:nvSpPr>
                  <p:cNvPr id="140" name="Freeform 84">
                    <a:extLst>
                      <a:ext uri="{FF2B5EF4-FFF2-40B4-BE49-F238E27FC236}">
                        <a16:creationId xmlns:a16="http://schemas.microsoft.com/office/drawing/2014/main" id="{42D43EFA-5897-4075-A3DB-813313C739EA}"/>
                      </a:ext>
                    </a:extLst>
                  </p:cNvPr>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Freeform 85">
                    <a:extLst>
                      <a:ext uri="{FF2B5EF4-FFF2-40B4-BE49-F238E27FC236}">
                        <a16:creationId xmlns:a16="http://schemas.microsoft.com/office/drawing/2014/main" id="{F65DFCA3-46A9-4634-8B15-7A88CDF827C5}"/>
                      </a:ext>
                    </a:extLst>
                  </p:cNvPr>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Freeform 86">
                    <a:extLst>
                      <a:ext uri="{FF2B5EF4-FFF2-40B4-BE49-F238E27FC236}">
                        <a16:creationId xmlns:a16="http://schemas.microsoft.com/office/drawing/2014/main" id="{3E0B394C-BDF0-4FB8-85F6-E6645BF31A61}"/>
                      </a:ext>
                    </a:extLst>
                  </p:cNvPr>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Freeform 87">
                    <a:extLst>
                      <a:ext uri="{FF2B5EF4-FFF2-40B4-BE49-F238E27FC236}">
                        <a16:creationId xmlns:a16="http://schemas.microsoft.com/office/drawing/2014/main" id="{AEC2BC30-6952-49DF-874B-C8300BCE3CE1}"/>
                      </a:ext>
                    </a:extLst>
                  </p:cNvPr>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76" name="Group 109">
                <a:extLst>
                  <a:ext uri="{FF2B5EF4-FFF2-40B4-BE49-F238E27FC236}">
                    <a16:creationId xmlns:a16="http://schemas.microsoft.com/office/drawing/2014/main" id="{277DC37B-0B20-40ED-A6EC-462FBD3C2A94}"/>
                  </a:ext>
                </a:extLst>
              </p:cNvPr>
              <p:cNvGrpSpPr>
                <a:grpSpLocks/>
              </p:cNvGrpSpPr>
              <p:nvPr/>
            </p:nvGrpSpPr>
            <p:grpSpPr bwMode="auto">
              <a:xfrm>
                <a:off x="6561" y="1862"/>
                <a:ext cx="784" cy="1497"/>
                <a:chOff x="6561" y="1862"/>
                <a:chExt cx="784" cy="1497"/>
              </a:xfrm>
            </p:grpSpPr>
            <p:sp>
              <p:nvSpPr>
                <p:cNvPr id="119" name="Freeform 90">
                  <a:extLst>
                    <a:ext uri="{FF2B5EF4-FFF2-40B4-BE49-F238E27FC236}">
                      <a16:creationId xmlns:a16="http://schemas.microsoft.com/office/drawing/2014/main" id="{0375EB2A-A755-4B33-B917-1A0116DA75E0}"/>
                    </a:ext>
                  </a:extLst>
                </p:cNvPr>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0" name="Freeform 91">
                  <a:extLst>
                    <a:ext uri="{FF2B5EF4-FFF2-40B4-BE49-F238E27FC236}">
                      <a16:creationId xmlns:a16="http://schemas.microsoft.com/office/drawing/2014/main" id="{346F976A-C9D4-4DF6-8141-85527B022540}"/>
                    </a:ext>
                  </a:extLst>
                </p:cNvPr>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 name="Freeform 92">
                  <a:extLst>
                    <a:ext uri="{FF2B5EF4-FFF2-40B4-BE49-F238E27FC236}">
                      <a16:creationId xmlns:a16="http://schemas.microsoft.com/office/drawing/2014/main" id="{07398E28-A290-437A-858F-F9494313F726}"/>
                    </a:ext>
                  </a:extLst>
                </p:cNvPr>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 name="Freeform 93">
                  <a:extLst>
                    <a:ext uri="{FF2B5EF4-FFF2-40B4-BE49-F238E27FC236}">
                      <a16:creationId xmlns:a16="http://schemas.microsoft.com/office/drawing/2014/main" id="{AE8598DA-96BB-4513-8733-6FA7BCC341E2}"/>
                    </a:ext>
                  </a:extLst>
                </p:cNvPr>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94">
                  <a:extLst>
                    <a:ext uri="{FF2B5EF4-FFF2-40B4-BE49-F238E27FC236}">
                      <a16:creationId xmlns:a16="http://schemas.microsoft.com/office/drawing/2014/main" id="{6A52872E-D682-4A40-87F0-5F3EB9A0A7FD}"/>
                    </a:ext>
                  </a:extLst>
                </p:cNvPr>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95">
                  <a:extLst>
                    <a:ext uri="{FF2B5EF4-FFF2-40B4-BE49-F238E27FC236}">
                      <a16:creationId xmlns:a16="http://schemas.microsoft.com/office/drawing/2014/main" id="{2895ED8A-785A-4FC1-8F9F-A724AA457F60}"/>
                    </a:ext>
                  </a:extLst>
                </p:cNvPr>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96">
                  <a:extLst>
                    <a:ext uri="{FF2B5EF4-FFF2-40B4-BE49-F238E27FC236}">
                      <a16:creationId xmlns:a16="http://schemas.microsoft.com/office/drawing/2014/main" id="{B1A0A042-1FB9-4068-8C04-BD072DD60AF7}"/>
                    </a:ext>
                  </a:extLst>
                </p:cNvPr>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97">
                  <a:extLst>
                    <a:ext uri="{FF2B5EF4-FFF2-40B4-BE49-F238E27FC236}">
                      <a16:creationId xmlns:a16="http://schemas.microsoft.com/office/drawing/2014/main" id="{86E2A17B-D2EC-43FE-8DD7-DAF13CC4C5F1}"/>
                    </a:ext>
                  </a:extLst>
                </p:cNvPr>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Freeform 98">
                  <a:extLst>
                    <a:ext uri="{FF2B5EF4-FFF2-40B4-BE49-F238E27FC236}">
                      <a16:creationId xmlns:a16="http://schemas.microsoft.com/office/drawing/2014/main" id="{13815D8C-3FC3-49DB-9E49-7AB4C330A6AC}"/>
                    </a:ext>
                  </a:extLst>
                </p:cNvPr>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99">
                  <a:extLst>
                    <a:ext uri="{FF2B5EF4-FFF2-40B4-BE49-F238E27FC236}">
                      <a16:creationId xmlns:a16="http://schemas.microsoft.com/office/drawing/2014/main" id="{A47FE288-5EC4-4016-8CBD-64B8DBA68B97}"/>
                    </a:ext>
                  </a:extLst>
                </p:cNvPr>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Freeform 100">
                  <a:extLst>
                    <a:ext uri="{FF2B5EF4-FFF2-40B4-BE49-F238E27FC236}">
                      <a16:creationId xmlns:a16="http://schemas.microsoft.com/office/drawing/2014/main" id="{4E71CDA3-0DD8-480F-A6F4-F5656FC7DE4A}"/>
                    </a:ext>
                  </a:extLst>
                </p:cNvPr>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Freeform 101">
                  <a:extLst>
                    <a:ext uri="{FF2B5EF4-FFF2-40B4-BE49-F238E27FC236}">
                      <a16:creationId xmlns:a16="http://schemas.microsoft.com/office/drawing/2014/main" id="{BD4E9A7D-54B9-48DE-9245-267B22056DCC}"/>
                    </a:ext>
                  </a:extLst>
                </p:cNvPr>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Freeform 102">
                  <a:extLst>
                    <a:ext uri="{FF2B5EF4-FFF2-40B4-BE49-F238E27FC236}">
                      <a16:creationId xmlns:a16="http://schemas.microsoft.com/office/drawing/2014/main" id="{D567645B-881A-4193-8DC1-896B8EF71BEF}"/>
                    </a:ext>
                  </a:extLst>
                </p:cNvPr>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Freeform 103">
                  <a:extLst>
                    <a:ext uri="{FF2B5EF4-FFF2-40B4-BE49-F238E27FC236}">
                      <a16:creationId xmlns:a16="http://schemas.microsoft.com/office/drawing/2014/main" id="{28A9026D-58DB-404C-B321-9F549E6B75BD}"/>
                    </a:ext>
                  </a:extLst>
                </p:cNvPr>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Oval 104">
                  <a:extLst>
                    <a:ext uri="{FF2B5EF4-FFF2-40B4-BE49-F238E27FC236}">
                      <a16:creationId xmlns:a16="http://schemas.microsoft.com/office/drawing/2014/main" id="{EF0FE9F1-0183-4846-8DF4-F16C69B9F0F3}"/>
                    </a:ext>
                  </a:extLst>
                </p:cNvPr>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4" name="Oval 105">
                  <a:extLst>
                    <a:ext uri="{FF2B5EF4-FFF2-40B4-BE49-F238E27FC236}">
                      <a16:creationId xmlns:a16="http://schemas.microsoft.com/office/drawing/2014/main" id="{21286202-FE2D-4F90-8973-13AA4CFD4E55}"/>
                    </a:ext>
                  </a:extLst>
                </p:cNvPr>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Freeform 106">
                  <a:extLst>
                    <a:ext uri="{FF2B5EF4-FFF2-40B4-BE49-F238E27FC236}">
                      <a16:creationId xmlns:a16="http://schemas.microsoft.com/office/drawing/2014/main" id="{B7769B70-06FD-4356-882E-D2540F0B42B0}"/>
                    </a:ext>
                  </a:extLst>
                </p:cNvPr>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Freeform 107">
                  <a:extLst>
                    <a:ext uri="{FF2B5EF4-FFF2-40B4-BE49-F238E27FC236}">
                      <a16:creationId xmlns:a16="http://schemas.microsoft.com/office/drawing/2014/main" id="{151F6D93-D7FC-44BA-938A-64C8951AE850}"/>
                    </a:ext>
                  </a:extLst>
                </p:cNvPr>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Freeform 108">
                  <a:extLst>
                    <a:ext uri="{FF2B5EF4-FFF2-40B4-BE49-F238E27FC236}">
                      <a16:creationId xmlns:a16="http://schemas.microsoft.com/office/drawing/2014/main" id="{48A05BFF-454D-49F1-96A0-2C5AFD87D1CE}"/>
                    </a:ext>
                  </a:extLst>
                </p:cNvPr>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77" name="Group 121">
                <a:extLst>
                  <a:ext uri="{FF2B5EF4-FFF2-40B4-BE49-F238E27FC236}">
                    <a16:creationId xmlns:a16="http://schemas.microsoft.com/office/drawing/2014/main" id="{93CAEC49-496D-48B1-B41E-1E2823C3555E}"/>
                  </a:ext>
                </a:extLst>
              </p:cNvPr>
              <p:cNvGrpSpPr>
                <a:grpSpLocks/>
              </p:cNvGrpSpPr>
              <p:nvPr/>
            </p:nvGrpSpPr>
            <p:grpSpPr bwMode="auto">
              <a:xfrm>
                <a:off x="6427" y="1938"/>
                <a:ext cx="190" cy="119"/>
                <a:chOff x="6427" y="1938"/>
                <a:chExt cx="190" cy="119"/>
              </a:xfrm>
            </p:grpSpPr>
            <p:grpSp>
              <p:nvGrpSpPr>
                <p:cNvPr id="108" name="Group 119">
                  <a:extLst>
                    <a:ext uri="{FF2B5EF4-FFF2-40B4-BE49-F238E27FC236}">
                      <a16:creationId xmlns:a16="http://schemas.microsoft.com/office/drawing/2014/main" id="{FA7AC5E1-F496-4225-9E5B-E17FF6675357}"/>
                    </a:ext>
                  </a:extLst>
                </p:cNvPr>
                <p:cNvGrpSpPr>
                  <a:grpSpLocks/>
                </p:cNvGrpSpPr>
                <p:nvPr/>
              </p:nvGrpSpPr>
              <p:grpSpPr bwMode="auto">
                <a:xfrm>
                  <a:off x="6427" y="1938"/>
                  <a:ext cx="172" cy="105"/>
                  <a:chOff x="6427" y="1938"/>
                  <a:chExt cx="172" cy="105"/>
                </a:xfrm>
              </p:grpSpPr>
              <p:sp>
                <p:nvSpPr>
                  <p:cNvPr id="110" name="Freeform 110">
                    <a:extLst>
                      <a:ext uri="{FF2B5EF4-FFF2-40B4-BE49-F238E27FC236}">
                        <a16:creationId xmlns:a16="http://schemas.microsoft.com/office/drawing/2014/main" id="{A54BFB96-E289-468E-858A-EC7D41509924}"/>
                      </a:ext>
                    </a:extLst>
                  </p:cNvPr>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111">
                    <a:extLst>
                      <a:ext uri="{FF2B5EF4-FFF2-40B4-BE49-F238E27FC236}">
                        <a16:creationId xmlns:a16="http://schemas.microsoft.com/office/drawing/2014/main" id="{C2513EF4-3963-4AFF-AF83-7B63B82C1DB5}"/>
                      </a:ext>
                    </a:extLst>
                  </p:cNvPr>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112">
                    <a:extLst>
                      <a:ext uri="{FF2B5EF4-FFF2-40B4-BE49-F238E27FC236}">
                        <a16:creationId xmlns:a16="http://schemas.microsoft.com/office/drawing/2014/main" id="{DC3C4BFE-2BBE-4E4A-B383-0E050FC5C35C}"/>
                      </a:ext>
                    </a:extLst>
                  </p:cNvPr>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113">
                    <a:extLst>
                      <a:ext uri="{FF2B5EF4-FFF2-40B4-BE49-F238E27FC236}">
                        <a16:creationId xmlns:a16="http://schemas.microsoft.com/office/drawing/2014/main" id="{4D81BF91-EFEB-47D9-A461-FA1780C68627}"/>
                      </a:ext>
                    </a:extLst>
                  </p:cNvPr>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Freeform 114">
                    <a:extLst>
                      <a:ext uri="{FF2B5EF4-FFF2-40B4-BE49-F238E27FC236}">
                        <a16:creationId xmlns:a16="http://schemas.microsoft.com/office/drawing/2014/main" id="{E4695533-57A2-4ECA-8AE7-CFE87333F500}"/>
                      </a:ext>
                    </a:extLst>
                  </p:cNvPr>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115">
                    <a:extLst>
                      <a:ext uri="{FF2B5EF4-FFF2-40B4-BE49-F238E27FC236}">
                        <a16:creationId xmlns:a16="http://schemas.microsoft.com/office/drawing/2014/main" id="{8C3C717B-00BF-4712-B2C8-14B23E9CD40F}"/>
                      </a:ext>
                    </a:extLst>
                  </p:cNvPr>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116">
                    <a:extLst>
                      <a:ext uri="{FF2B5EF4-FFF2-40B4-BE49-F238E27FC236}">
                        <a16:creationId xmlns:a16="http://schemas.microsoft.com/office/drawing/2014/main" id="{467A01F9-AAC8-47BC-B2BC-F403CF53F389}"/>
                      </a:ext>
                    </a:extLst>
                  </p:cNvPr>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117">
                    <a:extLst>
                      <a:ext uri="{FF2B5EF4-FFF2-40B4-BE49-F238E27FC236}">
                        <a16:creationId xmlns:a16="http://schemas.microsoft.com/office/drawing/2014/main" id="{7061B539-620F-47D1-87DB-CE100134D794}"/>
                      </a:ext>
                    </a:extLst>
                  </p:cNvPr>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118">
                    <a:extLst>
                      <a:ext uri="{FF2B5EF4-FFF2-40B4-BE49-F238E27FC236}">
                        <a16:creationId xmlns:a16="http://schemas.microsoft.com/office/drawing/2014/main" id="{308FDDD0-5851-41BA-80F9-A1D651DD19FA}"/>
                      </a:ext>
                    </a:extLst>
                  </p:cNvPr>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9" name="Freeform 120">
                  <a:extLst>
                    <a:ext uri="{FF2B5EF4-FFF2-40B4-BE49-F238E27FC236}">
                      <a16:creationId xmlns:a16="http://schemas.microsoft.com/office/drawing/2014/main" id="{7ED37D92-7A9B-413F-B4C6-3662873E171B}"/>
                    </a:ext>
                  </a:extLst>
                </p:cNvPr>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78" name="Group 141">
                <a:extLst>
                  <a:ext uri="{FF2B5EF4-FFF2-40B4-BE49-F238E27FC236}">
                    <a16:creationId xmlns:a16="http://schemas.microsoft.com/office/drawing/2014/main" id="{9D450654-AFB0-43E9-8067-8FDEAB3AEF88}"/>
                  </a:ext>
                </a:extLst>
              </p:cNvPr>
              <p:cNvGrpSpPr>
                <a:grpSpLocks/>
              </p:cNvGrpSpPr>
              <p:nvPr/>
            </p:nvGrpSpPr>
            <p:grpSpPr bwMode="auto">
              <a:xfrm>
                <a:off x="6949" y="1674"/>
                <a:ext cx="193" cy="267"/>
                <a:chOff x="6949" y="1674"/>
                <a:chExt cx="193" cy="267"/>
              </a:xfrm>
            </p:grpSpPr>
            <p:sp>
              <p:nvSpPr>
                <p:cNvPr id="89" name="Freeform 122">
                  <a:extLst>
                    <a:ext uri="{FF2B5EF4-FFF2-40B4-BE49-F238E27FC236}">
                      <a16:creationId xmlns:a16="http://schemas.microsoft.com/office/drawing/2014/main" id="{39A259C5-DB0A-453D-8A7E-26D562627320}"/>
                    </a:ext>
                  </a:extLst>
                </p:cNvPr>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123">
                  <a:extLst>
                    <a:ext uri="{FF2B5EF4-FFF2-40B4-BE49-F238E27FC236}">
                      <a16:creationId xmlns:a16="http://schemas.microsoft.com/office/drawing/2014/main" id="{81804C5C-A654-41C4-BAC9-409C4F8310B3}"/>
                    </a:ext>
                  </a:extLst>
                </p:cNvPr>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124">
                  <a:extLst>
                    <a:ext uri="{FF2B5EF4-FFF2-40B4-BE49-F238E27FC236}">
                      <a16:creationId xmlns:a16="http://schemas.microsoft.com/office/drawing/2014/main" id="{3C57CBC5-F624-42E7-A8AC-E3FAD63A142C}"/>
                    </a:ext>
                  </a:extLst>
                </p:cNvPr>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125">
                  <a:extLst>
                    <a:ext uri="{FF2B5EF4-FFF2-40B4-BE49-F238E27FC236}">
                      <a16:creationId xmlns:a16="http://schemas.microsoft.com/office/drawing/2014/main" id="{8810F54B-612B-44DB-8AE1-5D4CDC853BB9}"/>
                    </a:ext>
                  </a:extLst>
                </p:cNvPr>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126">
                  <a:extLst>
                    <a:ext uri="{FF2B5EF4-FFF2-40B4-BE49-F238E27FC236}">
                      <a16:creationId xmlns:a16="http://schemas.microsoft.com/office/drawing/2014/main" id="{C3521A3D-5700-454F-990B-5CE4E37E8F33}"/>
                    </a:ext>
                  </a:extLst>
                </p:cNvPr>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127">
                  <a:extLst>
                    <a:ext uri="{FF2B5EF4-FFF2-40B4-BE49-F238E27FC236}">
                      <a16:creationId xmlns:a16="http://schemas.microsoft.com/office/drawing/2014/main" id="{ECA5010F-07BA-4293-8CB3-848AE9CF04DF}"/>
                    </a:ext>
                  </a:extLst>
                </p:cNvPr>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128">
                  <a:extLst>
                    <a:ext uri="{FF2B5EF4-FFF2-40B4-BE49-F238E27FC236}">
                      <a16:creationId xmlns:a16="http://schemas.microsoft.com/office/drawing/2014/main" id="{83B83F02-78CF-4B41-8DE1-9934DE06E3DA}"/>
                    </a:ext>
                  </a:extLst>
                </p:cNvPr>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129">
                  <a:extLst>
                    <a:ext uri="{FF2B5EF4-FFF2-40B4-BE49-F238E27FC236}">
                      <a16:creationId xmlns:a16="http://schemas.microsoft.com/office/drawing/2014/main" id="{34B0F2F0-32A4-41FC-910A-4935BE1C3430}"/>
                    </a:ext>
                  </a:extLst>
                </p:cNvPr>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Freeform 130">
                  <a:extLst>
                    <a:ext uri="{FF2B5EF4-FFF2-40B4-BE49-F238E27FC236}">
                      <a16:creationId xmlns:a16="http://schemas.microsoft.com/office/drawing/2014/main" id="{5E92D9A7-9C24-49C2-80ED-D5C5F0A99A44}"/>
                    </a:ext>
                  </a:extLst>
                </p:cNvPr>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Freeform 131">
                  <a:extLst>
                    <a:ext uri="{FF2B5EF4-FFF2-40B4-BE49-F238E27FC236}">
                      <a16:creationId xmlns:a16="http://schemas.microsoft.com/office/drawing/2014/main" id="{1A138EC6-CE8A-4F85-AFA4-33666C56A7CE}"/>
                    </a:ext>
                  </a:extLst>
                </p:cNvPr>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Freeform 132">
                  <a:extLst>
                    <a:ext uri="{FF2B5EF4-FFF2-40B4-BE49-F238E27FC236}">
                      <a16:creationId xmlns:a16="http://schemas.microsoft.com/office/drawing/2014/main" id="{8E43429D-C928-4615-85D6-4ADB67332905}"/>
                    </a:ext>
                  </a:extLst>
                </p:cNvPr>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133">
                  <a:extLst>
                    <a:ext uri="{FF2B5EF4-FFF2-40B4-BE49-F238E27FC236}">
                      <a16:creationId xmlns:a16="http://schemas.microsoft.com/office/drawing/2014/main" id="{4F52C346-94B1-4D9C-BC07-644743E2ADDC}"/>
                    </a:ext>
                  </a:extLst>
                </p:cNvPr>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Freeform 134">
                  <a:extLst>
                    <a:ext uri="{FF2B5EF4-FFF2-40B4-BE49-F238E27FC236}">
                      <a16:creationId xmlns:a16="http://schemas.microsoft.com/office/drawing/2014/main" id="{9EA0A0C5-BFE3-4426-AE12-2C4A91A39354}"/>
                    </a:ext>
                  </a:extLst>
                </p:cNvPr>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135">
                  <a:extLst>
                    <a:ext uri="{FF2B5EF4-FFF2-40B4-BE49-F238E27FC236}">
                      <a16:creationId xmlns:a16="http://schemas.microsoft.com/office/drawing/2014/main" id="{54ADBD56-1043-441C-8550-256DC6F42B99}"/>
                    </a:ext>
                  </a:extLst>
                </p:cNvPr>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136">
                  <a:extLst>
                    <a:ext uri="{FF2B5EF4-FFF2-40B4-BE49-F238E27FC236}">
                      <a16:creationId xmlns:a16="http://schemas.microsoft.com/office/drawing/2014/main" id="{155B83A6-3880-4F41-82B7-964A941B856A}"/>
                    </a:ext>
                  </a:extLst>
                </p:cNvPr>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137">
                  <a:extLst>
                    <a:ext uri="{FF2B5EF4-FFF2-40B4-BE49-F238E27FC236}">
                      <a16:creationId xmlns:a16="http://schemas.microsoft.com/office/drawing/2014/main" id="{72E1B9DC-55FD-492F-BAAF-B4ECA13B7702}"/>
                    </a:ext>
                  </a:extLst>
                </p:cNvPr>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 name="Freeform 138">
                  <a:extLst>
                    <a:ext uri="{FF2B5EF4-FFF2-40B4-BE49-F238E27FC236}">
                      <a16:creationId xmlns:a16="http://schemas.microsoft.com/office/drawing/2014/main" id="{4CB9DA4B-D40C-4C69-81B5-9D7F2216ABC5}"/>
                    </a:ext>
                  </a:extLst>
                </p:cNvPr>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139">
                  <a:extLst>
                    <a:ext uri="{FF2B5EF4-FFF2-40B4-BE49-F238E27FC236}">
                      <a16:creationId xmlns:a16="http://schemas.microsoft.com/office/drawing/2014/main" id="{091B98BC-75D9-4C1C-811C-A88834429844}"/>
                    </a:ext>
                  </a:extLst>
                </p:cNvPr>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140">
                  <a:extLst>
                    <a:ext uri="{FF2B5EF4-FFF2-40B4-BE49-F238E27FC236}">
                      <a16:creationId xmlns:a16="http://schemas.microsoft.com/office/drawing/2014/main" id="{DB976D0D-EFE9-4FA2-AC37-A69A50BB25B5}"/>
                    </a:ext>
                  </a:extLst>
                </p:cNvPr>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79" name="Group 151">
                <a:extLst>
                  <a:ext uri="{FF2B5EF4-FFF2-40B4-BE49-F238E27FC236}">
                    <a16:creationId xmlns:a16="http://schemas.microsoft.com/office/drawing/2014/main" id="{DE8F2528-0237-4C54-B823-F9DFFC06BA79}"/>
                  </a:ext>
                </a:extLst>
              </p:cNvPr>
              <p:cNvGrpSpPr>
                <a:grpSpLocks/>
              </p:cNvGrpSpPr>
              <p:nvPr/>
            </p:nvGrpSpPr>
            <p:grpSpPr bwMode="auto">
              <a:xfrm>
                <a:off x="7183" y="2468"/>
                <a:ext cx="107" cy="181"/>
                <a:chOff x="7183" y="2468"/>
                <a:chExt cx="107" cy="181"/>
              </a:xfrm>
            </p:grpSpPr>
            <p:grpSp>
              <p:nvGrpSpPr>
                <p:cNvPr id="80" name="Group 149">
                  <a:extLst>
                    <a:ext uri="{FF2B5EF4-FFF2-40B4-BE49-F238E27FC236}">
                      <a16:creationId xmlns:a16="http://schemas.microsoft.com/office/drawing/2014/main" id="{962BA535-E8E3-425B-AA5A-E6EE55EC7800}"/>
                    </a:ext>
                  </a:extLst>
                </p:cNvPr>
                <p:cNvGrpSpPr>
                  <a:grpSpLocks/>
                </p:cNvGrpSpPr>
                <p:nvPr/>
              </p:nvGrpSpPr>
              <p:grpSpPr bwMode="auto">
                <a:xfrm>
                  <a:off x="7183" y="2484"/>
                  <a:ext cx="96" cy="165"/>
                  <a:chOff x="7183" y="2484"/>
                  <a:chExt cx="96" cy="165"/>
                </a:xfrm>
              </p:grpSpPr>
              <p:sp>
                <p:nvSpPr>
                  <p:cNvPr id="82" name="Freeform 142">
                    <a:extLst>
                      <a:ext uri="{FF2B5EF4-FFF2-40B4-BE49-F238E27FC236}">
                        <a16:creationId xmlns:a16="http://schemas.microsoft.com/office/drawing/2014/main" id="{49D5D3B5-3AFC-4551-80AD-8A0C4DAC6F4C}"/>
                      </a:ext>
                    </a:extLst>
                  </p:cNvPr>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143">
                    <a:extLst>
                      <a:ext uri="{FF2B5EF4-FFF2-40B4-BE49-F238E27FC236}">
                        <a16:creationId xmlns:a16="http://schemas.microsoft.com/office/drawing/2014/main" id="{05672466-4283-4AF3-B57A-958359FE13D7}"/>
                      </a:ext>
                    </a:extLst>
                  </p:cNvPr>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144">
                    <a:extLst>
                      <a:ext uri="{FF2B5EF4-FFF2-40B4-BE49-F238E27FC236}">
                        <a16:creationId xmlns:a16="http://schemas.microsoft.com/office/drawing/2014/main" id="{A02B1441-F4C1-4473-84F4-039AAC71862A}"/>
                      </a:ext>
                    </a:extLst>
                  </p:cNvPr>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145">
                    <a:extLst>
                      <a:ext uri="{FF2B5EF4-FFF2-40B4-BE49-F238E27FC236}">
                        <a16:creationId xmlns:a16="http://schemas.microsoft.com/office/drawing/2014/main" id="{2B14E38D-C73C-45F3-BACA-EC7E8C481544}"/>
                      </a:ext>
                    </a:extLst>
                  </p:cNvPr>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146">
                    <a:extLst>
                      <a:ext uri="{FF2B5EF4-FFF2-40B4-BE49-F238E27FC236}">
                        <a16:creationId xmlns:a16="http://schemas.microsoft.com/office/drawing/2014/main" id="{38775975-389F-4445-93D5-29CBA755763C}"/>
                      </a:ext>
                    </a:extLst>
                  </p:cNvPr>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147">
                    <a:extLst>
                      <a:ext uri="{FF2B5EF4-FFF2-40B4-BE49-F238E27FC236}">
                        <a16:creationId xmlns:a16="http://schemas.microsoft.com/office/drawing/2014/main" id="{3E52DC63-D6C8-406B-991A-3748C39BB717}"/>
                      </a:ext>
                    </a:extLst>
                  </p:cNvPr>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148">
                    <a:extLst>
                      <a:ext uri="{FF2B5EF4-FFF2-40B4-BE49-F238E27FC236}">
                        <a16:creationId xmlns:a16="http://schemas.microsoft.com/office/drawing/2014/main" id="{E70132FE-63EC-45C8-9F53-F241296AEC01}"/>
                      </a:ext>
                    </a:extLst>
                  </p:cNvPr>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1" name="Freeform 150">
                  <a:extLst>
                    <a:ext uri="{FF2B5EF4-FFF2-40B4-BE49-F238E27FC236}">
                      <a16:creationId xmlns:a16="http://schemas.microsoft.com/office/drawing/2014/main" id="{3AC2DAB7-8BA8-4169-A1A4-4AFB58950093}"/>
                    </a:ext>
                  </a:extLst>
                </p:cNvPr>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144" name="テキスト ボックス 143">
            <a:extLst>
              <a:ext uri="{FF2B5EF4-FFF2-40B4-BE49-F238E27FC236}">
                <a16:creationId xmlns:a16="http://schemas.microsoft.com/office/drawing/2014/main" id="{A1A0CF4E-C9E6-4139-89CA-D63776A56183}"/>
              </a:ext>
            </a:extLst>
          </p:cNvPr>
          <p:cNvSpPr txBox="1"/>
          <p:nvPr/>
        </p:nvSpPr>
        <p:spPr>
          <a:xfrm>
            <a:off x="290224" y="1122174"/>
            <a:ext cx="9556810" cy="361637"/>
          </a:xfrm>
          <a:prstGeom prst="rect">
            <a:avLst/>
          </a:prstGeom>
          <a:solidFill>
            <a:schemeClr val="accent1">
              <a:lumMod val="20000"/>
              <a:lumOff val="80000"/>
            </a:schemeClr>
          </a:solidFill>
        </p:spPr>
        <p:txBody>
          <a:bodyPr wrap="square" rtlCol="0">
            <a:spAutoFit/>
          </a:bodyPr>
          <a:lstStyle/>
          <a:p>
            <a:r>
              <a:rPr kumimoji="1" lang="en-US" altLang="ja-JP" sz="1750" dirty="0">
                <a:latin typeface="DN_TB_Shinbun_Gothic_Std_M" panose="02000503000000000000" pitchFamily="2" charset="-128"/>
                <a:ea typeface="DN_TB_Shinbun_Gothic_Std_M" panose="02000503000000000000" pitchFamily="2" charset="-128"/>
              </a:rPr>
              <a:t>1. [</a:t>
            </a:r>
            <a:r>
              <a:rPr kumimoji="1" lang="ja-JP" altLang="en-US" sz="1750" dirty="0">
                <a:latin typeface="DN_TB_Shinbun_Gothic_Std_M" panose="02000503000000000000" pitchFamily="2" charset="-128"/>
                <a:ea typeface="DN_TB_Shinbun_Gothic_Std_M" panose="02000503000000000000" pitchFamily="2" charset="-128"/>
              </a:rPr>
              <a:t>偉いさん</a:t>
            </a:r>
            <a:r>
              <a:rPr kumimoji="1" lang="en-US" altLang="ja-JP" sz="1750" dirty="0">
                <a:latin typeface="DN_TB_Shinbun_Gothic_Std_M" panose="02000503000000000000" pitchFamily="2" charset="-128"/>
                <a:ea typeface="DN_TB_Shinbun_Gothic_Std_M" panose="02000503000000000000" pitchFamily="2" charset="-128"/>
              </a:rPr>
              <a:t>] </a:t>
            </a:r>
            <a:r>
              <a:rPr kumimoji="1" lang="ja-JP" altLang="en-US" sz="1750" dirty="0">
                <a:latin typeface="DN_TB_Shinbun_Gothic_Std_M" panose="02000503000000000000" pitchFamily="2" charset="-128"/>
                <a:ea typeface="DN_TB_Shinbun_Gothic_Std_M" panose="02000503000000000000" pitchFamily="2" charset="-128"/>
              </a:rPr>
              <a:t>組織の名目上の権力者 </a:t>
            </a: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sz="1400" dirty="0">
                <a:latin typeface="DN_TB_Shinbun_Gothic_Std_M" panose="02000503000000000000" pitchFamily="2" charset="-128"/>
                <a:ea typeface="DN_TB_Shinbun_Gothic_Std_M" panose="02000503000000000000" pitchFamily="2" charset="-128"/>
              </a:rPr>
              <a:t>経営者、管理職等</a:t>
            </a:r>
            <a:r>
              <a:rPr kumimoji="1" lang="en-US" altLang="ja-JP" sz="1400" dirty="0">
                <a:latin typeface="DN_TB_Shinbun_Gothic_Std_M" panose="02000503000000000000" pitchFamily="2" charset="-128"/>
                <a:ea typeface="DN_TB_Shinbun_Gothic_Std_M" panose="02000503000000000000" pitchFamily="2" charset="-128"/>
              </a:rPr>
              <a:t>) </a:t>
            </a:r>
            <a:r>
              <a:rPr kumimoji="1" lang="ja-JP" altLang="en-US" sz="1750" dirty="0">
                <a:latin typeface="DN_TB_Shinbun_Gothic_Std_M" panose="02000503000000000000" pitchFamily="2" charset="-128"/>
                <a:ea typeface="DN_TB_Shinbun_Gothic_Std_M" panose="02000503000000000000" pitchFamily="2" charset="-128"/>
              </a:rPr>
              <a:t>をターゲットとするのは効率が悪い。</a:t>
            </a:r>
            <a:endParaRPr kumimoji="1" lang="en-US" altLang="ja-JP" sz="1750" dirty="0">
              <a:latin typeface="DN_TB_Shinbun_Gothic_Std_M" panose="02000503000000000000" pitchFamily="2" charset="-128"/>
              <a:ea typeface="DN_TB_Shinbun_Gothic_Std_M" panose="02000503000000000000" pitchFamily="2" charset="-128"/>
            </a:endParaRPr>
          </a:p>
        </p:txBody>
      </p:sp>
      <p:sp>
        <p:nvSpPr>
          <p:cNvPr id="147" name="テキスト ボックス 146">
            <a:extLst>
              <a:ext uri="{FF2B5EF4-FFF2-40B4-BE49-F238E27FC236}">
                <a16:creationId xmlns:a16="http://schemas.microsoft.com/office/drawing/2014/main" id="{11B8491A-F96B-4DD6-9416-86AF0B205517}"/>
              </a:ext>
            </a:extLst>
          </p:cNvPr>
          <p:cNvSpPr txBox="1"/>
          <p:nvPr/>
        </p:nvSpPr>
        <p:spPr>
          <a:xfrm>
            <a:off x="1666478" y="1523919"/>
            <a:ext cx="7232009" cy="138499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dirty="0">
                <a:latin typeface="DN_TB_Shinbun_Gothic_Std_M" panose="02000503000000000000" pitchFamily="2" charset="-128"/>
                <a:ea typeface="DN_TB_Shinbun_Gothic_Std_M" panose="02000503000000000000" pitchFamily="2" charset="-128"/>
              </a:rPr>
              <a:t>意思決定力とリーダーシップはあるが、自ら手を動かして技術を試行する訳ではない。</a:t>
            </a:r>
            <a:endParaRPr kumimoji="1" lang="en-US" altLang="ja-JP" sz="1400" dirty="0">
              <a:latin typeface="DN_TB_Shinbun_Gothic_Std_M" panose="02000503000000000000" pitchFamily="2" charset="-128"/>
              <a:ea typeface="DN_TB_Shinbun_Gothic_Std_M" panose="02000503000000000000" pitchFamily="2" charset="-128"/>
            </a:endParaRPr>
          </a:p>
          <a:p>
            <a:pPr marL="285750" indent="-285750">
              <a:buFont typeface="Arial" panose="020B0604020202020204" pitchFamily="34" charset="0"/>
              <a:buChar char="•"/>
            </a:pPr>
            <a:r>
              <a:rPr kumimoji="1" lang="ja-JP" altLang="en-US" sz="1400" dirty="0">
                <a:latin typeface="DN_TB_Shinbun_Gothic_Std_M" panose="02000503000000000000" pitchFamily="2" charset="-128"/>
                <a:ea typeface="DN_TB_Shinbun_Gothic_Std_M" panose="02000503000000000000" pitchFamily="2" charset="-128"/>
              </a:rPr>
              <a:t>技術を気に入ったら、上意下達型で </a:t>
            </a:r>
            <a:r>
              <a:rPr kumimoji="1" lang="en-US" altLang="ja-JP" sz="1400" dirty="0">
                <a:latin typeface="DN_TB_Shinbun_Gothic_Std_M" panose="02000503000000000000" pitchFamily="2" charset="-128"/>
                <a:ea typeface="DN_TB_Shinbun_Gothic_Std_M" panose="02000503000000000000" pitchFamily="2" charset="-128"/>
              </a:rPr>
              <a:t>2. </a:t>
            </a:r>
            <a:r>
              <a:rPr kumimoji="1" lang="ja-JP" altLang="en-US" sz="1400" dirty="0">
                <a:latin typeface="DN_TB_Shinbun_Gothic_Std_M" panose="02000503000000000000" pitchFamily="2" charset="-128"/>
                <a:ea typeface="DN_TB_Shinbun_Gothic_Std_M" panose="02000503000000000000" pitchFamily="2" charset="-128"/>
              </a:rPr>
              <a:t>の経営事務的機構に使ってみるように指令を出すかも知れないが、</a:t>
            </a:r>
            <a:r>
              <a:rPr kumimoji="1" lang="en-US" altLang="ja-JP" sz="1400" dirty="0">
                <a:latin typeface="DN_TB_Shinbun_Gothic_Std_M" panose="02000503000000000000" pitchFamily="2" charset="-128"/>
                <a:ea typeface="DN_TB_Shinbun_Gothic_Std_M" panose="02000503000000000000" pitchFamily="2" charset="-128"/>
              </a:rPr>
              <a:t>2. </a:t>
            </a:r>
            <a:r>
              <a:rPr kumimoji="1" lang="ja-JP" altLang="en-US" sz="1400" dirty="0">
                <a:latin typeface="DN_TB_Shinbun_Gothic_Std_M" panose="02000503000000000000" pitchFamily="2" charset="-128"/>
                <a:ea typeface="DN_TB_Shinbun_Gothic_Std_M" panose="02000503000000000000" pitchFamily="2" charset="-128"/>
              </a:rPr>
              <a:t>の経営事務的機構は、新しい技術を使いこなせない。</a:t>
            </a:r>
          </a:p>
          <a:p>
            <a:pPr marL="285750" indent="-285750">
              <a:buFont typeface="Arial" panose="020B0604020202020204" pitchFamily="34" charset="0"/>
              <a:buChar char="•"/>
            </a:pPr>
            <a:r>
              <a:rPr kumimoji="1" lang="ja-JP" altLang="en-US" sz="1400" dirty="0">
                <a:latin typeface="DN_TB_Shinbun_Gothic_Std_M" panose="02000503000000000000" pitchFamily="2" charset="-128"/>
                <a:ea typeface="DN_TB_Shinbun_Gothic_Std_M" panose="02000503000000000000" pitchFamily="2" charset="-128"/>
              </a:rPr>
              <a:t>また、</a:t>
            </a:r>
            <a:r>
              <a:rPr kumimoji="1" lang="en-US" altLang="ja-JP" sz="1400" dirty="0">
                <a:latin typeface="DN_TB_Shinbun_Gothic_Std_M" panose="02000503000000000000" pitchFamily="2" charset="-128"/>
                <a:ea typeface="DN_TB_Shinbun_Gothic_Std_M" panose="02000503000000000000" pitchFamily="2" charset="-128"/>
              </a:rPr>
              <a:t>3. </a:t>
            </a:r>
            <a:r>
              <a:rPr kumimoji="1" lang="ja-JP" altLang="en-US" sz="1400" dirty="0">
                <a:latin typeface="DN_TB_Shinbun_Gothic_Std_M" panose="02000503000000000000" pitchFamily="2" charset="-128"/>
                <a:ea typeface="DN_TB_Shinbun_Gothic_Std_M" panose="02000503000000000000" pitchFamily="2" charset="-128"/>
              </a:rPr>
              <a:t>の高レベル社内技術人材に使ってみるよう指示することもできるが、</a:t>
            </a:r>
            <a:r>
              <a:rPr kumimoji="1" lang="en-US" altLang="ja-JP" sz="1400" dirty="0">
                <a:latin typeface="DN_TB_Shinbun_Gothic_Std_M" panose="02000503000000000000" pitchFamily="2" charset="-128"/>
                <a:ea typeface="DN_TB_Shinbun_Gothic_Std_M" panose="02000503000000000000" pitchFamily="2" charset="-128"/>
              </a:rPr>
              <a:t>3. </a:t>
            </a:r>
            <a:r>
              <a:rPr kumimoji="1" lang="ja-JP" altLang="en-US" sz="1400" dirty="0">
                <a:latin typeface="DN_TB_Shinbun_Gothic_Std_M" panose="02000503000000000000" pitchFamily="2" charset="-128"/>
                <a:ea typeface="DN_TB_Shinbun_Gothic_Std_M" panose="02000503000000000000" pitchFamily="2" charset="-128"/>
              </a:rPr>
              <a:t>の人材は総じて非技術者 </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経営者・管理職</a:t>
            </a:r>
            <a:r>
              <a:rPr kumimoji="1" lang="en-US" altLang="ja-JP" sz="1200" dirty="0">
                <a:latin typeface="DN_TB_Shinbun_Gothic_Std_M" panose="02000503000000000000" pitchFamily="2" charset="-128"/>
                <a:ea typeface="DN_TB_Shinbun_Gothic_Std_M" panose="02000503000000000000" pitchFamily="2" charset="-128"/>
              </a:rPr>
              <a:t>)</a:t>
            </a:r>
            <a:r>
              <a:rPr kumimoji="1" lang="en-US" altLang="ja-JP" sz="1400" dirty="0">
                <a:latin typeface="DN_TB_Shinbun_Gothic_Std_M" panose="02000503000000000000" pitchFamily="2" charset="-128"/>
                <a:ea typeface="DN_TB_Shinbun_Gothic_Std_M" panose="02000503000000000000" pitchFamily="2" charset="-128"/>
              </a:rPr>
              <a:t> </a:t>
            </a:r>
            <a:r>
              <a:rPr kumimoji="1" lang="ja-JP" altLang="en-US" sz="1400" dirty="0">
                <a:latin typeface="DN_TB_Shinbun_Gothic_Std_M" panose="02000503000000000000" pitchFamily="2" charset="-128"/>
                <a:ea typeface="DN_TB_Shinbun_Gothic_Std_M" panose="02000503000000000000" pitchFamily="2" charset="-128"/>
              </a:rPr>
              <a:t>によって押し付けられたものを信用しないので </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過去の前例からみて、上からやってくる技術はろくなものがないので</a:t>
            </a:r>
            <a:r>
              <a:rPr kumimoji="1" lang="en-US" altLang="ja-JP" sz="1200" dirty="0">
                <a:latin typeface="DN_TB_Shinbun_Gothic_Std_M" panose="02000503000000000000" pitchFamily="2" charset="-128"/>
                <a:ea typeface="DN_TB_Shinbun_Gothic_Std_M" panose="02000503000000000000" pitchFamily="2" charset="-128"/>
              </a:rPr>
              <a:t>)</a:t>
            </a:r>
            <a:r>
              <a:rPr kumimoji="1" lang="en-US" altLang="ja-JP" sz="1400" dirty="0">
                <a:latin typeface="DN_TB_Shinbun_Gothic_Std_M" panose="02000503000000000000" pitchFamily="2" charset="-128"/>
                <a:ea typeface="DN_TB_Shinbun_Gothic_Std_M" panose="02000503000000000000" pitchFamily="2" charset="-128"/>
              </a:rPr>
              <a:t> </a:t>
            </a:r>
            <a:r>
              <a:rPr kumimoji="1" lang="ja-JP" altLang="en-US" sz="1400" dirty="0">
                <a:latin typeface="DN_TB_Shinbun_Gothic_Std_M" panose="02000503000000000000" pitchFamily="2" charset="-128"/>
                <a:ea typeface="DN_TB_Shinbun_Gothic_Std_M" panose="02000503000000000000" pitchFamily="2" charset="-128"/>
              </a:rPr>
              <a:t>無視されてしまう。</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148" name="テキスト ボックス 147">
            <a:extLst>
              <a:ext uri="{FF2B5EF4-FFF2-40B4-BE49-F238E27FC236}">
                <a16:creationId xmlns:a16="http://schemas.microsoft.com/office/drawing/2014/main" id="{E188F7A0-F026-4A10-8922-292045EBB357}"/>
              </a:ext>
            </a:extLst>
          </p:cNvPr>
          <p:cNvSpPr txBox="1"/>
          <p:nvPr/>
        </p:nvSpPr>
        <p:spPr>
          <a:xfrm>
            <a:off x="258414" y="2928454"/>
            <a:ext cx="9588620" cy="369332"/>
          </a:xfrm>
          <a:prstGeom prst="rect">
            <a:avLst/>
          </a:prstGeom>
          <a:solidFill>
            <a:schemeClr val="accent1">
              <a:lumMod val="20000"/>
              <a:lumOff val="80000"/>
            </a:schemeClr>
          </a:solidFill>
        </p:spPr>
        <p:txBody>
          <a:bodyPr wrap="square" rtlCol="0">
            <a:spAutoFit/>
          </a:bodyPr>
          <a:lstStyle/>
          <a:p>
            <a:r>
              <a:rPr kumimoji="1" lang="en-US" altLang="ja-JP" sz="1750" dirty="0">
                <a:latin typeface="DN_TB_Shinbun_Gothic_Std_M" panose="02000503000000000000" pitchFamily="2" charset="-128"/>
                <a:ea typeface="DN_TB_Shinbun_Gothic_Std_M" panose="02000503000000000000" pitchFamily="2" charset="-128"/>
              </a:rPr>
              <a:t>2. [B </a:t>
            </a:r>
            <a:r>
              <a:rPr kumimoji="1" lang="ja-JP" altLang="en-US" sz="1750" dirty="0">
                <a:latin typeface="DN_TB_Shinbun_Gothic_Std_M" panose="02000503000000000000" pitchFamily="2" charset="-128"/>
                <a:ea typeface="DN_TB_Shinbun_Gothic_Std_M" panose="02000503000000000000" pitchFamily="2" charset="-128"/>
              </a:rPr>
              <a:t>群</a:t>
            </a:r>
            <a:r>
              <a:rPr kumimoji="1" lang="en-US" altLang="ja-JP" sz="1750" dirty="0">
                <a:latin typeface="DN_TB_Shinbun_Gothic_Std_M" panose="02000503000000000000" pitchFamily="2" charset="-128"/>
                <a:ea typeface="DN_TB_Shinbun_Gothic_Std_M" panose="02000503000000000000" pitchFamily="2" charset="-128"/>
              </a:rPr>
              <a:t>] </a:t>
            </a:r>
            <a:r>
              <a:rPr kumimoji="1" lang="ja-JP" altLang="en-US" sz="1750" dirty="0">
                <a:latin typeface="DN_TB_Shinbun_Gothic_Std_M" panose="02000503000000000000" pitchFamily="2" charset="-128"/>
                <a:ea typeface="DN_TB_Shinbun_Gothic_Std_M" panose="02000503000000000000" pitchFamily="2" charset="-128"/>
              </a:rPr>
              <a:t>組織の</a:t>
            </a:r>
            <a:r>
              <a:rPr kumimoji="1" lang="ja-JP" altLang="en-US" sz="1800" dirty="0">
                <a:latin typeface="DN_TB_Shinbun_Gothic_Std_M" panose="02000503000000000000" pitchFamily="2" charset="-128"/>
                <a:ea typeface="DN_TB_Shinbun_Gothic_Std_M" panose="02000503000000000000" pitchFamily="2" charset="-128"/>
              </a:rPr>
              <a:t>経営事務的機構 </a:t>
            </a: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sz="1400" dirty="0">
                <a:latin typeface="DN_TB_Shinbun_Gothic_Std_M" panose="02000503000000000000" pitchFamily="2" charset="-128"/>
                <a:ea typeface="DN_TB_Shinbun_Gothic_Std_M" panose="02000503000000000000" pitchFamily="2" charset="-128"/>
              </a:rPr>
              <a:t>サラリーマン的集団</a:t>
            </a:r>
            <a:r>
              <a:rPr kumimoji="1" lang="en-US" altLang="ja-JP" sz="1400" dirty="0">
                <a:latin typeface="DN_TB_Shinbun_Gothic_Std_M" panose="02000503000000000000" pitchFamily="2" charset="-128"/>
                <a:ea typeface="DN_TB_Shinbun_Gothic_Std_M" panose="02000503000000000000" pitchFamily="2" charset="-128"/>
              </a:rPr>
              <a:t>) </a:t>
            </a:r>
            <a:r>
              <a:rPr kumimoji="1" lang="ja-JP" altLang="en-US" sz="1800" dirty="0">
                <a:latin typeface="DN_TB_Shinbun_Gothic_Std_M" panose="02000503000000000000" pitchFamily="2" charset="-128"/>
                <a:ea typeface="DN_TB_Shinbun_Gothic_Std_M" panose="02000503000000000000" pitchFamily="2" charset="-128"/>
              </a:rPr>
              <a:t>をターゲットとするのも効率が悪い。</a:t>
            </a:r>
            <a:endParaRPr kumimoji="1" lang="en-US" altLang="ja-JP" sz="1750" dirty="0">
              <a:latin typeface="DN_TB_Shinbun_Gothic_Std_M" panose="02000503000000000000" pitchFamily="2" charset="-128"/>
              <a:ea typeface="DN_TB_Shinbun_Gothic_Std_M" panose="02000503000000000000" pitchFamily="2" charset="-128"/>
            </a:endParaRPr>
          </a:p>
        </p:txBody>
      </p:sp>
      <p:pic>
        <p:nvPicPr>
          <p:cNvPr id="150" name="図 149">
            <a:extLst>
              <a:ext uri="{FF2B5EF4-FFF2-40B4-BE49-F238E27FC236}">
                <a16:creationId xmlns:a16="http://schemas.microsoft.com/office/drawing/2014/main" id="{5781AD89-0815-4F43-8C7C-6D6ECDE463A4}"/>
              </a:ext>
            </a:extLst>
          </p:cNvPr>
          <p:cNvPicPr>
            <a:picLocks noChangeAspect="1"/>
          </p:cNvPicPr>
          <p:nvPr/>
        </p:nvPicPr>
        <p:blipFill>
          <a:blip r:embed="rId4"/>
          <a:stretch>
            <a:fillRect/>
          </a:stretch>
        </p:blipFill>
        <p:spPr>
          <a:xfrm>
            <a:off x="732684" y="3326131"/>
            <a:ext cx="1318436" cy="1383410"/>
          </a:xfrm>
          <a:prstGeom prst="rect">
            <a:avLst/>
          </a:prstGeom>
        </p:spPr>
      </p:pic>
      <p:pic>
        <p:nvPicPr>
          <p:cNvPr id="246" name="図 245">
            <a:extLst>
              <a:ext uri="{FF2B5EF4-FFF2-40B4-BE49-F238E27FC236}">
                <a16:creationId xmlns:a16="http://schemas.microsoft.com/office/drawing/2014/main" id="{B5719C89-518A-4B5B-BD50-92FB333B0E53}"/>
              </a:ext>
            </a:extLst>
          </p:cNvPr>
          <p:cNvPicPr>
            <a:picLocks noChangeAspect="1"/>
          </p:cNvPicPr>
          <p:nvPr/>
        </p:nvPicPr>
        <p:blipFill>
          <a:blip r:embed="rId5"/>
          <a:stretch>
            <a:fillRect/>
          </a:stretch>
        </p:blipFill>
        <p:spPr>
          <a:xfrm>
            <a:off x="219296" y="3415988"/>
            <a:ext cx="682869" cy="771187"/>
          </a:xfrm>
          <a:prstGeom prst="rect">
            <a:avLst/>
          </a:prstGeom>
        </p:spPr>
      </p:pic>
      <p:pic>
        <p:nvPicPr>
          <p:cNvPr id="247" name="図 246">
            <a:extLst>
              <a:ext uri="{FF2B5EF4-FFF2-40B4-BE49-F238E27FC236}">
                <a16:creationId xmlns:a16="http://schemas.microsoft.com/office/drawing/2014/main" id="{A6402490-473C-444B-B8C1-C36F40DB4ED6}"/>
              </a:ext>
            </a:extLst>
          </p:cNvPr>
          <p:cNvPicPr>
            <a:picLocks noChangeAspect="1"/>
          </p:cNvPicPr>
          <p:nvPr/>
        </p:nvPicPr>
        <p:blipFill>
          <a:blip r:embed="rId6"/>
          <a:stretch>
            <a:fillRect/>
          </a:stretch>
        </p:blipFill>
        <p:spPr>
          <a:xfrm>
            <a:off x="57876" y="4105548"/>
            <a:ext cx="844289" cy="597048"/>
          </a:xfrm>
          <a:prstGeom prst="rect">
            <a:avLst/>
          </a:prstGeom>
        </p:spPr>
      </p:pic>
      <p:sp>
        <p:nvSpPr>
          <p:cNvPr id="248" name="テキスト ボックス 247">
            <a:extLst>
              <a:ext uri="{FF2B5EF4-FFF2-40B4-BE49-F238E27FC236}">
                <a16:creationId xmlns:a16="http://schemas.microsoft.com/office/drawing/2014/main" id="{28B3E80C-0F80-4367-BE09-E7BD93883CF5}"/>
              </a:ext>
            </a:extLst>
          </p:cNvPr>
          <p:cNvSpPr txBox="1"/>
          <p:nvPr/>
        </p:nvSpPr>
        <p:spPr>
          <a:xfrm>
            <a:off x="1946031" y="3322600"/>
            <a:ext cx="7798856" cy="1600438"/>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dirty="0">
                <a:latin typeface="DN_TB_Shinbun_Gothic_Std_M" panose="02000503000000000000" pitchFamily="2" charset="-128"/>
                <a:ea typeface="DN_TB_Shinbun_Gothic_Std_M" panose="02000503000000000000" pitchFamily="2" charset="-128"/>
              </a:rPr>
              <a:t>すでに確立された手法に基づき大規模化・組織的な運用を計画主義的に経常的に繰り返す集団である。事業を大規模に運営する能力の価値は高い。しかし、集団的思考を好み、自由な発想による試行錯誤、各個人の専門性に基づいた判断とリスク管理の訓練を受けていない。</a:t>
            </a:r>
          </a:p>
          <a:p>
            <a:pPr marL="285750" indent="-285750">
              <a:buFont typeface="Arial" panose="020B0604020202020204" pitchFamily="34" charset="0"/>
              <a:buChar char="•"/>
            </a:pPr>
            <a:r>
              <a:rPr kumimoji="1" lang="ja-JP" altLang="en-US" sz="1400" dirty="0">
                <a:latin typeface="DN_TB_Shinbun_Gothic_Std_M" panose="02000503000000000000" pitchFamily="2" charset="-128"/>
                <a:ea typeface="DN_TB_Shinbun_Gothic_Std_M" panose="02000503000000000000" pitchFamily="2" charset="-128"/>
              </a:rPr>
              <a:t>そもそも、新しい技術を既存業務の革新に使うには、相応に深い専門知識、物事をかなり深く考えた場合にのみ得られる創造力、組織内での個人的な自由裁量権が必要である。しかし、経営事務的機構の人材は、自由裁量を有していない。暗黙または明示的に禁止されている。</a:t>
            </a:r>
            <a:endParaRPr kumimoji="1" lang="en-US" altLang="ja-JP" sz="1400" dirty="0">
              <a:latin typeface="DN_TB_Shinbun_Gothic_Std_M" panose="02000503000000000000" pitchFamily="2" charset="-128"/>
              <a:ea typeface="DN_TB_Shinbun_Gothic_Std_M" panose="02000503000000000000" pitchFamily="2" charset="-128"/>
            </a:endParaRPr>
          </a:p>
          <a:p>
            <a:pPr marL="285750" indent="-285750">
              <a:buFont typeface="Arial" panose="020B0604020202020204" pitchFamily="34" charset="0"/>
              <a:buChar char="•"/>
            </a:pPr>
            <a:r>
              <a:rPr kumimoji="1" lang="ja-JP" altLang="en-US" sz="1400" dirty="0">
                <a:latin typeface="DN_TB_Shinbun_Gothic_Std_M" panose="02000503000000000000" pitchFamily="2" charset="-128"/>
                <a:ea typeface="DN_TB_Shinbun_Gothic_Std_M" panose="02000503000000000000" pitchFamily="2" charset="-128"/>
              </a:rPr>
              <a:t>技術レベルは一般的であり、</a:t>
            </a:r>
            <a:r>
              <a:rPr kumimoji="1" lang="en-US" altLang="ja-JP" sz="1400" dirty="0">
                <a:latin typeface="DN_TB_Shinbun_Gothic_Std_M" panose="02000503000000000000" pitchFamily="2" charset="-128"/>
                <a:ea typeface="DN_TB_Shinbun_Gothic_Std_M" panose="02000503000000000000" pitchFamily="2" charset="-128"/>
              </a:rPr>
              <a:t>A </a:t>
            </a:r>
            <a:r>
              <a:rPr kumimoji="1" lang="ja-JP" altLang="en-US" sz="1400" dirty="0">
                <a:latin typeface="DN_TB_Shinbun_Gothic_Std_M" panose="02000503000000000000" pitchFamily="2" charset="-128"/>
                <a:ea typeface="DN_TB_Shinbun_Gothic_Std_M" panose="02000503000000000000" pitchFamily="2" charset="-128"/>
              </a:rPr>
              <a:t>群の助けなしには、新しい技術の使い方を輸入できない。</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49" name="テキスト ボックス 248">
            <a:extLst>
              <a:ext uri="{FF2B5EF4-FFF2-40B4-BE49-F238E27FC236}">
                <a16:creationId xmlns:a16="http://schemas.microsoft.com/office/drawing/2014/main" id="{6A689E82-ADB5-482C-9049-637A7B452ADD}"/>
              </a:ext>
            </a:extLst>
          </p:cNvPr>
          <p:cNvSpPr txBox="1"/>
          <p:nvPr/>
        </p:nvSpPr>
        <p:spPr>
          <a:xfrm>
            <a:off x="258413" y="4955660"/>
            <a:ext cx="9620431" cy="630942"/>
          </a:xfrm>
          <a:prstGeom prst="rect">
            <a:avLst/>
          </a:prstGeom>
          <a:solidFill>
            <a:schemeClr val="accent4">
              <a:lumMod val="40000"/>
              <a:lumOff val="60000"/>
            </a:schemeClr>
          </a:solidFill>
        </p:spPr>
        <p:txBody>
          <a:bodyPr wrap="square" rtlCol="0">
            <a:spAutoFit/>
          </a:bodyPr>
          <a:lstStyle/>
          <a:p>
            <a:r>
              <a:rPr kumimoji="1" lang="en-US" altLang="ja-JP" sz="1750" dirty="0">
                <a:latin typeface="DN_TB_Shinbun_Gothic_Std_M" panose="02000503000000000000" pitchFamily="2" charset="-128"/>
                <a:ea typeface="DN_TB_Shinbun_Gothic_Std_M" panose="02000503000000000000" pitchFamily="2" charset="-128"/>
              </a:rPr>
              <a:t>3. [A </a:t>
            </a:r>
            <a:r>
              <a:rPr kumimoji="1" lang="ja-JP" altLang="en-US" sz="1750" dirty="0">
                <a:latin typeface="DN_TB_Shinbun_Gothic_Std_M" panose="02000503000000000000" pitchFamily="2" charset="-128"/>
                <a:ea typeface="DN_TB_Shinbun_Gothic_Std_M" panose="02000503000000000000" pitchFamily="2" charset="-128"/>
              </a:rPr>
              <a:t>群</a:t>
            </a:r>
            <a:r>
              <a:rPr kumimoji="1" lang="en-US" altLang="ja-JP" sz="1750" dirty="0">
                <a:latin typeface="DN_TB_Shinbun_Gothic_Std_M" panose="02000503000000000000" pitchFamily="2" charset="-128"/>
                <a:ea typeface="DN_TB_Shinbun_Gothic_Std_M" panose="02000503000000000000" pitchFamily="2" charset="-128"/>
              </a:rPr>
              <a:t>] </a:t>
            </a:r>
            <a:r>
              <a:rPr kumimoji="1" lang="ja-JP" altLang="en-US" sz="1750" dirty="0">
                <a:latin typeface="DN_TB_Shinbun_Gothic_Std_M" panose="02000503000000000000" pitchFamily="2" charset="-128"/>
                <a:ea typeface="DN_TB_Shinbun_Gothic_Std_M" panose="02000503000000000000" pitchFamily="2" charset="-128"/>
              </a:rPr>
              <a:t>そこで、組織に少数ながら隠れて存在する、独立した頭脳を持ち、試行錯誤を好む、</a:t>
            </a:r>
            <a:endParaRPr kumimoji="1" lang="en-US" altLang="ja-JP" sz="1750" dirty="0">
              <a:latin typeface="DN_TB_Shinbun_Gothic_Std_M" panose="02000503000000000000" pitchFamily="2" charset="-128"/>
              <a:ea typeface="DN_TB_Shinbun_Gothic_Std_M" panose="02000503000000000000" pitchFamily="2" charset="-128"/>
            </a:endParaRPr>
          </a:p>
          <a:p>
            <a:r>
              <a:rPr kumimoji="1" lang="en-US" altLang="ja-JP" sz="1750" dirty="0">
                <a:latin typeface="DN_TB_Shinbun_Gothic_Std_M" panose="02000503000000000000" pitchFamily="2" charset="-128"/>
                <a:ea typeface="DN_TB_Shinbun_Gothic_Std_M" panose="02000503000000000000" pitchFamily="2" charset="-128"/>
              </a:rPr>
              <a:t>                           </a:t>
            </a:r>
            <a:r>
              <a:rPr kumimoji="1" lang="ja-JP" altLang="en-US" sz="1750" dirty="0">
                <a:latin typeface="DN_TB_Shinbun_Gothic_Std_M" panose="02000503000000000000" pitchFamily="2" charset="-128"/>
                <a:ea typeface="DN_TB_Shinbun_Gothic_Std_M" panose="02000503000000000000" pitchFamily="2" charset="-128"/>
              </a:rPr>
              <a:t>実質的技術的決定権者たちをターゲットとするのが、最も高効率である。</a:t>
            </a:r>
            <a:endParaRPr kumimoji="1" lang="en-US" altLang="ja-JP" sz="1750" dirty="0">
              <a:latin typeface="DN_TB_Shinbun_Gothic_Std_M" panose="02000503000000000000" pitchFamily="2" charset="-128"/>
              <a:ea typeface="DN_TB_Shinbun_Gothic_Std_M" panose="02000503000000000000" pitchFamily="2" charset="-128"/>
            </a:endParaRPr>
          </a:p>
        </p:txBody>
      </p:sp>
      <p:pic>
        <p:nvPicPr>
          <p:cNvPr id="250" name="図 249">
            <a:extLst>
              <a:ext uri="{FF2B5EF4-FFF2-40B4-BE49-F238E27FC236}">
                <a16:creationId xmlns:a16="http://schemas.microsoft.com/office/drawing/2014/main" id="{CA8C7AE1-85E0-4747-9766-C7CD7889688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8726" y="5423550"/>
            <a:ext cx="1336654" cy="998910"/>
          </a:xfrm>
          <a:prstGeom prst="rect">
            <a:avLst/>
          </a:prstGeom>
        </p:spPr>
      </p:pic>
      <p:pic>
        <p:nvPicPr>
          <p:cNvPr id="251" name="図 250">
            <a:extLst>
              <a:ext uri="{FF2B5EF4-FFF2-40B4-BE49-F238E27FC236}">
                <a16:creationId xmlns:a16="http://schemas.microsoft.com/office/drawing/2014/main" id="{B793A03A-9424-4100-A2C1-F9C48BA80C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5558" y="5532813"/>
            <a:ext cx="570311" cy="667241"/>
          </a:xfrm>
          <a:prstGeom prst="rect">
            <a:avLst/>
          </a:prstGeom>
        </p:spPr>
      </p:pic>
      <p:pic>
        <p:nvPicPr>
          <p:cNvPr id="252" name="図 251">
            <a:extLst>
              <a:ext uri="{FF2B5EF4-FFF2-40B4-BE49-F238E27FC236}">
                <a16:creationId xmlns:a16="http://schemas.microsoft.com/office/drawing/2014/main" id="{386218C0-2BA4-4B2A-B7C0-25C10F51F44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12306" y="5955532"/>
            <a:ext cx="476655" cy="466928"/>
          </a:xfrm>
          <a:prstGeom prst="rect">
            <a:avLst/>
          </a:prstGeom>
        </p:spPr>
      </p:pic>
      <p:sp>
        <p:nvSpPr>
          <p:cNvPr id="253" name="テキスト ボックス 252">
            <a:extLst>
              <a:ext uri="{FF2B5EF4-FFF2-40B4-BE49-F238E27FC236}">
                <a16:creationId xmlns:a16="http://schemas.microsoft.com/office/drawing/2014/main" id="{4A9CE9F0-10B8-4EA0-BE69-D97A6BCA014B}"/>
              </a:ext>
            </a:extLst>
          </p:cNvPr>
          <p:cNvSpPr txBox="1"/>
          <p:nvPr/>
        </p:nvSpPr>
        <p:spPr>
          <a:xfrm>
            <a:off x="1706834" y="5554477"/>
            <a:ext cx="8180557" cy="954107"/>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dirty="0">
                <a:latin typeface="DN_TB_Shinbun_Gothic_Std_M" panose="02000503000000000000" pitchFamily="2" charset="-128"/>
                <a:ea typeface="DN_TB_Shinbun_Gothic_Std_M" panose="02000503000000000000" pitchFamily="2" charset="-128"/>
              </a:rPr>
              <a:t>技術を気に入ったら、真っ先に仕事で試しに使ってみる人々である。組織内で実力があるので、ルールを超越しており、独立実験する自由を有している。結果を組織内に伝播する影響力がある。</a:t>
            </a:r>
            <a:endParaRPr kumimoji="1" lang="en-US" altLang="ja-JP" sz="1400" dirty="0">
              <a:latin typeface="DN_TB_Shinbun_Gothic_Std_M" panose="02000503000000000000" pitchFamily="2" charset="-128"/>
              <a:ea typeface="DN_TB_Shinbun_Gothic_Std_M" panose="02000503000000000000" pitchFamily="2" charset="-128"/>
            </a:endParaRPr>
          </a:p>
          <a:p>
            <a:pPr marL="285750" indent="-285750">
              <a:buFont typeface="Arial" panose="020B0604020202020204" pitchFamily="34" charset="0"/>
              <a:buChar char="•"/>
            </a:pPr>
            <a:r>
              <a:rPr kumimoji="1" lang="ja-JP" altLang="en-US" sz="1400" dirty="0">
                <a:latin typeface="DN_TB_Shinbun_Gothic_Std_M" panose="02000503000000000000" pitchFamily="2" charset="-128"/>
                <a:ea typeface="DN_TB_Shinbun_Gothic_Std_M" panose="02000503000000000000" pitchFamily="2" charset="-128"/>
              </a:rPr>
              <a:t>彼らは、深い専門知識に基づく創造性、手を動かして実際に技術を楽しむ習性、大局的な合理的判断能力、大胆な試行錯誤の意欲と細かいリスク管理能力を兼ね備えている。</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54" name="左中かっこ 253">
            <a:extLst>
              <a:ext uri="{FF2B5EF4-FFF2-40B4-BE49-F238E27FC236}">
                <a16:creationId xmlns:a16="http://schemas.microsoft.com/office/drawing/2014/main" id="{B2F8FF9F-DA70-4FE8-9DAC-66036A6730B3}"/>
              </a:ext>
            </a:extLst>
          </p:cNvPr>
          <p:cNvSpPr/>
          <p:nvPr/>
        </p:nvSpPr>
        <p:spPr>
          <a:xfrm rot="10800000">
            <a:off x="8790442" y="1823371"/>
            <a:ext cx="275531" cy="102479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5" name="テキスト ボックス 254">
            <a:extLst>
              <a:ext uri="{FF2B5EF4-FFF2-40B4-BE49-F238E27FC236}">
                <a16:creationId xmlns:a16="http://schemas.microsoft.com/office/drawing/2014/main" id="{D164849A-F4E3-4D75-97E1-835379BA7314}"/>
              </a:ext>
            </a:extLst>
          </p:cNvPr>
          <p:cNvSpPr txBox="1"/>
          <p:nvPr/>
        </p:nvSpPr>
        <p:spPr>
          <a:xfrm>
            <a:off x="9016964" y="1825765"/>
            <a:ext cx="914397" cy="861774"/>
          </a:xfrm>
          <a:prstGeom prst="rect">
            <a:avLst/>
          </a:prstGeom>
          <a:noFill/>
        </p:spPr>
        <p:txBody>
          <a:bodyPr wrap="square" rtlCol="0">
            <a:spAutoFit/>
          </a:bodyPr>
          <a:lstStyle/>
          <a:p>
            <a:r>
              <a:rPr kumimoji="1" lang="ja-JP" altLang="en-US" sz="1000" dirty="0">
                <a:latin typeface="DN_TB_Shinbun_Gothic_Std_M" panose="02000503000000000000" pitchFamily="2" charset="-128"/>
                <a:ea typeface="DN_TB_Shinbun_Gothic_Std_M" panose="02000503000000000000" pitchFamily="2" charset="-128"/>
              </a:rPr>
              <a:t>名目上は</a:t>
            </a:r>
            <a:endParaRPr kumimoji="1" lang="en-US" altLang="ja-JP" sz="1000" dirty="0">
              <a:latin typeface="DN_TB_Shinbun_Gothic_Std_M" panose="02000503000000000000" pitchFamily="2" charset="-128"/>
              <a:ea typeface="DN_TB_Shinbun_Gothic_Std_M" panose="02000503000000000000" pitchFamily="2" charset="-128"/>
            </a:endParaRPr>
          </a:p>
          <a:p>
            <a:r>
              <a:rPr kumimoji="1" lang="ja-JP" altLang="en-US" sz="1000" dirty="0">
                <a:latin typeface="DN_TB_Shinbun_Gothic_Std_M" panose="02000503000000000000" pitchFamily="2" charset="-128"/>
                <a:ea typeface="DN_TB_Shinbun_Gothic_Std_M" panose="02000503000000000000" pitchFamily="2" charset="-128"/>
              </a:rPr>
              <a:t>権限があるが、実質的には権限がない。</a:t>
            </a:r>
            <a:endParaRPr kumimoji="1" lang="en-US" altLang="ja-JP" sz="1000" dirty="0">
              <a:latin typeface="DN_TB_Shinbun_Gothic_Std_M" panose="02000503000000000000" pitchFamily="2" charset="-128"/>
              <a:ea typeface="DN_TB_Shinbun_Gothic_Std_M" panose="02000503000000000000" pitchFamily="2" charset="-128"/>
            </a:endParaRPr>
          </a:p>
        </p:txBody>
      </p:sp>
      <p:sp>
        <p:nvSpPr>
          <p:cNvPr id="256" name="吹き出し: 角を丸めた四角形 255">
            <a:extLst>
              <a:ext uri="{FF2B5EF4-FFF2-40B4-BE49-F238E27FC236}">
                <a16:creationId xmlns:a16="http://schemas.microsoft.com/office/drawing/2014/main" id="{E8A65944-BCEC-44CF-804F-6379F5ECB464}"/>
              </a:ext>
            </a:extLst>
          </p:cNvPr>
          <p:cNvSpPr/>
          <p:nvPr/>
        </p:nvSpPr>
        <p:spPr>
          <a:xfrm>
            <a:off x="73326" y="1815924"/>
            <a:ext cx="851154" cy="1008524"/>
          </a:xfrm>
          <a:prstGeom prst="wedgeRoundRectCallout">
            <a:avLst>
              <a:gd name="adj1" fmla="val 83192"/>
              <a:gd name="adj2" fmla="val -447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DN_TB_Shinbun_Gothic_Std_M" panose="02000503000000000000" pitchFamily="2" charset="-128"/>
                <a:ea typeface="DN_TB_Shinbun_Gothic_Std_M" panose="02000503000000000000" pitchFamily="2" charset="-128"/>
              </a:rPr>
              <a:t>これからは、</a:t>
            </a:r>
            <a:r>
              <a:rPr kumimoji="1" lang="en-US" altLang="ja-JP" sz="900" dirty="0">
                <a:latin typeface="DN_TB_Shinbun_Gothic_Std_M" panose="02000503000000000000" pitchFamily="2" charset="-128"/>
                <a:ea typeface="DN_TB_Shinbun_Gothic_Std_M" panose="02000503000000000000" pitchFamily="2" charset="-128"/>
              </a:rPr>
              <a:t>AI </a:t>
            </a:r>
            <a:r>
              <a:rPr kumimoji="1" lang="ja-JP" altLang="en-US" sz="900" dirty="0">
                <a:latin typeface="DN_TB_Shinbun_Gothic_Std_M" panose="02000503000000000000" pitchFamily="2" charset="-128"/>
                <a:ea typeface="DN_TB_Shinbun_Gothic_Std_M" panose="02000503000000000000" pitchFamily="2" charset="-128"/>
              </a:rPr>
              <a:t>だ。</a:t>
            </a:r>
          </a:p>
          <a:p>
            <a:pPr algn="ctr"/>
            <a:r>
              <a:rPr kumimoji="1" lang="ja-JP" altLang="en-US" sz="900" dirty="0">
                <a:latin typeface="DN_TB_Shinbun_Gothic_Std_M" panose="02000503000000000000" pitchFamily="2" charset="-128"/>
                <a:ea typeface="DN_TB_Shinbun_Gothic_Std_M" panose="02000503000000000000" pitchFamily="2" charset="-128"/>
              </a:rPr>
              <a:t>ﾋﾞｯｸﾞ･ﾃﾞｰﾀｰだ。ﾌﾞﾛｯｸ･ﾁｪｰﾝだ。</a:t>
            </a:r>
            <a:endParaRPr kumimoji="1" lang="en-US" altLang="ja-JP" sz="900" dirty="0">
              <a:latin typeface="DN_TB_Shinbun_Gothic_Std_M" panose="02000503000000000000" pitchFamily="2" charset="-128"/>
              <a:ea typeface="DN_TB_Shinbun_Gothic_Std_M" panose="02000503000000000000" pitchFamily="2" charset="-128"/>
            </a:endParaRPr>
          </a:p>
          <a:p>
            <a:pPr algn="ctr"/>
            <a:r>
              <a:rPr kumimoji="1" lang="en-US" altLang="ja-JP" sz="900" dirty="0">
                <a:latin typeface="DN_TB_Shinbun_Gothic_Std_M" panose="02000503000000000000" pitchFamily="2" charset="-128"/>
                <a:ea typeface="DN_TB_Shinbun_Gothic_Std_M" panose="02000503000000000000" pitchFamily="2" charset="-128"/>
              </a:rPr>
              <a:t>Web 3.0</a:t>
            </a:r>
            <a:r>
              <a:rPr kumimoji="1" lang="ja-JP" altLang="en-US" sz="900" dirty="0">
                <a:latin typeface="DN_TB_Shinbun_Gothic_Std_M" panose="02000503000000000000" pitchFamily="2" charset="-128"/>
                <a:ea typeface="DN_TB_Shinbun_Gothic_Std_M" panose="02000503000000000000" pitchFamily="2" charset="-128"/>
              </a:rPr>
              <a:t> だ。</a:t>
            </a:r>
          </a:p>
        </p:txBody>
      </p:sp>
    </p:spTree>
    <p:extLst>
      <p:ext uri="{BB962C8B-B14F-4D97-AF65-F5344CB8AC3E}">
        <p14:creationId xmlns:p14="http://schemas.microsoft.com/office/powerpoint/2010/main" val="134598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76930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1600" dirty="0">
                <a:solidFill>
                  <a:schemeClr val="bg1"/>
                </a:solidFill>
                <a:latin typeface="DN_TB_Shinbun_Gothic_Std_M" panose="02000503000000000000" pitchFamily="2" charset="-128"/>
                <a:ea typeface="DN_TB_Shinbun_Gothic_Std_M" panose="02000503000000000000" pitchFamily="2" charset="-128"/>
              </a:rPr>
              <a:t>健全な組織の内部には、集団から独立した、自由な思考が可能な頭脳人材 </a:t>
            </a:r>
            <a:r>
              <a:rPr lang="en-US" altLang="ja-JP" sz="1600" dirty="0">
                <a:solidFill>
                  <a:schemeClr val="bg1"/>
                </a:solidFill>
                <a:latin typeface="DN_TB_Shinbun_Gothic_Std_M" panose="02000503000000000000" pitchFamily="2" charset="-128"/>
                <a:ea typeface="DN_TB_Shinbun_Gothic_Std_M" panose="02000503000000000000" pitchFamily="2" charset="-128"/>
              </a:rPr>
              <a:t>(A </a:t>
            </a:r>
            <a:r>
              <a:rPr lang="ja-JP" altLang="en-US" sz="1600" dirty="0">
                <a:solidFill>
                  <a:schemeClr val="bg1"/>
                </a:solidFill>
                <a:latin typeface="DN_TB_Shinbun_Gothic_Std_M" panose="02000503000000000000" pitchFamily="2" charset="-128"/>
                <a:ea typeface="DN_TB_Shinbun_Gothic_Std_M" panose="02000503000000000000" pitchFamily="2" charset="-128"/>
              </a:rPr>
              <a:t>群</a:t>
            </a:r>
            <a:r>
              <a:rPr lang="en-US" altLang="ja-JP" sz="1600" dirty="0">
                <a:solidFill>
                  <a:schemeClr val="bg1"/>
                </a:solidFill>
                <a:latin typeface="DN_TB_Shinbun_Gothic_Std_M" panose="02000503000000000000" pitchFamily="2" charset="-128"/>
                <a:ea typeface="DN_TB_Shinbun_Gothic_Std_M" panose="02000503000000000000" pitchFamily="2" charset="-128"/>
              </a:rPr>
              <a:t>) </a:t>
            </a:r>
            <a:r>
              <a:rPr lang="ja-JP" altLang="en-US" sz="1600" dirty="0">
                <a:solidFill>
                  <a:schemeClr val="bg1"/>
                </a:solidFill>
                <a:latin typeface="DN_TB_Shinbun_Gothic_Std_M" panose="02000503000000000000" pitchFamily="2" charset="-128"/>
                <a:ea typeface="DN_TB_Shinbun_Gothic_Std_M" panose="02000503000000000000" pitchFamily="2" charset="-128"/>
              </a:rPr>
              <a:t>が、必ず存在する。</a:t>
            </a:r>
            <a:endParaRPr lang="en-US" altLang="ja-JP" sz="1600" dirty="0">
              <a:solidFill>
                <a:schemeClr val="bg1"/>
              </a:solidFill>
              <a:latin typeface="DN_TB_Shinbun_Gothic_Std_M" panose="02000503000000000000" pitchFamily="2" charset="-128"/>
              <a:ea typeface="DN_TB_Shinbun_Gothic_Std_M" panose="02000503000000000000" pitchFamily="2" charset="-128"/>
            </a:endParaRPr>
          </a:p>
          <a:p>
            <a:pPr algn="ctr"/>
            <a:r>
              <a:rPr lang="ja-JP" altLang="en-US" sz="1600" dirty="0">
                <a:solidFill>
                  <a:schemeClr val="bg1"/>
                </a:solidFill>
                <a:latin typeface="DN_TB_Shinbun_Gothic_Std_M" panose="02000503000000000000" pitchFamily="2" charset="-128"/>
                <a:ea typeface="DN_TB_Shinbun_Gothic_Std_M" panose="02000503000000000000" pitchFamily="2" charset="-128"/>
              </a:rPr>
              <a:t>先ず彼らが既存ルールや手法を超越した自由試行錯誤をし、後に </a:t>
            </a:r>
            <a:r>
              <a:rPr lang="en-US" altLang="ja-JP" sz="1600" dirty="0">
                <a:solidFill>
                  <a:schemeClr val="bg1"/>
                </a:solidFill>
                <a:latin typeface="DN_TB_Shinbun_Gothic_Std_M" panose="02000503000000000000" pitchFamily="2" charset="-128"/>
                <a:ea typeface="DN_TB_Shinbun_Gothic_Std_M" panose="02000503000000000000" pitchFamily="2" charset="-128"/>
              </a:rPr>
              <a:t>B </a:t>
            </a:r>
            <a:r>
              <a:rPr lang="ja-JP" altLang="en-US" sz="1600" dirty="0">
                <a:solidFill>
                  <a:schemeClr val="bg1"/>
                </a:solidFill>
                <a:latin typeface="DN_TB_Shinbun_Gothic_Std_M" panose="02000503000000000000" pitchFamily="2" charset="-128"/>
                <a:ea typeface="DN_TB_Shinbun_Gothic_Std_M" panose="02000503000000000000" pitchFamily="2" charset="-128"/>
              </a:rPr>
              <a:t>群によって組織的に大規模展開される。</a:t>
            </a: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3</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pic>
        <p:nvPicPr>
          <p:cNvPr id="10" name="図 9">
            <a:extLst>
              <a:ext uri="{FF2B5EF4-FFF2-40B4-BE49-F238E27FC236}">
                <a16:creationId xmlns:a16="http://schemas.microsoft.com/office/drawing/2014/main" id="{E1087F88-FDC9-4614-86B8-114E1FE0F3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12" y="925952"/>
            <a:ext cx="9816576" cy="5503761"/>
          </a:xfrm>
          <a:prstGeom prst="rect">
            <a:avLst/>
          </a:prstGeom>
        </p:spPr>
      </p:pic>
      <p:sp>
        <p:nvSpPr>
          <p:cNvPr id="11" name="テキスト ボックス 10">
            <a:extLst>
              <a:ext uri="{FF2B5EF4-FFF2-40B4-BE49-F238E27FC236}">
                <a16:creationId xmlns:a16="http://schemas.microsoft.com/office/drawing/2014/main" id="{63830A00-F5A3-4565-8331-34BD8EE859F0}"/>
              </a:ext>
            </a:extLst>
          </p:cNvPr>
          <p:cNvSpPr txBox="1"/>
          <p:nvPr/>
        </p:nvSpPr>
        <p:spPr>
          <a:xfrm>
            <a:off x="4360985" y="677516"/>
            <a:ext cx="5523750" cy="369332"/>
          </a:xfrm>
          <a:prstGeom prst="rect">
            <a:avLst/>
          </a:prstGeom>
          <a:solidFill>
            <a:schemeClr val="accent6">
              <a:lumMod val="40000"/>
              <a:lumOff val="60000"/>
            </a:schemeClr>
          </a:solidFill>
        </p:spPr>
        <p:txBody>
          <a:bodyPr wrap="square" rtlCol="0">
            <a:spAutoFit/>
          </a:bodyPr>
          <a:lstStyle/>
          <a:p>
            <a:r>
              <a:rPr kumimoji="1" lang="en-US" altLang="ja-JP" sz="900" dirty="0">
                <a:latin typeface="DN_TB_Shinbun_Gothic_Std_M" panose="02000503000000000000" pitchFamily="2" charset="-128"/>
                <a:ea typeface="DN_TB_Shinbun_Gothic_Std_M" panose="02000503000000000000" pitchFamily="2" charset="-128"/>
              </a:rPr>
              <a:t>A </a:t>
            </a:r>
            <a:r>
              <a:rPr kumimoji="1" lang="ja-JP" altLang="en-US" sz="900" dirty="0">
                <a:latin typeface="DN_TB_Shinbun_Gothic_Std_M" panose="02000503000000000000" pitchFamily="2" charset="-128"/>
                <a:ea typeface="DN_TB_Shinbun_Gothic_Std_M" panose="02000503000000000000" pitchFamily="2" charset="-128"/>
              </a:rPr>
              <a:t>群の人材は、公式な組織図を辿ってもなかなか見あたらない。形式的には </a:t>
            </a:r>
            <a:r>
              <a:rPr kumimoji="1" lang="en-US" altLang="ja-JP" sz="900" dirty="0">
                <a:latin typeface="DN_TB_Shinbun_Gothic_Std_M" panose="02000503000000000000" pitchFamily="2" charset="-128"/>
                <a:ea typeface="DN_TB_Shinbun_Gothic_Std_M" panose="02000503000000000000" pitchFamily="2" charset="-128"/>
              </a:rPr>
              <a:t>B </a:t>
            </a:r>
            <a:r>
              <a:rPr kumimoji="1" lang="ja-JP" altLang="en-US" sz="900" dirty="0">
                <a:latin typeface="DN_TB_Shinbun_Gothic_Std_M" panose="02000503000000000000" pitchFamily="2" charset="-128"/>
                <a:ea typeface="DN_TB_Shinbun_Gothic_Std_M" panose="02000503000000000000" pitchFamily="2" charset="-128"/>
              </a:rPr>
              <a:t>群の組織に従属し、分散して隠れていることが多い。しかし、実質的には、彼らは </a:t>
            </a:r>
            <a:r>
              <a:rPr kumimoji="1" lang="en-US" altLang="ja-JP" sz="900" dirty="0">
                <a:latin typeface="DN_TB_Shinbun_Gothic_Std_M" panose="02000503000000000000" pitchFamily="2" charset="-128"/>
                <a:ea typeface="DN_TB_Shinbun_Gothic_Std_M" panose="02000503000000000000" pitchFamily="2" charset="-128"/>
              </a:rPr>
              <a:t>B </a:t>
            </a:r>
            <a:r>
              <a:rPr kumimoji="1" lang="ja-JP" altLang="en-US" sz="900" dirty="0">
                <a:latin typeface="DN_TB_Shinbun_Gothic_Std_M" panose="02000503000000000000" pitchFamily="2" charset="-128"/>
                <a:ea typeface="DN_TB_Shinbun_Gothic_Std_M" panose="02000503000000000000" pitchFamily="2" charset="-128"/>
              </a:rPr>
              <a:t>群から独立して自由を得ているのである。</a:t>
            </a:r>
          </a:p>
        </p:txBody>
      </p:sp>
    </p:spTree>
    <p:extLst>
      <p:ext uri="{BB962C8B-B14F-4D97-AF65-F5344CB8AC3E}">
        <p14:creationId xmlns:p14="http://schemas.microsoft.com/office/powerpoint/2010/main" val="1026703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112910" y="49096"/>
            <a:ext cx="9310950" cy="762955"/>
          </a:xfrm>
          <a:prstGeom prst="rect">
            <a:avLst/>
          </a:prstGeom>
          <a:solidFill>
            <a:schemeClr val="accent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sz="1600" dirty="0">
                <a:solidFill>
                  <a:schemeClr val="bg1"/>
                </a:solidFill>
                <a:latin typeface="DN_TB_Shinbun_Gothic_Std_M" panose="02000503000000000000" pitchFamily="2" charset="-128"/>
                <a:ea typeface="DN_TB_Shinbun_Gothic_Std_M" panose="02000503000000000000" pitchFamily="2" charset="-128"/>
              </a:rPr>
              <a:t>したがって、技術の提供・普及においては、組織内に点在している彼ら </a:t>
            </a:r>
            <a:r>
              <a:rPr lang="en-US" altLang="ja-JP" sz="1600" dirty="0">
                <a:solidFill>
                  <a:schemeClr val="bg1"/>
                </a:solidFill>
                <a:latin typeface="DN_TB_Shinbun_Gothic_Std_M" panose="02000503000000000000" pitchFamily="2" charset="-128"/>
                <a:ea typeface="DN_TB_Shinbun_Gothic_Std_M" panose="02000503000000000000" pitchFamily="2" charset="-128"/>
              </a:rPr>
              <a:t>A </a:t>
            </a:r>
            <a:r>
              <a:rPr lang="ja-JP" altLang="en-US" sz="1600" dirty="0">
                <a:solidFill>
                  <a:schemeClr val="bg1"/>
                </a:solidFill>
                <a:latin typeface="DN_TB_Shinbun_Gothic_Std_M" panose="02000503000000000000" pitchFamily="2" charset="-128"/>
                <a:ea typeface="DN_TB_Shinbun_Gothic_Std_M" panose="02000503000000000000" pitchFamily="2" charset="-128"/>
              </a:rPr>
              <a:t>群 </a:t>
            </a:r>
            <a:r>
              <a:rPr lang="en-US" altLang="ja-JP" sz="1400" dirty="0">
                <a:solidFill>
                  <a:schemeClr val="bg1"/>
                </a:solidFill>
                <a:latin typeface="DN_TB_Shinbun_Gothic_Std_M" panose="02000503000000000000" pitchFamily="2" charset="-128"/>
                <a:ea typeface="DN_TB_Shinbun_Gothic_Std_M" panose="02000503000000000000" pitchFamily="2" charset="-128"/>
              </a:rPr>
              <a:t>(</a:t>
            </a:r>
            <a:r>
              <a:rPr lang="ja-JP" altLang="en-US" sz="1400" dirty="0">
                <a:solidFill>
                  <a:schemeClr val="bg1"/>
                </a:solidFill>
                <a:latin typeface="DN_TB_Shinbun_Gothic_Std_M" panose="02000503000000000000" pitchFamily="2" charset="-128"/>
                <a:ea typeface="DN_TB_Shinbun_Gothic_Std_M" panose="02000503000000000000" pitchFamily="2" charset="-128"/>
              </a:rPr>
              <a:t>少数の自由な思考を有する、組織の技術面の牽引者・実質的決定権者</a:t>
            </a:r>
            <a:r>
              <a:rPr lang="en-US" altLang="ja-JP" sz="1400" dirty="0">
                <a:solidFill>
                  <a:schemeClr val="bg1"/>
                </a:solidFill>
                <a:latin typeface="DN_TB_Shinbun_Gothic_Std_M" panose="02000503000000000000" pitchFamily="2" charset="-128"/>
                <a:ea typeface="DN_TB_Shinbun_Gothic_Std_M" panose="02000503000000000000" pitchFamily="2" charset="-128"/>
              </a:rPr>
              <a:t>)</a:t>
            </a:r>
            <a:r>
              <a:rPr lang="en-US" altLang="ja-JP" sz="1600" dirty="0">
                <a:solidFill>
                  <a:schemeClr val="bg1"/>
                </a:solidFill>
                <a:latin typeface="DN_TB_Shinbun_Gothic_Std_M" panose="02000503000000000000" pitchFamily="2" charset="-128"/>
                <a:ea typeface="DN_TB_Shinbun_Gothic_Std_M" panose="02000503000000000000" pitchFamily="2" charset="-128"/>
              </a:rPr>
              <a:t> </a:t>
            </a:r>
            <a:r>
              <a:rPr lang="ja-JP" altLang="en-US" sz="1600" dirty="0">
                <a:solidFill>
                  <a:schemeClr val="bg1"/>
                </a:solidFill>
                <a:latin typeface="DN_TB_Shinbun_Gothic_Std_M" panose="02000503000000000000" pitchFamily="2" charset="-128"/>
                <a:ea typeface="DN_TB_Shinbun_Gothic_Std_M" panose="02000503000000000000" pitchFamily="2" charset="-128"/>
              </a:rPr>
              <a:t>を入口にすることが、効果的である。彼らに真のファンになってもらえ、自然に受け入れられるようなコンテンツを、いかに作るかが、重要である。</a:t>
            </a: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4</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pic>
        <p:nvPicPr>
          <p:cNvPr id="15" name="図 14">
            <a:extLst>
              <a:ext uri="{FF2B5EF4-FFF2-40B4-BE49-F238E27FC236}">
                <a16:creationId xmlns:a16="http://schemas.microsoft.com/office/drawing/2014/main" id="{76D74ED8-C82F-4636-B08A-85AEC38CAF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12" y="925952"/>
            <a:ext cx="9816576" cy="5503761"/>
          </a:xfrm>
          <a:prstGeom prst="rect">
            <a:avLst/>
          </a:prstGeom>
        </p:spPr>
      </p:pic>
      <p:sp>
        <p:nvSpPr>
          <p:cNvPr id="3" name="四角形: 角を丸くする 2">
            <a:extLst>
              <a:ext uri="{FF2B5EF4-FFF2-40B4-BE49-F238E27FC236}">
                <a16:creationId xmlns:a16="http://schemas.microsoft.com/office/drawing/2014/main" id="{E1E6BCBE-A868-4E05-94C8-9F8B5650C79E}"/>
              </a:ext>
            </a:extLst>
          </p:cNvPr>
          <p:cNvSpPr/>
          <p:nvPr/>
        </p:nvSpPr>
        <p:spPr>
          <a:xfrm>
            <a:off x="78154" y="859692"/>
            <a:ext cx="3923323" cy="5056554"/>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DA832C1-9815-40CF-AF13-F9AE89CF67C6}"/>
              </a:ext>
            </a:extLst>
          </p:cNvPr>
          <p:cNvSpPr txBox="1"/>
          <p:nvPr/>
        </p:nvSpPr>
        <p:spPr>
          <a:xfrm>
            <a:off x="227137" y="5975033"/>
            <a:ext cx="3923323" cy="830997"/>
          </a:xfrm>
          <a:prstGeom prst="rect">
            <a:avLst/>
          </a:prstGeom>
          <a:solidFill>
            <a:srgbClr val="C00000"/>
          </a:solidFill>
        </p:spPr>
        <p:txBody>
          <a:bodyPr wrap="square" rtlCol="0">
            <a:spAutoFit/>
          </a:bodyPr>
          <a:lstStyle/>
          <a:p>
            <a:r>
              <a:rPr kumimoji="1" lang="ja-JP" altLang="en-US" sz="1600" dirty="0">
                <a:solidFill>
                  <a:schemeClr val="bg1"/>
                </a:solidFill>
                <a:latin typeface="DN_TB_Shinbun_Gothic_Std_M" panose="02000503000000000000" pitchFamily="2" charset="-128"/>
                <a:ea typeface="DN_TB_Shinbun_Gothic_Std_M" panose="02000503000000000000" pitchFamily="2" charset="-128"/>
              </a:rPr>
              <a:t>情報発信は、組織内のココの方々 </a:t>
            </a:r>
            <a:r>
              <a:rPr kumimoji="1" lang="en-US" altLang="ja-JP" sz="1600" dirty="0">
                <a:solidFill>
                  <a:schemeClr val="bg1"/>
                </a:solidFill>
                <a:latin typeface="DN_TB_Shinbun_Gothic_Std_M" panose="02000503000000000000" pitchFamily="2" charset="-128"/>
                <a:ea typeface="DN_TB_Shinbun_Gothic_Std_M" panose="02000503000000000000" pitchFamily="2" charset="-128"/>
              </a:rPr>
              <a:t>(A </a:t>
            </a:r>
            <a:r>
              <a:rPr kumimoji="1" lang="ja-JP" altLang="en-US" sz="1600" dirty="0">
                <a:solidFill>
                  <a:schemeClr val="bg1"/>
                </a:solidFill>
                <a:latin typeface="DN_TB_Shinbun_Gothic_Std_M" panose="02000503000000000000" pitchFamily="2" charset="-128"/>
                <a:ea typeface="DN_TB_Shinbun_Gothic_Std_M" panose="02000503000000000000" pitchFamily="2" charset="-128"/>
              </a:rPr>
              <a:t>群</a:t>
            </a:r>
            <a:r>
              <a:rPr kumimoji="1" lang="en-US" altLang="ja-JP" sz="1600" dirty="0">
                <a:solidFill>
                  <a:schemeClr val="bg1"/>
                </a:solidFill>
                <a:latin typeface="DN_TB_Shinbun_Gothic_Std_M" panose="02000503000000000000" pitchFamily="2" charset="-128"/>
                <a:ea typeface="DN_TB_Shinbun_Gothic_Std_M" panose="02000503000000000000" pitchFamily="2" charset="-128"/>
              </a:rPr>
              <a:t>) </a:t>
            </a:r>
            <a:r>
              <a:rPr kumimoji="1" lang="ja-JP" altLang="en-US" sz="1600" dirty="0">
                <a:solidFill>
                  <a:schemeClr val="bg1"/>
                </a:solidFill>
                <a:latin typeface="DN_TB_Shinbun_Gothic_Std_M" panose="02000503000000000000" pitchFamily="2" charset="-128"/>
                <a:ea typeface="DN_TB_Shinbun_Gothic_Std_M" panose="02000503000000000000" pitchFamily="2" charset="-128"/>
              </a:rPr>
              <a:t>を直接狙う必要がある。彼らが本気で喜ぶコンテンツを作らなければならない。</a:t>
            </a:r>
          </a:p>
        </p:txBody>
      </p:sp>
      <p:sp>
        <p:nvSpPr>
          <p:cNvPr id="20" name="四角形: 角を丸くする 19">
            <a:extLst>
              <a:ext uri="{FF2B5EF4-FFF2-40B4-BE49-F238E27FC236}">
                <a16:creationId xmlns:a16="http://schemas.microsoft.com/office/drawing/2014/main" id="{9F5AF71A-C279-4FC0-9DE1-48F2610D10FF}"/>
              </a:ext>
            </a:extLst>
          </p:cNvPr>
          <p:cNvSpPr/>
          <p:nvPr/>
        </p:nvSpPr>
        <p:spPr>
          <a:xfrm>
            <a:off x="4348154" y="911422"/>
            <a:ext cx="4639538" cy="4854806"/>
          </a:xfrm>
          <a:prstGeom prst="roundRect">
            <a:avLst/>
          </a:pr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87FD7DEE-455D-48A8-90E0-1ACA6ADC64C5}"/>
              </a:ext>
            </a:extLst>
          </p:cNvPr>
          <p:cNvSpPr txBox="1"/>
          <p:nvPr/>
        </p:nvSpPr>
        <p:spPr>
          <a:xfrm>
            <a:off x="4176491" y="5932048"/>
            <a:ext cx="5731744" cy="830997"/>
          </a:xfrm>
          <a:prstGeom prst="rect">
            <a:avLst/>
          </a:prstGeom>
          <a:solidFill>
            <a:schemeClr val="accent6">
              <a:lumMod val="75000"/>
            </a:schemeClr>
          </a:solidFill>
        </p:spPr>
        <p:txBody>
          <a:bodyPr wrap="square" rtlCol="0">
            <a:spAutoFit/>
          </a:bodyPr>
          <a:lstStyle/>
          <a:p>
            <a:r>
              <a:rPr kumimoji="1" lang="ja-JP" altLang="en-US" sz="1200" dirty="0">
                <a:solidFill>
                  <a:schemeClr val="bg1"/>
                </a:solidFill>
                <a:latin typeface="DN_TB_Shinbun_Gothic_Std_M" panose="02000503000000000000" pitchFamily="2" charset="-128"/>
                <a:ea typeface="DN_TB_Shinbun_Gothic_Std_M" panose="02000503000000000000" pitchFamily="2" charset="-128"/>
              </a:rPr>
              <a:t>大多数の組織的人員 </a:t>
            </a:r>
            <a:r>
              <a:rPr kumimoji="1" lang="en-US" altLang="ja-JP" sz="1200" dirty="0">
                <a:solidFill>
                  <a:schemeClr val="bg1"/>
                </a:solidFill>
                <a:latin typeface="DN_TB_Shinbun_Gothic_Std_M" panose="02000503000000000000" pitchFamily="2" charset="-128"/>
                <a:ea typeface="DN_TB_Shinbun_Gothic_Std_M" panose="02000503000000000000" pitchFamily="2" charset="-128"/>
              </a:rPr>
              <a:t>(B </a:t>
            </a:r>
            <a:r>
              <a:rPr kumimoji="1" lang="ja-JP" altLang="en-US" sz="1200" dirty="0">
                <a:solidFill>
                  <a:schemeClr val="bg1"/>
                </a:solidFill>
                <a:latin typeface="DN_TB_Shinbun_Gothic_Std_M" panose="02000503000000000000" pitchFamily="2" charset="-128"/>
                <a:ea typeface="DN_TB_Shinbun_Gothic_Std_M" panose="02000503000000000000" pitchFamily="2" charset="-128"/>
              </a:rPr>
              <a:t>群</a:t>
            </a:r>
            <a:r>
              <a:rPr kumimoji="1" lang="en-US" altLang="ja-JP" sz="1200" dirty="0">
                <a:solidFill>
                  <a:schemeClr val="bg1"/>
                </a:solidFill>
                <a:latin typeface="DN_TB_Shinbun_Gothic_Std_M" panose="02000503000000000000" pitchFamily="2" charset="-128"/>
                <a:ea typeface="DN_TB_Shinbun_Gothic_Std_M" panose="02000503000000000000" pitchFamily="2" charset="-128"/>
              </a:rPr>
              <a:t>) </a:t>
            </a:r>
            <a:r>
              <a:rPr kumimoji="1" lang="ja-JP" altLang="en-US" sz="1200" dirty="0">
                <a:solidFill>
                  <a:schemeClr val="bg1"/>
                </a:solidFill>
                <a:latin typeface="DN_TB_Shinbun_Gothic_Std_M" panose="02000503000000000000" pitchFamily="2" charset="-128"/>
                <a:ea typeface="DN_TB_Shinbun_Gothic_Std_M" panose="02000503000000000000" pitchFamily="2" charset="-128"/>
              </a:rPr>
              <a:t>を直接情報発信のターゲットにしても、効果が薄い。彼らには、既存ルール・既存手法を超越した自由な思考と試行錯誤は期待できない </a:t>
            </a:r>
            <a:r>
              <a:rPr kumimoji="1" lang="en-US" altLang="ja-JP" sz="1050" dirty="0">
                <a:solidFill>
                  <a:schemeClr val="bg1"/>
                </a:solidFill>
                <a:latin typeface="DN_TB_Shinbun_Gothic_Std_M" panose="02000503000000000000" pitchFamily="2" charset="-128"/>
                <a:ea typeface="DN_TB_Shinbun_Gothic_Std_M" panose="02000503000000000000" pitchFamily="2" charset="-128"/>
              </a:rPr>
              <a:t>(</a:t>
            </a:r>
            <a:r>
              <a:rPr kumimoji="1" lang="ja-JP" altLang="en-US" sz="1050" dirty="0">
                <a:solidFill>
                  <a:schemeClr val="bg1"/>
                </a:solidFill>
                <a:latin typeface="DN_TB_Shinbun_Gothic_Std_M" panose="02000503000000000000" pitchFamily="2" charset="-128"/>
                <a:ea typeface="DN_TB_Shinbun_Gothic_Std_M" panose="02000503000000000000" pitchFamily="2" charset="-128"/>
              </a:rPr>
              <a:t>通常禁止されている</a:t>
            </a:r>
            <a:r>
              <a:rPr kumimoji="1" lang="en-US" altLang="ja-JP" sz="1050" dirty="0">
                <a:solidFill>
                  <a:schemeClr val="bg1"/>
                </a:solidFill>
                <a:latin typeface="DN_TB_Shinbun_Gothic_Std_M" panose="02000503000000000000" pitchFamily="2" charset="-128"/>
                <a:ea typeface="DN_TB_Shinbun_Gothic_Std_M" panose="02000503000000000000" pitchFamily="2" charset="-128"/>
              </a:rPr>
              <a:t>)</a:t>
            </a:r>
            <a:r>
              <a:rPr kumimoji="1" lang="ja-JP" altLang="en-US" sz="1200" dirty="0">
                <a:solidFill>
                  <a:schemeClr val="bg1"/>
                </a:solidFill>
                <a:latin typeface="DN_TB_Shinbun_Gothic_Std_M" panose="02000503000000000000" pitchFamily="2" charset="-128"/>
                <a:ea typeface="DN_TB_Shinbun_Gothic_Std_M" panose="02000503000000000000" pitchFamily="2" charset="-128"/>
              </a:rPr>
              <a:t>。組織内の業務革新は、</a:t>
            </a:r>
            <a:r>
              <a:rPr kumimoji="1" lang="en-US" altLang="ja-JP" sz="1200" dirty="0">
                <a:solidFill>
                  <a:schemeClr val="bg1"/>
                </a:solidFill>
                <a:latin typeface="DN_TB_Shinbun_Gothic_Std_M" panose="02000503000000000000" pitchFamily="2" charset="-128"/>
                <a:ea typeface="DN_TB_Shinbun_Gothic_Std_M" panose="02000503000000000000" pitchFamily="2" charset="-128"/>
              </a:rPr>
              <a:t>A </a:t>
            </a:r>
            <a:r>
              <a:rPr kumimoji="1" lang="ja-JP" altLang="en-US" sz="1200" dirty="0">
                <a:solidFill>
                  <a:schemeClr val="bg1"/>
                </a:solidFill>
                <a:latin typeface="DN_TB_Shinbun_Gothic_Std_M" panose="02000503000000000000" pitchFamily="2" charset="-128"/>
                <a:ea typeface="DN_TB_Shinbun_Gothic_Std_M" panose="02000503000000000000" pitchFamily="2" charset="-128"/>
              </a:rPr>
              <a:t>群 が </a:t>
            </a:r>
            <a:r>
              <a:rPr kumimoji="1" lang="en-US" altLang="ja-JP" sz="1200" dirty="0">
                <a:solidFill>
                  <a:schemeClr val="bg1"/>
                </a:solidFill>
                <a:latin typeface="DN_TB_Shinbun_Gothic_Std_M" panose="02000503000000000000" pitchFamily="2" charset="-128"/>
                <a:ea typeface="DN_TB_Shinbun_Gothic_Std_M" panose="02000503000000000000" pitchFamily="2" charset="-128"/>
              </a:rPr>
              <a:t>B </a:t>
            </a:r>
            <a:r>
              <a:rPr kumimoji="1" lang="ja-JP" altLang="en-US" sz="1200" dirty="0">
                <a:solidFill>
                  <a:schemeClr val="bg1"/>
                </a:solidFill>
                <a:latin typeface="DN_TB_Shinbun_Gothic_Std_M" panose="02000503000000000000" pitchFamily="2" charset="-128"/>
                <a:ea typeface="DN_TB_Shinbun_Gothic_Std_M" panose="02000503000000000000" pitchFamily="2" charset="-128"/>
              </a:rPr>
              <a:t>群 に技術の有用性を実証し社内布教することによってなされる。</a:t>
            </a:r>
          </a:p>
        </p:txBody>
      </p:sp>
      <p:sp>
        <p:nvSpPr>
          <p:cNvPr id="6" name="矢印: 下 5">
            <a:extLst>
              <a:ext uri="{FF2B5EF4-FFF2-40B4-BE49-F238E27FC236}">
                <a16:creationId xmlns:a16="http://schemas.microsoft.com/office/drawing/2014/main" id="{C4E4D306-B86F-4828-88CD-4775F4DAD756}"/>
              </a:ext>
            </a:extLst>
          </p:cNvPr>
          <p:cNvSpPr/>
          <p:nvPr/>
        </p:nvSpPr>
        <p:spPr>
          <a:xfrm rot="10800000">
            <a:off x="-4257" y="5473590"/>
            <a:ext cx="547530" cy="449878"/>
          </a:xfrm>
          <a:prstGeom prst="downArrow">
            <a:avLst>
              <a:gd name="adj1" fmla="val 50000"/>
              <a:gd name="adj2" fmla="val 50000"/>
            </a:avLst>
          </a:prstGeom>
          <a:solidFill>
            <a:srgbClr val="C00000"/>
          </a:solidFill>
          <a:ln w="19050">
            <a:solidFill>
              <a:schemeClr val="tx1"/>
            </a:solidFill>
          </a:ln>
        </p:spPr>
        <p:txBody>
          <a:bodyPr wrap="square" rtlCol="0">
            <a:spAutoFit/>
          </a:bodyPr>
          <a:lstStyle/>
          <a:p>
            <a:endParaRPr kumimoji="1" lang="ja-JP" altLang="en-US" sz="1600">
              <a:solidFill>
                <a:schemeClr val="bg1"/>
              </a:solidFill>
              <a:latin typeface="DN_TB_Shinbun_Gothic_Std_M" panose="02000503000000000000" pitchFamily="2" charset="-128"/>
              <a:ea typeface="DN_TB_Shinbun_Gothic_Std_M" panose="02000503000000000000" pitchFamily="2" charset="-128"/>
            </a:endParaRPr>
          </a:p>
        </p:txBody>
      </p:sp>
      <p:sp>
        <p:nvSpPr>
          <p:cNvPr id="22" name="矢印: 下 21">
            <a:extLst>
              <a:ext uri="{FF2B5EF4-FFF2-40B4-BE49-F238E27FC236}">
                <a16:creationId xmlns:a16="http://schemas.microsoft.com/office/drawing/2014/main" id="{AA4C577B-3796-4638-B5BD-210A960CE310}"/>
              </a:ext>
            </a:extLst>
          </p:cNvPr>
          <p:cNvSpPr/>
          <p:nvPr/>
        </p:nvSpPr>
        <p:spPr>
          <a:xfrm rot="10800000">
            <a:off x="4655082" y="5550937"/>
            <a:ext cx="1193175" cy="295184"/>
          </a:xfrm>
          <a:prstGeom prst="downArrow">
            <a:avLst>
              <a:gd name="adj1" fmla="val 50000"/>
              <a:gd name="adj2" fmla="val 51737"/>
            </a:avLst>
          </a:prstGeom>
          <a:solidFill>
            <a:schemeClr val="accent6">
              <a:lumMod val="75000"/>
            </a:schemeClr>
          </a:solidFill>
          <a:ln w="19050">
            <a:solidFill>
              <a:schemeClr val="tx1"/>
            </a:solidFill>
          </a:ln>
        </p:spPr>
        <p:txBody>
          <a:bodyPr wrap="square" rtlCol="0">
            <a:spAutoFit/>
          </a:bodyPr>
          <a:lstStyle/>
          <a:p>
            <a:endParaRPr kumimoji="1" lang="ja-JP" altLang="en-US" sz="1600">
              <a:solidFill>
                <a:schemeClr val="bg1"/>
              </a:solidFill>
              <a:latin typeface="DN_TB_Shinbun_Gothic_Std_M" panose="02000503000000000000" pitchFamily="2" charset="-128"/>
              <a:ea typeface="DN_TB_Shinbun_Gothic_Std_M" panose="02000503000000000000" pitchFamily="2" charset="-128"/>
            </a:endParaRPr>
          </a:p>
        </p:txBody>
      </p:sp>
      <p:pic>
        <p:nvPicPr>
          <p:cNvPr id="23" name="図 22">
            <a:extLst>
              <a:ext uri="{FF2B5EF4-FFF2-40B4-BE49-F238E27FC236}">
                <a16:creationId xmlns:a16="http://schemas.microsoft.com/office/drawing/2014/main" id="{3D8DB969-99B4-4811-8E7A-144A6E5E82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69851" y="4728422"/>
            <a:ext cx="292842" cy="286866"/>
          </a:xfrm>
          <a:prstGeom prst="rect">
            <a:avLst/>
          </a:prstGeom>
        </p:spPr>
      </p:pic>
      <p:pic>
        <p:nvPicPr>
          <p:cNvPr id="24" name="図 23">
            <a:extLst>
              <a:ext uri="{FF2B5EF4-FFF2-40B4-BE49-F238E27FC236}">
                <a16:creationId xmlns:a16="http://schemas.microsoft.com/office/drawing/2014/main" id="{C7C7AA98-50EC-4A44-9705-DFA02AA455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26343" y="4871855"/>
            <a:ext cx="292842" cy="286866"/>
          </a:xfrm>
          <a:prstGeom prst="rect">
            <a:avLst/>
          </a:prstGeom>
        </p:spPr>
      </p:pic>
      <p:pic>
        <p:nvPicPr>
          <p:cNvPr id="25" name="図 24">
            <a:extLst>
              <a:ext uri="{FF2B5EF4-FFF2-40B4-BE49-F238E27FC236}">
                <a16:creationId xmlns:a16="http://schemas.microsoft.com/office/drawing/2014/main" id="{83B7B1C5-6511-4A29-92C2-188D21A7DE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82835" y="4757523"/>
            <a:ext cx="292842" cy="286866"/>
          </a:xfrm>
          <a:prstGeom prst="rect">
            <a:avLst/>
          </a:prstGeom>
        </p:spPr>
      </p:pic>
      <p:pic>
        <p:nvPicPr>
          <p:cNvPr id="26" name="図 25">
            <a:extLst>
              <a:ext uri="{FF2B5EF4-FFF2-40B4-BE49-F238E27FC236}">
                <a16:creationId xmlns:a16="http://schemas.microsoft.com/office/drawing/2014/main" id="{BD0CE49D-D6F4-43A1-B155-B41FE6F7CF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82835" y="4007246"/>
            <a:ext cx="292842" cy="286866"/>
          </a:xfrm>
          <a:prstGeom prst="rect">
            <a:avLst/>
          </a:prstGeom>
        </p:spPr>
      </p:pic>
      <p:pic>
        <p:nvPicPr>
          <p:cNvPr id="27" name="図 26">
            <a:extLst>
              <a:ext uri="{FF2B5EF4-FFF2-40B4-BE49-F238E27FC236}">
                <a16:creationId xmlns:a16="http://schemas.microsoft.com/office/drawing/2014/main" id="{35BD21E0-FA62-45A0-ADB3-6277F34547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81036" y="4728422"/>
            <a:ext cx="292842" cy="286866"/>
          </a:xfrm>
          <a:prstGeom prst="rect">
            <a:avLst/>
          </a:prstGeom>
        </p:spPr>
      </p:pic>
      <p:pic>
        <p:nvPicPr>
          <p:cNvPr id="34" name="図 33">
            <a:extLst>
              <a:ext uri="{FF2B5EF4-FFF2-40B4-BE49-F238E27FC236}">
                <a16:creationId xmlns:a16="http://schemas.microsoft.com/office/drawing/2014/main" id="{0FE858EC-6515-4BA6-ADB2-AC3D517EF2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76602" y="4007246"/>
            <a:ext cx="292842" cy="286866"/>
          </a:xfrm>
          <a:prstGeom prst="rect">
            <a:avLst/>
          </a:prstGeom>
        </p:spPr>
      </p:pic>
      <p:pic>
        <p:nvPicPr>
          <p:cNvPr id="35" name="図 34">
            <a:extLst>
              <a:ext uri="{FF2B5EF4-FFF2-40B4-BE49-F238E27FC236}">
                <a16:creationId xmlns:a16="http://schemas.microsoft.com/office/drawing/2014/main" id="{7447798E-07B5-46DA-85D3-CA67DF409F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8101" y="3863813"/>
            <a:ext cx="292842" cy="286866"/>
          </a:xfrm>
          <a:prstGeom prst="rect">
            <a:avLst/>
          </a:prstGeom>
        </p:spPr>
      </p:pic>
    </p:spTree>
    <p:extLst>
      <p:ext uri="{BB962C8B-B14F-4D97-AF65-F5344CB8AC3E}">
        <p14:creationId xmlns:p14="http://schemas.microsoft.com/office/powerpoint/2010/main" val="2332353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400" b="1" dirty="0">
                <a:solidFill>
                  <a:schemeClr val="bg1"/>
                </a:solidFill>
                <a:latin typeface="DN_TB_Shinbun_Gothic_Std_M" panose="02000503000000000000" pitchFamily="2" charset="-128"/>
                <a:ea typeface="DN_TB_Shinbun_Gothic_Std_M" panose="02000503000000000000" pitchFamily="2" charset="-128"/>
              </a:rPr>
              <a:t>組織内の </a:t>
            </a:r>
            <a:r>
              <a:rPr lang="en-US" altLang="ja-JP" sz="2400" b="1" dirty="0">
                <a:solidFill>
                  <a:schemeClr val="bg1"/>
                </a:solidFill>
                <a:latin typeface="DN_TB_Shinbun_Gothic_Std_M" panose="02000503000000000000" pitchFamily="2" charset="-128"/>
                <a:ea typeface="DN_TB_Shinbun_Gothic_Std_M" panose="02000503000000000000" pitchFamily="2" charset="-128"/>
              </a:rPr>
              <a:t>A </a:t>
            </a:r>
            <a:r>
              <a:rPr lang="ja-JP" altLang="en-US" sz="2400" b="1" dirty="0">
                <a:solidFill>
                  <a:schemeClr val="bg1"/>
                </a:solidFill>
                <a:latin typeface="DN_TB_Shinbun_Gothic_Std_M" panose="02000503000000000000" pitchFamily="2" charset="-128"/>
                <a:ea typeface="DN_TB_Shinbun_Gothic_Std_M" panose="02000503000000000000" pitchFamily="2" charset="-128"/>
              </a:rPr>
              <a:t>群技術人材に自主的に受け入れられる技術情報は</a:t>
            </a: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5</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sp>
        <p:nvSpPr>
          <p:cNvPr id="14" name="テキスト ボックス 13">
            <a:extLst>
              <a:ext uri="{FF2B5EF4-FFF2-40B4-BE49-F238E27FC236}">
                <a16:creationId xmlns:a16="http://schemas.microsoft.com/office/drawing/2014/main" id="{FEACC349-7620-4374-AA88-1972D38ECB7C}"/>
              </a:ext>
            </a:extLst>
          </p:cNvPr>
          <p:cNvSpPr txBox="1"/>
          <p:nvPr/>
        </p:nvSpPr>
        <p:spPr>
          <a:xfrm>
            <a:off x="342060" y="749779"/>
            <a:ext cx="9563940" cy="535531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どのようにして組織内の </a:t>
            </a:r>
            <a:r>
              <a:rPr kumimoji="1" lang="en-US" altLang="ja-JP" dirty="0">
                <a:latin typeface="DN_TB_Shinbun_Gothic_Std_M" panose="02000503000000000000" pitchFamily="2" charset="-128"/>
                <a:ea typeface="DN_TB_Shinbun_Gothic_Std_M" panose="02000503000000000000" pitchFamily="2" charset="-128"/>
              </a:rPr>
              <a:t>A </a:t>
            </a:r>
            <a:r>
              <a:rPr kumimoji="1" lang="ja-JP" altLang="en-US" dirty="0">
                <a:latin typeface="DN_TB_Shinbun_Gothic_Std_M" panose="02000503000000000000" pitchFamily="2" charset="-128"/>
                <a:ea typeface="DN_TB_Shinbun_Gothic_Std_M" panose="02000503000000000000" pitchFamily="2" charset="-128"/>
              </a:rPr>
              <a:t>群の技術人材に自主的に受け入れられ、支持される技術情報を書き、発信すればよいか。それらの技術人材が育成された、</a:t>
            </a:r>
            <a:r>
              <a:rPr kumimoji="1" lang="en-US" altLang="ja-JP" dirty="0">
                <a:latin typeface="DN_TB_Shinbun_Gothic_Std_M" panose="02000503000000000000" pitchFamily="2" charset="-128"/>
                <a:ea typeface="DN_TB_Shinbun_Gothic_Std_M" panose="02000503000000000000" pitchFamily="2" charset="-128"/>
              </a:rPr>
              <a:t>1990 </a:t>
            </a:r>
            <a:r>
              <a:rPr kumimoji="1" lang="ja-JP" altLang="en-US" dirty="0">
                <a:latin typeface="DN_TB_Shinbun_Gothic_Std_M" panose="02000503000000000000" pitchFamily="2" charset="-128"/>
                <a:ea typeface="DN_TB_Shinbun_Gothic_Std_M" panose="02000503000000000000" pitchFamily="2" charset="-128"/>
              </a:rPr>
              <a:t>年代の著名な数々のコンピュータ雑誌等に、ヒントがある。</a:t>
            </a:r>
            <a:endParaRPr kumimoji="1" lang="en-US" altLang="ja-JP" dirty="0">
              <a:latin typeface="DN_TB_Shinbun_Gothic_Std_M" panose="02000503000000000000" pitchFamily="2" charset="-128"/>
              <a:ea typeface="DN_TB_Shinbun_Gothic_Std_M" panose="02000503000000000000" pitchFamily="2" charset="-128"/>
            </a:endParaRPr>
          </a:p>
          <a:p>
            <a:endParaRPr kumimoji="1" lang="en-US" altLang="ja-JP" dirty="0">
              <a:latin typeface="DN_TB_Shinbun_Gothic_Std_M" panose="02000503000000000000" pitchFamily="2" charset="-128"/>
              <a:ea typeface="DN_TB_Shinbun_Gothic_Std_M" panose="02000503000000000000" pitchFamily="2" charset="-128"/>
            </a:endParaRPr>
          </a:p>
          <a:p>
            <a:endParaRPr kumimoji="1" lang="en-US" altLang="ja-JP" dirty="0">
              <a:latin typeface="DN_TB_Shinbun_Gothic_Std_M" panose="02000503000000000000" pitchFamily="2" charset="-128"/>
              <a:ea typeface="DN_TB_Shinbun_Gothic_Std_M" panose="02000503000000000000" pitchFamily="2" charset="-128"/>
            </a:endParaRPr>
          </a:p>
          <a:p>
            <a:endParaRPr kumimoji="1" lang="en-US" altLang="ja-JP" dirty="0">
              <a:latin typeface="DN_TB_Shinbun_Gothic_Std_M" panose="02000503000000000000" pitchFamily="2" charset="-128"/>
              <a:ea typeface="DN_TB_Shinbun_Gothic_Std_M" panose="02000503000000000000" pitchFamily="2" charset="-128"/>
            </a:endParaRPr>
          </a:p>
          <a:p>
            <a:endParaRPr kumimoji="1" lang="ja-JP" altLang="en-US" dirty="0">
              <a:latin typeface="DN_TB_Shinbun_Gothic_Std_M" panose="02000503000000000000" pitchFamily="2" charset="-128"/>
              <a:ea typeface="DN_TB_Shinbun_Gothic_Std_M" panose="02000503000000000000" pitchFamily="2" charset="-128"/>
            </a:endParaRPr>
          </a:p>
          <a:p>
            <a:pPr marL="285750" indent="-285750">
              <a:buFont typeface="Arial" panose="020B0604020202020204" pitchFamily="34" charset="0"/>
              <a:buChar char="•"/>
            </a:pPr>
            <a:r>
              <a:rPr kumimoji="1" lang="ja-JP" altLang="en-US" dirty="0">
                <a:latin typeface="DN_TB_Shinbun_Gothic_Std_M" panose="02000503000000000000" pitchFamily="2" charset="-128"/>
                <a:ea typeface="DN_TB_Shinbun_Gothic_Std_M" panose="02000503000000000000" pitchFamily="2" charset="-128"/>
              </a:rPr>
              <a:t>多様なレベルの高い情報</a:t>
            </a:r>
            <a:br>
              <a:rPr kumimoji="1" lang="en-US" altLang="ja-JP" dirty="0">
                <a:latin typeface="DN_TB_Shinbun_Gothic_Std_M" panose="02000503000000000000" pitchFamily="2" charset="-128"/>
                <a:ea typeface="DN_TB_Shinbun_Gothic_Std_M" panose="02000503000000000000" pitchFamily="2" charset="-128"/>
              </a:rPr>
            </a:br>
            <a:r>
              <a:rPr kumimoji="1" lang="ja-JP" altLang="en-US" dirty="0">
                <a:latin typeface="DN_TB_Shinbun_Gothic_Std_M" panose="02000503000000000000" pitchFamily="2" charset="-128"/>
                <a:ea typeface="DN_TB_Shinbun_Gothic_Std_M" panose="02000503000000000000" pitchFamily="2" charset="-128"/>
              </a:rPr>
              <a:t>毎月膨大なページ数が発刊されていたが、それなりにレベルの高い記事で構成されていた。文書は叙述的で学術的に近い雰囲気があったが、論文誌のように難解でなく、それなりに平易に読め、コンピュータ技術の知識・教養が自然に身に付くものであった。</a:t>
            </a:r>
            <a:br>
              <a:rPr kumimoji="1" lang="en-US" altLang="ja-JP" dirty="0">
                <a:latin typeface="DN_TB_Shinbun_Gothic_Std_M" panose="02000503000000000000" pitchFamily="2" charset="-128"/>
                <a:ea typeface="DN_TB_Shinbun_Gothic_Std_M" panose="02000503000000000000" pitchFamily="2" charset="-128"/>
              </a:rPr>
            </a:br>
            <a:endParaRPr kumimoji="1" lang="en-US" altLang="ja-JP" dirty="0">
              <a:latin typeface="DN_TB_Shinbun_Gothic_Std_M" panose="02000503000000000000" pitchFamily="2" charset="-128"/>
              <a:ea typeface="DN_TB_Shinbun_Gothic_Std_M" panose="02000503000000000000" pitchFamily="2" charset="-128"/>
            </a:endParaRPr>
          </a:p>
          <a:p>
            <a:pPr marL="285750" indent="-285750">
              <a:buFont typeface="Arial" panose="020B0604020202020204" pitchFamily="34" charset="0"/>
              <a:buChar char="•"/>
            </a:pPr>
            <a:r>
              <a:rPr kumimoji="1" lang="ja-JP" altLang="en-US" dirty="0">
                <a:latin typeface="DN_TB_Shinbun_Gothic_Std_M" panose="02000503000000000000" pitchFamily="2" charset="-128"/>
                <a:ea typeface="DN_TB_Shinbun_Gothic_Std_M" panose="02000503000000000000" pitchFamily="2" charset="-128"/>
              </a:rPr>
              <a:t>双方向性</a:t>
            </a:r>
            <a:br>
              <a:rPr kumimoji="1" lang="en-US" altLang="ja-JP" dirty="0">
                <a:latin typeface="DN_TB_Shinbun_Gothic_Std_M" panose="02000503000000000000" pitchFamily="2" charset="-128"/>
                <a:ea typeface="DN_TB_Shinbun_Gothic_Std_M" panose="02000503000000000000" pitchFamily="2" charset="-128"/>
              </a:rPr>
            </a:br>
            <a:r>
              <a:rPr kumimoji="1" lang="ja-JP" altLang="en-US" dirty="0">
                <a:latin typeface="DN_TB_Shinbun_Gothic_Std_M" panose="02000503000000000000" pitchFamily="2" charset="-128"/>
                <a:ea typeface="DN_TB_Shinbun_Gothic_Std_M" panose="02000503000000000000" pitchFamily="2" charset="-128"/>
              </a:rPr>
              <a:t>記事の多くは、読者や企業人である技術者たちによって寄稿された専門的なもので、これを広く深い知見を有する雑誌社の編集者が校正して質を高めて掲載されていた。</a:t>
            </a:r>
            <a:br>
              <a:rPr kumimoji="1" lang="en-US" altLang="ja-JP" dirty="0">
                <a:latin typeface="DN_TB_Shinbun_Gothic_Std_M" panose="02000503000000000000" pitchFamily="2" charset="-128"/>
                <a:ea typeface="DN_TB_Shinbun_Gothic_Std_M" panose="02000503000000000000" pitchFamily="2" charset="-128"/>
              </a:rPr>
            </a:br>
            <a:endParaRPr kumimoji="1" lang="en-US" altLang="ja-JP" dirty="0">
              <a:latin typeface="DN_TB_Shinbun_Gothic_Std_M" panose="02000503000000000000" pitchFamily="2" charset="-128"/>
              <a:ea typeface="DN_TB_Shinbun_Gothic_Std_M" panose="02000503000000000000" pitchFamily="2" charset="-128"/>
            </a:endParaRPr>
          </a:p>
          <a:p>
            <a:pPr marL="285750" indent="-285750">
              <a:buFont typeface="Arial" panose="020B0604020202020204" pitchFamily="34" charset="0"/>
              <a:buChar char="•"/>
            </a:pPr>
            <a:r>
              <a:rPr kumimoji="1" lang="ja-JP" altLang="en-US" dirty="0">
                <a:latin typeface="DN_TB_Shinbun_Gothic_Std_M" panose="02000503000000000000" pitchFamily="2" charset="-128"/>
                <a:ea typeface="DN_TB_Shinbun_Gothic_Std_M" panose="02000503000000000000" pitchFamily="2" charset="-128"/>
              </a:rPr>
              <a:t>技術者を熱中させる工夫</a:t>
            </a:r>
            <a:br>
              <a:rPr kumimoji="1" lang="en-US" altLang="ja-JP" dirty="0">
                <a:latin typeface="DN_TB_Shinbun_Gothic_Std_M" panose="02000503000000000000" pitchFamily="2" charset="-128"/>
                <a:ea typeface="DN_TB_Shinbun_Gothic_Std_M" panose="02000503000000000000" pitchFamily="2" charset="-128"/>
              </a:rPr>
            </a:br>
            <a:r>
              <a:rPr kumimoji="1" lang="ja-JP" altLang="en-US" dirty="0">
                <a:latin typeface="DN_TB_Shinbun_Gothic_Std_M" panose="02000503000000000000" pitchFamily="2" charset="-128"/>
                <a:ea typeface="DN_TB_Shinbun_Gothic_Std_M" panose="02000503000000000000" pitchFamily="2" charset="-128"/>
              </a:rPr>
              <a:t>読者の想像力と期待をかきたてる面白い記事と、具体的に技術を試してみた結果の画面や写真、サンプルコード、すぐに試せる </a:t>
            </a:r>
            <a:r>
              <a:rPr kumimoji="1" lang="en-US" altLang="ja-JP" dirty="0">
                <a:latin typeface="DN_TB_Shinbun_Gothic_Std_M" panose="02000503000000000000" pitchFamily="2" charset="-128"/>
                <a:ea typeface="DN_TB_Shinbun_Gothic_Std_M" panose="02000503000000000000" pitchFamily="2" charset="-128"/>
              </a:rPr>
              <a:t>CD-ROM </a:t>
            </a:r>
            <a:r>
              <a:rPr kumimoji="1" lang="ja-JP" altLang="en-US" dirty="0">
                <a:latin typeface="DN_TB_Shinbun_Gothic_Std_M" panose="02000503000000000000" pitchFamily="2" charset="-128"/>
                <a:ea typeface="DN_TB_Shinbun_Gothic_Std_M" panose="02000503000000000000" pitchFamily="2" charset="-128"/>
              </a:rPr>
              <a:t>等が付属していた。</a:t>
            </a:r>
            <a:endParaRPr kumimoji="1" lang="en-US" altLang="ja-JP" dirty="0">
              <a:latin typeface="DN_TB_Shinbun_Gothic_Std_M" panose="02000503000000000000" pitchFamily="2" charset="-128"/>
              <a:ea typeface="DN_TB_Shinbun_Gothic_Std_M" panose="02000503000000000000" pitchFamily="2" charset="-128"/>
            </a:endParaRPr>
          </a:p>
        </p:txBody>
      </p:sp>
      <p:pic>
        <p:nvPicPr>
          <p:cNvPr id="3" name="図 2">
            <a:extLst>
              <a:ext uri="{FF2B5EF4-FFF2-40B4-BE49-F238E27FC236}">
                <a16:creationId xmlns:a16="http://schemas.microsoft.com/office/drawing/2014/main" id="{2834B12E-183F-44B0-9A68-D780FBDB968B}"/>
              </a:ext>
            </a:extLst>
          </p:cNvPr>
          <p:cNvPicPr>
            <a:picLocks noChangeAspect="1"/>
          </p:cNvPicPr>
          <p:nvPr/>
        </p:nvPicPr>
        <p:blipFill>
          <a:blip r:embed="rId3"/>
          <a:stretch>
            <a:fillRect/>
          </a:stretch>
        </p:blipFill>
        <p:spPr>
          <a:xfrm>
            <a:off x="4900138" y="1432393"/>
            <a:ext cx="890258" cy="1266144"/>
          </a:xfrm>
          <a:prstGeom prst="rect">
            <a:avLst/>
          </a:prstGeom>
        </p:spPr>
      </p:pic>
      <p:pic>
        <p:nvPicPr>
          <p:cNvPr id="8" name="図 7">
            <a:extLst>
              <a:ext uri="{FF2B5EF4-FFF2-40B4-BE49-F238E27FC236}">
                <a16:creationId xmlns:a16="http://schemas.microsoft.com/office/drawing/2014/main" id="{C404A889-7973-438B-9EF1-29867EDEA8C0}"/>
              </a:ext>
            </a:extLst>
          </p:cNvPr>
          <p:cNvPicPr>
            <a:picLocks noChangeAspect="1"/>
          </p:cNvPicPr>
          <p:nvPr/>
        </p:nvPicPr>
        <p:blipFill>
          <a:blip r:embed="rId4"/>
          <a:stretch>
            <a:fillRect/>
          </a:stretch>
        </p:blipFill>
        <p:spPr>
          <a:xfrm>
            <a:off x="5527932" y="1689667"/>
            <a:ext cx="966918" cy="1266144"/>
          </a:xfrm>
          <a:prstGeom prst="rect">
            <a:avLst/>
          </a:prstGeom>
        </p:spPr>
      </p:pic>
      <p:pic>
        <p:nvPicPr>
          <p:cNvPr id="10" name="図 9">
            <a:extLst>
              <a:ext uri="{FF2B5EF4-FFF2-40B4-BE49-F238E27FC236}">
                <a16:creationId xmlns:a16="http://schemas.microsoft.com/office/drawing/2014/main" id="{640EE2D6-718C-4C9C-BA13-1B4801536232}"/>
              </a:ext>
            </a:extLst>
          </p:cNvPr>
          <p:cNvPicPr>
            <a:picLocks noChangeAspect="1"/>
          </p:cNvPicPr>
          <p:nvPr/>
        </p:nvPicPr>
        <p:blipFill>
          <a:blip r:embed="rId5"/>
          <a:stretch>
            <a:fillRect/>
          </a:stretch>
        </p:blipFill>
        <p:spPr>
          <a:xfrm>
            <a:off x="6356891" y="1432391"/>
            <a:ext cx="980372" cy="1293687"/>
          </a:xfrm>
          <a:prstGeom prst="rect">
            <a:avLst/>
          </a:prstGeom>
        </p:spPr>
      </p:pic>
      <p:pic>
        <p:nvPicPr>
          <p:cNvPr id="12" name="図 11">
            <a:extLst>
              <a:ext uri="{FF2B5EF4-FFF2-40B4-BE49-F238E27FC236}">
                <a16:creationId xmlns:a16="http://schemas.microsoft.com/office/drawing/2014/main" id="{3593967D-3679-4C91-84FA-75AEE0E50A5D}"/>
              </a:ext>
            </a:extLst>
          </p:cNvPr>
          <p:cNvPicPr>
            <a:picLocks noChangeAspect="1"/>
          </p:cNvPicPr>
          <p:nvPr/>
        </p:nvPicPr>
        <p:blipFill>
          <a:blip r:embed="rId6"/>
          <a:stretch>
            <a:fillRect/>
          </a:stretch>
        </p:blipFill>
        <p:spPr>
          <a:xfrm>
            <a:off x="7122644" y="1671339"/>
            <a:ext cx="897677" cy="1266146"/>
          </a:xfrm>
          <a:prstGeom prst="rect">
            <a:avLst/>
          </a:prstGeom>
        </p:spPr>
      </p:pic>
      <p:pic>
        <p:nvPicPr>
          <p:cNvPr id="24" name="図 23">
            <a:extLst>
              <a:ext uri="{FF2B5EF4-FFF2-40B4-BE49-F238E27FC236}">
                <a16:creationId xmlns:a16="http://schemas.microsoft.com/office/drawing/2014/main" id="{42ACA221-E938-4307-A655-13053B994F19}"/>
              </a:ext>
            </a:extLst>
          </p:cNvPr>
          <p:cNvPicPr>
            <a:picLocks noChangeAspect="1"/>
          </p:cNvPicPr>
          <p:nvPr/>
        </p:nvPicPr>
        <p:blipFill>
          <a:blip r:embed="rId7"/>
          <a:stretch>
            <a:fillRect/>
          </a:stretch>
        </p:blipFill>
        <p:spPr>
          <a:xfrm>
            <a:off x="7841582" y="1388047"/>
            <a:ext cx="944492" cy="1338031"/>
          </a:xfrm>
          <a:prstGeom prst="rect">
            <a:avLst/>
          </a:prstGeom>
        </p:spPr>
      </p:pic>
      <p:pic>
        <p:nvPicPr>
          <p:cNvPr id="22" name="図 21">
            <a:extLst>
              <a:ext uri="{FF2B5EF4-FFF2-40B4-BE49-F238E27FC236}">
                <a16:creationId xmlns:a16="http://schemas.microsoft.com/office/drawing/2014/main" id="{901DC9B3-ABEB-4E59-ADA6-D204041B6961}"/>
              </a:ext>
            </a:extLst>
          </p:cNvPr>
          <p:cNvPicPr>
            <a:picLocks noChangeAspect="1"/>
          </p:cNvPicPr>
          <p:nvPr/>
        </p:nvPicPr>
        <p:blipFill>
          <a:blip r:embed="rId8"/>
          <a:stretch>
            <a:fillRect/>
          </a:stretch>
        </p:blipFill>
        <p:spPr>
          <a:xfrm>
            <a:off x="8655343" y="1635339"/>
            <a:ext cx="908597" cy="1302146"/>
          </a:xfrm>
          <a:prstGeom prst="rect">
            <a:avLst/>
          </a:prstGeom>
        </p:spPr>
      </p:pic>
    </p:spTree>
    <p:extLst>
      <p:ext uri="{BB962C8B-B14F-4D97-AF65-F5344CB8AC3E}">
        <p14:creationId xmlns:p14="http://schemas.microsoft.com/office/powerpoint/2010/main" val="375935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2000" b="1" dirty="0">
                <a:solidFill>
                  <a:schemeClr val="bg1"/>
                </a:solidFill>
                <a:latin typeface="DN_TB_Shinbun_Gothic_Std_M" panose="02000503000000000000" pitchFamily="2" charset="-128"/>
                <a:ea typeface="DN_TB_Shinbun_Gothic_Std_M" panose="02000503000000000000" pitchFamily="2" charset="-128"/>
              </a:rPr>
              <a:t>1990 </a:t>
            </a:r>
            <a:r>
              <a:rPr lang="ja-JP" altLang="en-US" sz="2000" b="1" dirty="0">
                <a:solidFill>
                  <a:schemeClr val="bg1"/>
                </a:solidFill>
                <a:latin typeface="DN_TB_Shinbun_Gothic_Std_M" panose="02000503000000000000" pitchFamily="2" charset="-128"/>
                <a:ea typeface="DN_TB_Shinbun_Gothic_Std_M" panose="02000503000000000000" pitchFamily="2" charset="-128"/>
              </a:rPr>
              <a:t>年代の雑誌の技術記事は、現在のデジタル社会を支える人材を育成した </a:t>
            </a:r>
            <a:r>
              <a:rPr lang="en-US" altLang="ja-JP" sz="2000" b="1" dirty="0">
                <a:solidFill>
                  <a:schemeClr val="bg1"/>
                </a:solidFill>
                <a:latin typeface="DN_TB_Shinbun_Gothic_Std_M" panose="02000503000000000000" pitchFamily="2" charset="-128"/>
                <a:ea typeface="DN_TB_Shinbun_Gothic_Std_M" panose="02000503000000000000" pitchFamily="2" charset="-128"/>
              </a:rPr>
              <a:t>(1/4)</a:t>
            </a:r>
            <a:endParaRPr lang="ja-JP" altLang="en-US" sz="2000" b="1" dirty="0">
              <a:solidFill>
                <a:schemeClr val="bg1"/>
              </a:solidFill>
              <a:latin typeface="DN_TB_Shinbun_Gothic_Std_M" panose="02000503000000000000" pitchFamily="2" charset="-128"/>
              <a:ea typeface="DN_TB_Shinbun_Gothic_Std_M" panose="02000503000000000000" pitchFamily="2" charset="-128"/>
            </a:endParaRP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6</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pic>
        <p:nvPicPr>
          <p:cNvPr id="3" name="図 2">
            <a:extLst>
              <a:ext uri="{FF2B5EF4-FFF2-40B4-BE49-F238E27FC236}">
                <a16:creationId xmlns:a16="http://schemas.microsoft.com/office/drawing/2014/main" id="{86B8F8F2-2A6F-47E5-8195-B7093EDD5384}"/>
              </a:ext>
            </a:extLst>
          </p:cNvPr>
          <p:cNvPicPr>
            <a:picLocks noChangeAspect="1"/>
          </p:cNvPicPr>
          <p:nvPr/>
        </p:nvPicPr>
        <p:blipFill>
          <a:blip r:embed="rId3"/>
          <a:stretch>
            <a:fillRect/>
          </a:stretch>
        </p:blipFill>
        <p:spPr>
          <a:xfrm>
            <a:off x="270554" y="696233"/>
            <a:ext cx="2363414" cy="3185117"/>
          </a:xfrm>
          <a:prstGeom prst="rect">
            <a:avLst/>
          </a:prstGeom>
          <a:ln w="19050">
            <a:solidFill>
              <a:schemeClr val="tx1"/>
            </a:solidFill>
          </a:ln>
        </p:spPr>
      </p:pic>
      <p:pic>
        <p:nvPicPr>
          <p:cNvPr id="6" name="図 5">
            <a:extLst>
              <a:ext uri="{FF2B5EF4-FFF2-40B4-BE49-F238E27FC236}">
                <a16:creationId xmlns:a16="http://schemas.microsoft.com/office/drawing/2014/main" id="{DEF986A6-19D8-4279-BCB6-F901B74CE602}"/>
              </a:ext>
            </a:extLst>
          </p:cNvPr>
          <p:cNvPicPr>
            <a:picLocks noChangeAspect="1"/>
          </p:cNvPicPr>
          <p:nvPr/>
        </p:nvPicPr>
        <p:blipFill>
          <a:blip r:embed="rId4"/>
          <a:stretch>
            <a:fillRect/>
          </a:stretch>
        </p:blipFill>
        <p:spPr>
          <a:xfrm>
            <a:off x="1587729" y="3097791"/>
            <a:ext cx="4435014" cy="3185117"/>
          </a:xfrm>
          <a:prstGeom prst="rect">
            <a:avLst/>
          </a:prstGeom>
          <a:ln w="19050">
            <a:solidFill>
              <a:schemeClr val="tx1"/>
            </a:solidFill>
          </a:ln>
        </p:spPr>
      </p:pic>
      <p:pic>
        <p:nvPicPr>
          <p:cNvPr id="10" name="図 9">
            <a:extLst>
              <a:ext uri="{FF2B5EF4-FFF2-40B4-BE49-F238E27FC236}">
                <a16:creationId xmlns:a16="http://schemas.microsoft.com/office/drawing/2014/main" id="{3A9A6160-1B18-4356-BE7E-CC9DF039E71C}"/>
              </a:ext>
            </a:extLst>
          </p:cNvPr>
          <p:cNvPicPr>
            <a:picLocks noChangeAspect="1"/>
          </p:cNvPicPr>
          <p:nvPr/>
        </p:nvPicPr>
        <p:blipFill>
          <a:blip r:embed="rId5"/>
          <a:stretch>
            <a:fillRect/>
          </a:stretch>
        </p:blipFill>
        <p:spPr>
          <a:xfrm>
            <a:off x="6108347" y="955430"/>
            <a:ext cx="3659798" cy="5215346"/>
          </a:xfrm>
          <a:prstGeom prst="rect">
            <a:avLst/>
          </a:prstGeom>
        </p:spPr>
      </p:pic>
      <p:sp>
        <p:nvSpPr>
          <p:cNvPr id="11" name="テキスト ボックス 10">
            <a:extLst>
              <a:ext uri="{FF2B5EF4-FFF2-40B4-BE49-F238E27FC236}">
                <a16:creationId xmlns:a16="http://schemas.microsoft.com/office/drawing/2014/main" id="{4DBC1337-EB42-4702-855B-AF916C9F30E1}"/>
              </a:ext>
            </a:extLst>
          </p:cNvPr>
          <p:cNvSpPr txBox="1"/>
          <p:nvPr/>
        </p:nvSpPr>
        <p:spPr>
          <a:xfrm>
            <a:off x="3480828" y="927516"/>
            <a:ext cx="2297723" cy="923330"/>
          </a:xfrm>
          <a:prstGeom prst="rect">
            <a:avLst/>
          </a:prstGeom>
          <a:noFill/>
        </p:spPr>
        <p:txBody>
          <a:bodyPr wrap="square" rtlCol="0">
            <a:spAutoFit/>
          </a:bodyPr>
          <a:lstStyle/>
          <a:p>
            <a:r>
              <a:rPr kumimoji="1" lang="ja-JP" altLang="en-US" dirty="0">
                <a:highlight>
                  <a:srgbClr val="FFFF00"/>
                </a:highlight>
                <a:latin typeface="DN_TB_Shinbun_Gothic_Std_M" panose="02000503000000000000" pitchFamily="2" charset="-128"/>
                <a:ea typeface="DN_TB_Shinbun_Gothic_Std_M" panose="02000503000000000000" pitchFamily="2" charset="-128"/>
              </a:rPr>
              <a:t>数百ページのコンピュータ雑誌が毎月何種類も出ていた。</a:t>
            </a:r>
          </a:p>
        </p:txBody>
      </p:sp>
      <p:sp>
        <p:nvSpPr>
          <p:cNvPr id="12" name="正方形/長方形 11">
            <a:extLst>
              <a:ext uri="{FF2B5EF4-FFF2-40B4-BE49-F238E27FC236}">
                <a16:creationId xmlns:a16="http://schemas.microsoft.com/office/drawing/2014/main" id="{CF945A25-0CB2-4CC7-8E9C-4D011C3D4FB1}"/>
              </a:ext>
            </a:extLst>
          </p:cNvPr>
          <p:cNvSpPr/>
          <p:nvPr/>
        </p:nvSpPr>
        <p:spPr>
          <a:xfrm>
            <a:off x="1587729" y="5705231"/>
            <a:ext cx="1538425" cy="5392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12ECB6D-C419-4DBF-BDD7-3576E0D00876}"/>
              </a:ext>
            </a:extLst>
          </p:cNvPr>
          <p:cNvSpPr/>
          <p:nvPr/>
        </p:nvSpPr>
        <p:spPr>
          <a:xfrm>
            <a:off x="1758463" y="3219938"/>
            <a:ext cx="4103076" cy="2328985"/>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3AEFF398-E783-4F1E-B905-961F8A3BF66D}"/>
              </a:ext>
            </a:extLst>
          </p:cNvPr>
          <p:cNvSpPr/>
          <p:nvPr/>
        </p:nvSpPr>
        <p:spPr>
          <a:xfrm>
            <a:off x="7917180" y="1584959"/>
            <a:ext cx="1969281" cy="180691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5B738771-8170-4270-AE8C-66A950793995}"/>
              </a:ext>
            </a:extLst>
          </p:cNvPr>
          <p:cNvSpPr/>
          <p:nvPr/>
        </p:nvSpPr>
        <p:spPr>
          <a:xfrm>
            <a:off x="6135077" y="3970021"/>
            <a:ext cx="3688861" cy="225884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D9EED71B-B42D-435A-94FC-F38B2971EE76}"/>
              </a:ext>
            </a:extLst>
          </p:cNvPr>
          <p:cNvSpPr txBox="1"/>
          <p:nvPr/>
        </p:nvSpPr>
        <p:spPr>
          <a:xfrm>
            <a:off x="4290533" y="4759414"/>
            <a:ext cx="1657940" cy="1015663"/>
          </a:xfrm>
          <a:prstGeom prst="rect">
            <a:avLst/>
          </a:prstGeom>
          <a:solidFill>
            <a:schemeClr val="accent4">
              <a:lumMod val="20000"/>
              <a:lumOff val="8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広告ですら、新技術を熱く語る楽しくなる表現・かつ技術的に深く正確な内容で埋め尽くされていた。</a:t>
            </a:r>
          </a:p>
        </p:txBody>
      </p:sp>
      <p:sp>
        <p:nvSpPr>
          <p:cNvPr id="35" name="テキスト ボックス 34">
            <a:extLst>
              <a:ext uri="{FF2B5EF4-FFF2-40B4-BE49-F238E27FC236}">
                <a16:creationId xmlns:a16="http://schemas.microsoft.com/office/drawing/2014/main" id="{A3A28409-0A53-4133-8ADE-57D4E9C5F80A}"/>
              </a:ext>
            </a:extLst>
          </p:cNvPr>
          <p:cNvSpPr txBox="1"/>
          <p:nvPr/>
        </p:nvSpPr>
        <p:spPr>
          <a:xfrm>
            <a:off x="3221644" y="5807810"/>
            <a:ext cx="2778272" cy="830997"/>
          </a:xfrm>
          <a:prstGeom prst="rect">
            <a:avLst/>
          </a:prstGeom>
          <a:solidFill>
            <a:srgbClr val="FFFF00"/>
          </a:solidFill>
          <a:ln w="12700">
            <a:solidFill>
              <a:schemeClr val="tx1"/>
            </a:solidFill>
          </a:ln>
        </p:spPr>
        <p:txBody>
          <a:bodyPr wrap="square" rtlCol="0">
            <a:spAutoFit/>
          </a:bodyPr>
          <a:lstStyle/>
          <a:p>
            <a:r>
              <a:rPr kumimoji="1" lang="en-US" altLang="ja-JP" sz="1600" dirty="0">
                <a:latin typeface="DN_TB_Shinbun_Gothic_Std_M" panose="02000503000000000000" pitchFamily="2" charset="-128"/>
                <a:ea typeface="DN_TB_Shinbun_Gothic_Std_M" panose="02000503000000000000" pitchFamily="2" charset="-128"/>
              </a:rPr>
              <a:t>1 </a:t>
            </a:r>
            <a:r>
              <a:rPr kumimoji="1" lang="ja-JP" altLang="en-US" sz="1600" dirty="0">
                <a:latin typeface="DN_TB_Shinbun_Gothic_Std_M" panose="02000503000000000000" pitchFamily="2" charset="-128"/>
                <a:ea typeface="DN_TB_Shinbun_Gothic_Std_M" panose="02000503000000000000" pitchFamily="2" charset="-128"/>
              </a:rPr>
              <a:t>冊あたり約 </a:t>
            </a:r>
            <a:r>
              <a:rPr kumimoji="1" lang="en-US" altLang="ja-JP" sz="1600" dirty="0">
                <a:latin typeface="DN_TB_Shinbun_Gothic_Std_M" panose="02000503000000000000" pitchFamily="2" charset="-128"/>
                <a:ea typeface="DN_TB_Shinbun_Gothic_Std_M" panose="02000503000000000000" pitchFamily="2" charset="-128"/>
              </a:rPr>
              <a:t>500 </a:t>
            </a:r>
            <a:r>
              <a:rPr kumimoji="1" lang="ja-JP" altLang="en-US" sz="1600" dirty="0">
                <a:latin typeface="DN_TB_Shinbun_Gothic_Std_M" panose="02000503000000000000" pitchFamily="2" charset="-128"/>
                <a:ea typeface="DN_TB_Shinbun_Gothic_Std_M" panose="02000503000000000000" pitchFamily="2" charset="-128"/>
              </a:rPr>
              <a:t>ページもあった。これが、毎月発刊されていた。</a:t>
            </a:r>
          </a:p>
        </p:txBody>
      </p:sp>
      <p:sp>
        <p:nvSpPr>
          <p:cNvPr id="36" name="テキスト ボックス 35">
            <a:extLst>
              <a:ext uri="{FF2B5EF4-FFF2-40B4-BE49-F238E27FC236}">
                <a16:creationId xmlns:a16="http://schemas.microsoft.com/office/drawing/2014/main" id="{A48F017A-9B5C-417F-B01A-D04022E30CF1}"/>
              </a:ext>
            </a:extLst>
          </p:cNvPr>
          <p:cNvSpPr txBox="1"/>
          <p:nvPr/>
        </p:nvSpPr>
        <p:spPr>
          <a:xfrm>
            <a:off x="8024626" y="3466125"/>
            <a:ext cx="1861835" cy="461665"/>
          </a:xfrm>
          <a:prstGeom prst="rect">
            <a:avLst/>
          </a:prstGeom>
          <a:solidFill>
            <a:schemeClr val="accent4">
              <a:lumMod val="20000"/>
              <a:lumOff val="8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 例</a:t>
            </a:r>
            <a:r>
              <a:rPr kumimoji="1" lang="en-US" altLang="ja-JP" sz="1200" dirty="0">
                <a:latin typeface="DN_TB_Shinbun_Gothic_Std_M" panose="02000503000000000000" pitchFamily="2" charset="-128"/>
                <a:ea typeface="DN_TB_Shinbun_Gothic_Std_M" panose="02000503000000000000" pitchFamily="2" charset="-128"/>
              </a:rPr>
              <a:t>: </a:t>
            </a:r>
            <a:r>
              <a:rPr kumimoji="1" lang="ja-JP" altLang="en-US" sz="1200" dirty="0">
                <a:latin typeface="DN_TB_Shinbun_Gothic_Std_M" panose="02000503000000000000" pitchFamily="2" charset="-128"/>
                <a:ea typeface="DN_TB_Shinbun_Gothic_Std_M" panose="02000503000000000000" pitchFamily="2" charset="-128"/>
              </a:rPr>
              <a:t>後の </a:t>
            </a:r>
            <a:r>
              <a:rPr kumimoji="1" lang="en-US" altLang="ja-JP" sz="1200" dirty="0">
                <a:latin typeface="DN_TB_Shinbun_Gothic_Std_M" panose="02000503000000000000" pitchFamily="2" charset="-128"/>
                <a:ea typeface="DN_TB_Shinbun_Gothic_Std_M" panose="02000503000000000000" pitchFamily="2" charset="-128"/>
              </a:rPr>
              <a:t>MS Edge </a:t>
            </a:r>
            <a:r>
              <a:rPr kumimoji="1" lang="ja-JP" altLang="en-US" sz="1200" dirty="0">
                <a:latin typeface="DN_TB_Shinbun_Gothic_Std_M" panose="02000503000000000000" pitchFamily="2" charset="-128"/>
                <a:ea typeface="DN_TB_Shinbun_Gothic_Std_M" panose="02000503000000000000" pitchFamily="2" charset="-128"/>
              </a:rPr>
              <a:t>や </a:t>
            </a:r>
            <a:r>
              <a:rPr kumimoji="1" lang="en-US" altLang="ja-JP" sz="1200" dirty="0">
                <a:latin typeface="DN_TB_Shinbun_Gothic_Std_M" panose="02000503000000000000" pitchFamily="2" charset="-128"/>
                <a:ea typeface="DN_TB_Shinbun_Gothic_Std_M" panose="02000503000000000000" pitchFamily="2" charset="-128"/>
              </a:rPr>
              <a:t>Firefox </a:t>
            </a:r>
            <a:r>
              <a:rPr kumimoji="1" lang="ja-JP" altLang="en-US" sz="1200" dirty="0">
                <a:latin typeface="DN_TB_Shinbun_Gothic_Std_M" panose="02000503000000000000" pitchFamily="2" charset="-128"/>
                <a:ea typeface="DN_TB_Shinbun_Gothic_Std_M" panose="02000503000000000000" pitchFamily="2" charset="-128"/>
              </a:rPr>
              <a:t>ブラウザの元祖</a:t>
            </a:r>
          </a:p>
        </p:txBody>
      </p:sp>
      <p:sp>
        <p:nvSpPr>
          <p:cNvPr id="39" name="テキスト ボックス 38">
            <a:extLst>
              <a:ext uri="{FF2B5EF4-FFF2-40B4-BE49-F238E27FC236}">
                <a16:creationId xmlns:a16="http://schemas.microsoft.com/office/drawing/2014/main" id="{2F4645DC-FA61-41AB-95EA-B6B7605605A0}"/>
              </a:ext>
            </a:extLst>
          </p:cNvPr>
          <p:cNvSpPr txBox="1"/>
          <p:nvPr/>
        </p:nvSpPr>
        <p:spPr>
          <a:xfrm>
            <a:off x="4315933" y="2061337"/>
            <a:ext cx="1686346" cy="830997"/>
          </a:xfrm>
          <a:prstGeom prst="rect">
            <a:avLst/>
          </a:prstGeom>
          <a:solidFill>
            <a:schemeClr val="accent4">
              <a:lumMod val="20000"/>
              <a:lumOff val="8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サンプルコードや体験版ソフトウェアが試せる </a:t>
            </a:r>
            <a:r>
              <a:rPr kumimoji="1" lang="en-US" altLang="ja-JP" sz="1200" dirty="0">
                <a:latin typeface="DN_TB_Shinbun_Gothic_Std_M" panose="02000503000000000000" pitchFamily="2" charset="-128"/>
                <a:ea typeface="DN_TB_Shinbun_Gothic_Std_M" panose="02000503000000000000" pitchFamily="2" charset="-128"/>
              </a:rPr>
              <a:t>CD-ROM </a:t>
            </a:r>
            <a:r>
              <a:rPr kumimoji="1" lang="ja-JP" altLang="en-US" sz="1200" dirty="0">
                <a:latin typeface="DN_TB_Shinbun_Gothic_Std_M" panose="02000503000000000000" pitchFamily="2" charset="-128"/>
                <a:ea typeface="DN_TB_Shinbun_Gothic_Std_M" panose="02000503000000000000" pitchFamily="2" charset="-128"/>
              </a:rPr>
              <a:t>が付属していた。</a:t>
            </a:r>
          </a:p>
        </p:txBody>
      </p:sp>
      <p:sp>
        <p:nvSpPr>
          <p:cNvPr id="40" name="テキスト ボックス 39">
            <a:extLst>
              <a:ext uri="{FF2B5EF4-FFF2-40B4-BE49-F238E27FC236}">
                <a16:creationId xmlns:a16="http://schemas.microsoft.com/office/drawing/2014/main" id="{D8FFD2B9-B24C-4BD5-9C98-CE25C5EBD3FF}"/>
              </a:ext>
            </a:extLst>
          </p:cNvPr>
          <p:cNvSpPr txBox="1"/>
          <p:nvPr/>
        </p:nvSpPr>
        <p:spPr>
          <a:xfrm>
            <a:off x="6352538" y="5823489"/>
            <a:ext cx="2953005" cy="646331"/>
          </a:xfrm>
          <a:prstGeom prst="rect">
            <a:avLst/>
          </a:prstGeom>
          <a:solidFill>
            <a:schemeClr val="accent4">
              <a:lumMod val="20000"/>
              <a:lumOff val="8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 </a:t>
            </a:r>
            <a:r>
              <a:rPr kumimoji="1" lang="en-US" altLang="ja-JP" sz="1200" dirty="0">
                <a:latin typeface="DN_TB_Shinbun_Gothic_Std_M" panose="02000503000000000000" pitchFamily="2" charset="-128"/>
                <a:ea typeface="DN_TB_Shinbun_Gothic_Std_M" panose="02000503000000000000" pitchFamily="2" charset="-128"/>
              </a:rPr>
              <a:t>CD-ROM </a:t>
            </a:r>
            <a:r>
              <a:rPr kumimoji="1" lang="ja-JP" altLang="en-US" sz="1200" dirty="0">
                <a:latin typeface="DN_TB_Shinbun_Gothic_Std_M" panose="02000503000000000000" pitchFamily="2" charset="-128"/>
                <a:ea typeface="DN_TB_Shinbun_Gothic_Std_M" panose="02000503000000000000" pitchFamily="2" charset="-128"/>
              </a:rPr>
              <a:t>で遊んで、世の中の最新技術がすぐ試せるようになっていた。読者は毎月そのことを楽しみにしていた。</a:t>
            </a:r>
          </a:p>
        </p:txBody>
      </p:sp>
    </p:spTree>
    <p:extLst>
      <p:ext uri="{BB962C8B-B14F-4D97-AF65-F5344CB8AC3E}">
        <p14:creationId xmlns:p14="http://schemas.microsoft.com/office/powerpoint/2010/main" val="2818749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2000" b="1" dirty="0">
                <a:solidFill>
                  <a:schemeClr val="bg1"/>
                </a:solidFill>
                <a:latin typeface="DN_TB_Shinbun_Gothic_Std_M" panose="02000503000000000000" pitchFamily="2" charset="-128"/>
                <a:ea typeface="DN_TB_Shinbun_Gothic_Std_M" panose="02000503000000000000" pitchFamily="2" charset="-128"/>
              </a:rPr>
              <a:t>1990 </a:t>
            </a:r>
            <a:r>
              <a:rPr lang="ja-JP" altLang="en-US" sz="2000" b="1" dirty="0">
                <a:solidFill>
                  <a:schemeClr val="bg1"/>
                </a:solidFill>
                <a:latin typeface="DN_TB_Shinbun_Gothic_Std_M" panose="02000503000000000000" pitchFamily="2" charset="-128"/>
                <a:ea typeface="DN_TB_Shinbun_Gothic_Std_M" panose="02000503000000000000" pitchFamily="2" charset="-128"/>
              </a:rPr>
              <a:t>年代の雑誌の技術記事は、現在のデジタル社会を支える人材を育成した </a:t>
            </a:r>
            <a:r>
              <a:rPr lang="en-US" altLang="ja-JP" sz="2000" b="1" dirty="0">
                <a:solidFill>
                  <a:schemeClr val="bg1"/>
                </a:solidFill>
                <a:latin typeface="DN_TB_Shinbun_Gothic_Std_M" panose="02000503000000000000" pitchFamily="2" charset="-128"/>
                <a:ea typeface="DN_TB_Shinbun_Gothic_Std_M" panose="02000503000000000000" pitchFamily="2" charset="-128"/>
              </a:rPr>
              <a:t>(2/4)</a:t>
            </a:r>
            <a:endParaRPr lang="ja-JP" altLang="en-US" sz="2000" b="1" dirty="0">
              <a:solidFill>
                <a:schemeClr val="bg1"/>
              </a:solidFill>
              <a:latin typeface="DN_TB_Shinbun_Gothic_Std_M" panose="02000503000000000000" pitchFamily="2" charset="-128"/>
              <a:ea typeface="DN_TB_Shinbun_Gothic_Std_M" panose="02000503000000000000" pitchFamily="2" charset="-128"/>
            </a:endParaRP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7</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pic>
        <p:nvPicPr>
          <p:cNvPr id="5" name="図 4">
            <a:extLst>
              <a:ext uri="{FF2B5EF4-FFF2-40B4-BE49-F238E27FC236}">
                <a16:creationId xmlns:a16="http://schemas.microsoft.com/office/drawing/2014/main" id="{55965AC0-1D10-4796-A417-504C04565BAA}"/>
              </a:ext>
            </a:extLst>
          </p:cNvPr>
          <p:cNvPicPr>
            <a:picLocks noChangeAspect="1"/>
          </p:cNvPicPr>
          <p:nvPr/>
        </p:nvPicPr>
        <p:blipFill>
          <a:blip r:embed="rId3"/>
          <a:stretch>
            <a:fillRect/>
          </a:stretch>
        </p:blipFill>
        <p:spPr>
          <a:xfrm>
            <a:off x="746484" y="696233"/>
            <a:ext cx="3943801" cy="5795095"/>
          </a:xfrm>
          <a:prstGeom prst="rect">
            <a:avLst/>
          </a:prstGeom>
        </p:spPr>
      </p:pic>
      <p:pic>
        <p:nvPicPr>
          <p:cNvPr id="8" name="図 7">
            <a:extLst>
              <a:ext uri="{FF2B5EF4-FFF2-40B4-BE49-F238E27FC236}">
                <a16:creationId xmlns:a16="http://schemas.microsoft.com/office/drawing/2014/main" id="{06B2BEF4-69D7-4949-8D69-CBB797DBE24D}"/>
              </a:ext>
            </a:extLst>
          </p:cNvPr>
          <p:cNvPicPr>
            <a:picLocks noChangeAspect="1"/>
          </p:cNvPicPr>
          <p:nvPr/>
        </p:nvPicPr>
        <p:blipFill>
          <a:blip r:embed="rId4"/>
          <a:stretch>
            <a:fillRect/>
          </a:stretch>
        </p:blipFill>
        <p:spPr>
          <a:xfrm>
            <a:off x="4690910" y="687773"/>
            <a:ext cx="4093581" cy="5826185"/>
          </a:xfrm>
          <a:prstGeom prst="rect">
            <a:avLst/>
          </a:prstGeom>
        </p:spPr>
      </p:pic>
      <p:sp>
        <p:nvSpPr>
          <p:cNvPr id="41" name="テキスト ボックス 40">
            <a:extLst>
              <a:ext uri="{FF2B5EF4-FFF2-40B4-BE49-F238E27FC236}">
                <a16:creationId xmlns:a16="http://schemas.microsoft.com/office/drawing/2014/main" id="{BFD11AB0-BC22-4AD0-9FF7-9B354360C4A8}"/>
              </a:ext>
            </a:extLst>
          </p:cNvPr>
          <p:cNvSpPr txBox="1"/>
          <p:nvPr/>
        </p:nvSpPr>
        <p:spPr>
          <a:xfrm>
            <a:off x="7948246" y="6152774"/>
            <a:ext cx="1898789" cy="338554"/>
          </a:xfrm>
          <a:prstGeom prst="rect">
            <a:avLst/>
          </a:prstGeom>
          <a:solidFill>
            <a:srgbClr val="FFFF00"/>
          </a:solidFill>
          <a:ln w="12700">
            <a:solidFill>
              <a:schemeClr val="tx1"/>
            </a:solidFill>
          </a:ln>
        </p:spPr>
        <p:txBody>
          <a:bodyPr wrap="square" rtlCol="0">
            <a:spAutoFit/>
          </a:bodyPr>
          <a:lstStyle/>
          <a:p>
            <a:r>
              <a:rPr kumimoji="1" lang="en-US" altLang="ja-JP" sz="1600" dirty="0">
                <a:latin typeface="DN_TB_Shinbun_Gothic_Std_M" panose="02000503000000000000" pitchFamily="2" charset="-128"/>
                <a:ea typeface="DN_TB_Shinbun_Gothic_Std_M" panose="02000503000000000000" pitchFamily="2" charset="-128"/>
              </a:rPr>
              <a:t>500 </a:t>
            </a:r>
            <a:r>
              <a:rPr kumimoji="1" lang="ja-JP" altLang="en-US" sz="1600" dirty="0">
                <a:latin typeface="DN_TB_Shinbun_Gothic_Std_M" panose="02000503000000000000" pitchFamily="2" charset="-128"/>
                <a:ea typeface="DN_TB_Shinbun_Gothic_Std_M" panose="02000503000000000000" pitchFamily="2" charset="-128"/>
              </a:rPr>
              <a:t>ページもある</a:t>
            </a:r>
          </a:p>
        </p:txBody>
      </p:sp>
      <p:sp>
        <p:nvSpPr>
          <p:cNvPr id="42" name="テキスト ボックス 41">
            <a:extLst>
              <a:ext uri="{FF2B5EF4-FFF2-40B4-BE49-F238E27FC236}">
                <a16:creationId xmlns:a16="http://schemas.microsoft.com/office/drawing/2014/main" id="{4A169EED-22AE-49D2-A87D-67EB52E69464}"/>
              </a:ext>
            </a:extLst>
          </p:cNvPr>
          <p:cNvSpPr txBox="1"/>
          <p:nvPr/>
        </p:nvSpPr>
        <p:spPr>
          <a:xfrm>
            <a:off x="3305659" y="654862"/>
            <a:ext cx="999153" cy="461665"/>
          </a:xfrm>
          <a:prstGeom prst="rect">
            <a:avLst/>
          </a:prstGeom>
          <a:solidFill>
            <a:srgbClr val="FFFF00"/>
          </a:solidFill>
          <a:ln w="12700">
            <a:solidFill>
              <a:schemeClr val="tx1"/>
            </a:solidFill>
          </a:ln>
        </p:spPr>
        <p:txBody>
          <a:bodyPr wrap="square" rtlCol="0">
            <a:spAutoFit/>
          </a:bodyPr>
          <a:lstStyle/>
          <a:p>
            <a:pPr algn="dist"/>
            <a:r>
              <a:rPr kumimoji="1" lang="ja-JP" altLang="en-US" sz="2400" dirty="0">
                <a:latin typeface="DN_TB_Shinbun_Gothic_Std_M" panose="02000503000000000000" pitchFamily="2" charset="-128"/>
                <a:ea typeface="DN_TB_Shinbun_Gothic_Std_M" panose="02000503000000000000" pitchFamily="2" charset="-128"/>
              </a:rPr>
              <a:t>目次</a:t>
            </a:r>
          </a:p>
        </p:txBody>
      </p:sp>
    </p:spTree>
    <p:extLst>
      <p:ext uri="{BB962C8B-B14F-4D97-AF65-F5344CB8AC3E}">
        <p14:creationId xmlns:p14="http://schemas.microsoft.com/office/powerpoint/2010/main" val="219784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4E80FD-084C-4D9F-B254-1E1E20670CA6}"/>
              </a:ext>
            </a:extLst>
          </p:cNvPr>
          <p:cNvSpPr/>
          <p:nvPr/>
        </p:nvSpPr>
        <p:spPr>
          <a:xfrm>
            <a:off x="0" y="0"/>
            <a:ext cx="9906000" cy="6043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2000" b="1" dirty="0">
                <a:solidFill>
                  <a:schemeClr val="bg1"/>
                </a:solidFill>
                <a:latin typeface="DN_TB_Shinbun_Gothic_Std_M" panose="02000503000000000000" pitchFamily="2" charset="-128"/>
                <a:ea typeface="DN_TB_Shinbun_Gothic_Std_M" panose="02000503000000000000" pitchFamily="2" charset="-128"/>
              </a:rPr>
              <a:t>1990 </a:t>
            </a:r>
            <a:r>
              <a:rPr lang="ja-JP" altLang="en-US" sz="2000" b="1" dirty="0">
                <a:solidFill>
                  <a:schemeClr val="bg1"/>
                </a:solidFill>
                <a:latin typeface="DN_TB_Shinbun_Gothic_Std_M" panose="02000503000000000000" pitchFamily="2" charset="-128"/>
                <a:ea typeface="DN_TB_Shinbun_Gothic_Std_M" panose="02000503000000000000" pitchFamily="2" charset="-128"/>
              </a:rPr>
              <a:t>年代の雑誌の技術記事は、現在のデジタル社会を支える人材を育成した </a:t>
            </a:r>
            <a:r>
              <a:rPr lang="en-US" altLang="ja-JP" sz="2000" b="1" dirty="0">
                <a:solidFill>
                  <a:schemeClr val="bg1"/>
                </a:solidFill>
                <a:latin typeface="DN_TB_Shinbun_Gothic_Std_M" panose="02000503000000000000" pitchFamily="2" charset="-128"/>
                <a:ea typeface="DN_TB_Shinbun_Gothic_Std_M" panose="02000503000000000000" pitchFamily="2" charset="-128"/>
              </a:rPr>
              <a:t>(3/4)</a:t>
            </a:r>
            <a:endParaRPr lang="ja-JP" altLang="en-US" sz="2000" b="1" dirty="0">
              <a:solidFill>
                <a:schemeClr val="bg1"/>
              </a:solidFill>
              <a:latin typeface="DN_TB_Shinbun_Gothic_Std_M" panose="02000503000000000000" pitchFamily="2" charset="-128"/>
              <a:ea typeface="DN_TB_Shinbun_Gothic_Std_M" panose="02000503000000000000" pitchFamily="2" charset="-128"/>
            </a:endParaRPr>
          </a:p>
        </p:txBody>
      </p:sp>
      <p:grpSp>
        <p:nvGrpSpPr>
          <p:cNvPr id="28" name="グループ化 27">
            <a:extLst>
              <a:ext uri="{FF2B5EF4-FFF2-40B4-BE49-F238E27FC236}">
                <a16:creationId xmlns:a16="http://schemas.microsoft.com/office/drawing/2014/main" id="{DAA8520F-F90B-4521-BD69-A79B5CA24305}"/>
              </a:ext>
            </a:extLst>
          </p:cNvPr>
          <p:cNvGrpSpPr/>
          <p:nvPr/>
        </p:nvGrpSpPr>
        <p:grpSpPr>
          <a:xfrm>
            <a:off x="-1" y="6534000"/>
            <a:ext cx="9906001" cy="327531"/>
            <a:chOff x="-1" y="6534000"/>
            <a:chExt cx="9906001" cy="327531"/>
          </a:xfrm>
        </p:grpSpPr>
        <p:sp>
          <p:nvSpPr>
            <p:cNvPr id="29" name="正方形/長方形 28">
              <a:extLst>
                <a:ext uri="{FF2B5EF4-FFF2-40B4-BE49-F238E27FC236}">
                  <a16:creationId xmlns:a16="http://schemas.microsoft.com/office/drawing/2014/main" id="{78A19E8C-6A2C-4EF4-93E1-7FFA2D5AFC2F}"/>
                </a:ext>
              </a:extLst>
            </p:cNvPr>
            <p:cNvSpPr/>
            <p:nvPr/>
          </p:nvSpPr>
          <p:spPr>
            <a:xfrm>
              <a:off x="4822370" y="6534000"/>
              <a:ext cx="5083630" cy="324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直角三角形 29">
              <a:extLst>
                <a:ext uri="{FF2B5EF4-FFF2-40B4-BE49-F238E27FC236}">
                  <a16:creationId xmlns:a16="http://schemas.microsoft.com/office/drawing/2014/main" id="{80953925-D601-4A1B-B7C5-38B67FA1BAE9}"/>
                </a:ext>
              </a:extLst>
            </p:cNvPr>
            <p:cNvSpPr/>
            <p:nvPr/>
          </p:nvSpPr>
          <p:spPr>
            <a:xfrm rot="5400000" flipH="1" flipV="1">
              <a:off x="4496980" y="6537897"/>
              <a:ext cx="316204" cy="324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106119C9-56AD-44B1-B043-0E0890245613}"/>
                </a:ext>
              </a:extLst>
            </p:cNvPr>
            <p:cNvSpPr/>
            <p:nvPr/>
          </p:nvSpPr>
          <p:spPr>
            <a:xfrm>
              <a:off x="-1" y="6705600"/>
              <a:ext cx="3714751" cy="15239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2" name="直角三角形 31">
              <a:extLst>
                <a:ext uri="{FF2B5EF4-FFF2-40B4-BE49-F238E27FC236}">
                  <a16:creationId xmlns:a16="http://schemas.microsoft.com/office/drawing/2014/main" id="{714B52E0-5425-4913-B563-837711E75354}"/>
                </a:ext>
              </a:extLst>
            </p:cNvPr>
            <p:cNvSpPr/>
            <p:nvPr/>
          </p:nvSpPr>
          <p:spPr>
            <a:xfrm rot="10800000" flipH="1" flipV="1">
              <a:off x="3727447" y="6711954"/>
              <a:ext cx="155578" cy="146046"/>
            </a:xfrm>
            <a:prstGeom prst="r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93E4BB09-A341-4123-BF90-0E3E4885B068}"/>
                </a:ext>
              </a:extLst>
            </p:cNvPr>
            <p:cNvSpPr/>
            <p:nvPr/>
          </p:nvSpPr>
          <p:spPr>
            <a:xfrm>
              <a:off x="684438" y="6541795"/>
              <a:ext cx="3714751" cy="7196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7" name="直角三角形 36">
              <a:extLst>
                <a:ext uri="{FF2B5EF4-FFF2-40B4-BE49-F238E27FC236}">
                  <a16:creationId xmlns:a16="http://schemas.microsoft.com/office/drawing/2014/main" id="{BE19E444-47F3-4CA9-9C04-636055CAEC55}"/>
                </a:ext>
              </a:extLst>
            </p:cNvPr>
            <p:cNvSpPr/>
            <p:nvPr/>
          </p:nvSpPr>
          <p:spPr>
            <a:xfrm>
              <a:off x="4410305" y="6548202"/>
              <a:ext cx="78092" cy="648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8" name="直角三角形 37">
              <a:extLst>
                <a:ext uri="{FF2B5EF4-FFF2-40B4-BE49-F238E27FC236}">
                  <a16:creationId xmlns:a16="http://schemas.microsoft.com/office/drawing/2014/main" id="{A7E69AED-6A1B-4C1B-B6D5-834DA3FA9C73}"/>
                </a:ext>
              </a:extLst>
            </p:cNvPr>
            <p:cNvSpPr/>
            <p:nvPr/>
          </p:nvSpPr>
          <p:spPr>
            <a:xfrm rot="16200000">
              <a:off x="599741" y="6541002"/>
              <a:ext cx="64800" cy="79200"/>
            </a:xfrm>
            <a:prstGeom prst="r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3" name="Slide Number Placeholder 5">
              <a:extLst>
                <a:ext uri="{FF2B5EF4-FFF2-40B4-BE49-F238E27FC236}">
                  <a16:creationId xmlns:a16="http://schemas.microsoft.com/office/drawing/2014/main" id="{ECFC0ED5-EE99-4D2D-B9F0-AF7858D004DD}"/>
                </a:ext>
              </a:extLst>
            </p:cNvPr>
            <p:cNvSpPr txBox="1">
              <a:spLocks/>
            </p:cNvSpPr>
            <p:nvPr/>
          </p:nvSpPr>
          <p:spPr>
            <a:xfrm>
              <a:off x="9423860" y="6537531"/>
              <a:ext cx="423175" cy="324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FD336A-965F-4593-A2D7-961A193888F9}" type="slidenum">
                <a:rPr lang="ja-JP" altLang="en-US" sz="1600" b="1">
                  <a:solidFill>
                    <a:schemeClr val="bg1"/>
                  </a:solidFill>
                  <a:latin typeface="ＭＳ ゴシック" panose="020B0609070205080204" pitchFamily="49" charset="-128"/>
                  <a:ea typeface="ＭＳ ゴシック" panose="020B0609070205080204" pitchFamily="49" charset="-128"/>
                </a:rPr>
                <a:pPr/>
                <a:t>8</a:t>
              </a:fld>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grpSp>
      <p:sp>
        <p:nvSpPr>
          <p:cNvPr id="19" name="テキスト ボックス 18">
            <a:extLst>
              <a:ext uri="{FF2B5EF4-FFF2-40B4-BE49-F238E27FC236}">
                <a16:creationId xmlns:a16="http://schemas.microsoft.com/office/drawing/2014/main" id="{DFB1DB7D-4108-4608-9415-FED5738833E0}"/>
              </a:ext>
            </a:extLst>
          </p:cNvPr>
          <p:cNvSpPr txBox="1"/>
          <p:nvPr/>
        </p:nvSpPr>
        <p:spPr>
          <a:xfrm>
            <a:off x="4869851" y="6527905"/>
            <a:ext cx="4503306" cy="338554"/>
          </a:xfrm>
          <a:prstGeom prst="rect">
            <a:avLst/>
          </a:prstGeom>
          <a:noFill/>
        </p:spPr>
        <p:txBody>
          <a:bodyPr wrap="square">
            <a:spAutoFit/>
          </a:bodyPr>
          <a:lstStyle/>
          <a:p>
            <a:pPr algn="r"/>
            <a:r>
              <a:rPr lang="ja-JP" altLang="en-US" sz="1600" dirty="0">
                <a:solidFill>
                  <a:schemeClr val="bg1"/>
                </a:solidFill>
                <a:latin typeface="DN_TB_Shinbun_Gothic_Std_M" panose="02000503000000000000" pitchFamily="2" charset="-128"/>
                <a:ea typeface="DN_TB_Shinbun_Gothic_Std_M" panose="02000503000000000000" pitchFamily="2" charset="-128"/>
              </a:rPr>
              <a:t>登 大遊 提出資料</a:t>
            </a:r>
            <a:endParaRPr lang="zh-TW" altLang="en-US" sz="1600" dirty="0">
              <a:solidFill>
                <a:schemeClr val="bg1"/>
              </a:solidFill>
              <a:latin typeface="DN_TB_Shinbun_Gothic_Std_M" panose="02000503000000000000" pitchFamily="2" charset="-128"/>
              <a:ea typeface="DN_TB_Shinbun_Gothic_Std_M" panose="02000503000000000000" pitchFamily="2" charset="-128"/>
            </a:endParaRPr>
          </a:p>
        </p:txBody>
      </p:sp>
      <p:pic>
        <p:nvPicPr>
          <p:cNvPr id="3" name="図 2">
            <a:extLst>
              <a:ext uri="{FF2B5EF4-FFF2-40B4-BE49-F238E27FC236}">
                <a16:creationId xmlns:a16="http://schemas.microsoft.com/office/drawing/2014/main" id="{1853EAFF-C616-4FCD-A286-4A8FE8A94AD5}"/>
              </a:ext>
            </a:extLst>
          </p:cNvPr>
          <p:cNvPicPr>
            <a:picLocks noChangeAspect="1"/>
          </p:cNvPicPr>
          <p:nvPr/>
        </p:nvPicPr>
        <p:blipFill>
          <a:blip r:embed="rId3"/>
          <a:stretch>
            <a:fillRect/>
          </a:stretch>
        </p:blipFill>
        <p:spPr>
          <a:xfrm>
            <a:off x="270554" y="747782"/>
            <a:ext cx="3010861" cy="3800153"/>
          </a:xfrm>
          <a:prstGeom prst="rect">
            <a:avLst/>
          </a:prstGeom>
          <a:ln w="12700">
            <a:solidFill>
              <a:schemeClr val="tx1"/>
            </a:solidFill>
          </a:ln>
        </p:spPr>
      </p:pic>
      <p:pic>
        <p:nvPicPr>
          <p:cNvPr id="6" name="図 5">
            <a:extLst>
              <a:ext uri="{FF2B5EF4-FFF2-40B4-BE49-F238E27FC236}">
                <a16:creationId xmlns:a16="http://schemas.microsoft.com/office/drawing/2014/main" id="{B6155C81-364C-4A96-AF83-5715FBB249B5}"/>
              </a:ext>
            </a:extLst>
          </p:cNvPr>
          <p:cNvPicPr>
            <a:picLocks noChangeAspect="1"/>
          </p:cNvPicPr>
          <p:nvPr/>
        </p:nvPicPr>
        <p:blipFill>
          <a:blip r:embed="rId4"/>
          <a:stretch>
            <a:fillRect/>
          </a:stretch>
        </p:blipFill>
        <p:spPr>
          <a:xfrm>
            <a:off x="2776170" y="2427427"/>
            <a:ext cx="2884368" cy="3769511"/>
          </a:xfrm>
          <a:prstGeom prst="rect">
            <a:avLst/>
          </a:prstGeom>
          <a:ln w="12700">
            <a:solidFill>
              <a:schemeClr val="tx1"/>
            </a:solidFill>
          </a:ln>
        </p:spPr>
      </p:pic>
      <p:pic>
        <p:nvPicPr>
          <p:cNvPr id="12" name="図 11">
            <a:extLst>
              <a:ext uri="{FF2B5EF4-FFF2-40B4-BE49-F238E27FC236}">
                <a16:creationId xmlns:a16="http://schemas.microsoft.com/office/drawing/2014/main" id="{ACEEC37B-B690-4199-8F67-5DBC722158D8}"/>
              </a:ext>
            </a:extLst>
          </p:cNvPr>
          <p:cNvPicPr>
            <a:picLocks noChangeAspect="1"/>
          </p:cNvPicPr>
          <p:nvPr/>
        </p:nvPicPr>
        <p:blipFill>
          <a:blip r:embed="rId5"/>
          <a:stretch>
            <a:fillRect/>
          </a:stretch>
        </p:blipFill>
        <p:spPr>
          <a:xfrm>
            <a:off x="5843046" y="747782"/>
            <a:ext cx="2924681" cy="3702601"/>
          </a:xfrm>
          <a:prstGeom prst="rect">
            <a:avLst/>
          </a:prstGeom>
          <a:ln w="12700">
            <a:solidFill>
              <a:schemeClr val="tx1"/>
            </a:solidFill>
          </a:ln>
        </p:spPr>
      </p:pic>
      <p:pic>
        <p:nvPicPr>
          <p:cNvPr id="14" name="図 13">
            <a:extLst>
              <a:ext uri="{FF2B5EF4-FFF2-40B4-BE49-F238E27FC236}">
                <a16:creationId xmlns:a16="http://schemas.microsoft.com/office/drawing/2014/main" id="{2F5E02B0-01F7-46D7-B030-300ABA213151}"/>
              </a:ext>
            </a:extLst>
          </p:cNvPr>
          <p:cNvPicPr>
            <a:picLocks noChangeAspect="1"/>
          </p:cNvPicPr>
          <p:nvPr/>
        </p:nvPicPr>
        <p:blipFill>
          <a:blip r:embed="rId6"/>
          <a:stretch>
            <a:fillRect/>
          </a:stretch>
        </p:blipFill>
        <p:spPr>
          <a:xfrm>
            <a:off x="6469062" y="2198773"/>
            <a:ext cx="3376610" cy="4191654"/>
          </a:xfrm>
          <a:prstGeom prst="rect">
            <a:avLst/>
          </a:prstGeom>
          <a:ln w="12700">
            <a:solidFill>
              <a:schemeClr val="tx1"/>
            </a:solidFill>
          </a:ln>
        </p:spPr>
      </p:pic>
      <p:sp>
        <p:nvSpPr>
          <p:cNvPr id="25" name="テキスト ボックス 24">
            <a:extLst>
              <a:ext uri="{FF2B5EF4-FFF2-40B4-BE49-F238E27FC236}">
                <a16:creationId xmlns:a16="http://schemas.microsoft.com/office/drawing/2014/main" id="{F6949CCA-2A11-44F7-9C80-08B92ADEA227}"/>
              </a:ext>
            </a:extLst>
          </p:cNvPr>
          <p:cNvSpPr txBox="1"/>
          <p:nvPr/>
        </p:nvSpPr>
        <p:spPr>
          <a:xfrm>
            <a:off x="254376" y="4639773"/>
            <a:ext cx="2453666" cy="2123658"/>
          </a:xfrm>
          <a:prstGeom prst="rect">
            <a:avLst/>
          </a:prstGeom>
          <a:solidFill>
            <a:schemeClr val="accent5">
              <a:lumMod val="40000"/>
              <a:lumOff val="6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 </a:t>
            </a:r>
            <a:r>
              <a:rPr kumimoji="1" lang="en-US" altLang="ja-JP" sz="1200" dirty="0">
                <a:latin typeface="DN_TB_Shinbun_Gothic_Std_M" panose="02000503000000000000" pitchFamily="2" charset="-128"/>
                <a:ea typeface="DN_TB_Shinbun_Gothic_Std_M" panose="02000503000000000000" pitchFamily="2" charset="-128"/>
              </a:rPr>
              <a:t>MS </a:t>
            </a:r>
            <a:r>
              <a:rPr kumimoji="1" lang="ja-JP" altLang="en-US" sz="1200" dirty="0">
                <a:latin typeface="DN_TB_Shinbun_Gothic_Std_M" panose="02000503000000000000" pitchFamily="2" charset="-128"/>
                <a:ea typeface="DN_TB_Shinbun_Gothic_Std_M" panose="02000503000000000000" pitchFamily="2" charset="-128"/>
              </a:rPr>
              <a:t>社の開発中の </a:t>
            </a:r>
            <a:r>
              <a:rPr kumimoji="1" lang="en-US" altLang="ja-JP" sz="1200" dirty="0">
                <a:latin typeface="DN_TB_Shinbun_Gothic_Std_M" panose="02000503000000000000" pitchFamily="2" charset="-128"/>
                <a:ea typeface="DN_TB_Shinbun_Gothic_Std_M" panose="02000503000000000000" pitchFamily="2" charset="-128"/>
              </a:rPr>
              <a:t>OS </a:t>
            </a:r>
            <a:r>
              <a:rPr kumimoji="1" lang="ja-JP" altLang="en-US" sz="1200" dirty="0">
                <a:latin typeface="DN_TB_Shinbun_Gothic_Std_M" panose="02000503000000000000" pitchFamily="2" charset="-128"/>
                <a:ea typeface="DN_TB_Shinbun_Gothic_Std_M" panose="02000503000000000000" pitchFamily="2" charset="-128"/>
              </a:rPr>
              <a:t>に関する内部に踏み込んだ詳細な解説。</a:t>
            </a:r>
            <a:endParaRPr kumimoji="1" lang="en-US" altLang="ja-JP" sz="1200" dirty="0">
              <a:latin typeface="DN_TB_Shinbun_Gothic_Std_M" panose="02000503000000000000" pitchFamily="2" charset="-128"/>
              <a:ea typeface="DN_TB_Shinbun_Gothic_Std_M" panose="02000503000000000000" pitchFamily="2" charset="-128"/>
            </a:endParaRPr>
          </a:p>
          <a:p>
            <a:r>
              <a:rPr kumimoji="1" lang="ja-JP" altLang="en-US" sz="1200" dirty="0">
                <a:latin typeface="DN_TB_Shinbun_Gothic_Std_M" panose="02000503000000000000" pitchFamily="2" charset="-128"/>
                <a:ea typeface="DN_TB_Shinbun_Gothic_Std_M" panose="02000503000000000000" pitchFamily="2" charset="-128"/>
              </a:rPr>
              <a:t>この </a:t>
            </a:r>
            <a:r>
              <a:rPr kumimoji="1" lang="en-US" altLang="ja-JP" sz="1200" dirty="0">
                <a:latin typeface="DN_TB_Shinbun_Gothic_Std_M" panose="02000503000000000000" pitchFamily="2" charset="-128"/>
                <a:ea typeface="DN_TB_Shinbun_Gothic_Std_M" panose="02000503000000000000" pitchFamily="2" charset="-128"/>
              </a:rPr>
              <a:t>OS </a:t>
            </a:r>
            <a:r>
              <a:rPr kumimoji="1" lang="ja-JP" altLang="en-US" sz="1200" dirty="0">
                <a:latin typeface="DN_TB_Shinbun_Gothic_Std_M" panose="02000503000000000000" pitchFamily="2" charset="-128"/>
                <a:ea typeface="DN_TB_Shinbun_Gothic_Std_M" panose="02000503000000000000" pitchFamily="2" charset="-128"/>
              </a:rPr>
              <a:t>カーネル </a:t>
            </a:r>
            <a:r>
              <a:rPr kumimoji="1" lang="en-US" altLang="ja-JP" sz="1200" dirty="0">
                <a:latin typeface="DN_TB_Shinbun_Gothic_Std_M" panose="02000503000000000000" pitchFamily="2" charset="-128"/>
                <a:ea typeface="DN_TB_Shinbun_Gothic_Std_M" panose="02000503000000000000" pitchFamily="2" charset="-128"/>
              </a:rPr>
              <a:t>(NT) </a:t>
            </a:r>
            <a:r>
              <a:rPr kumimoji="1" lang="ja-JP" altLang="en-US" sz="1200" dirty="0">
                <a:latin typeface="DN_TB_Shinbun_Gothic_Std_M" panose="02000503000000000000" pitchFamily="2" charset="-128"/>
                <a:ea typeface="DN_TB_Shinbun_Gothic_Std_M" panose="02000503000000000000" pitchFamily="2" charset="-128"/>
              </a:rPr>
              <a:t>は、この時点ではあまり人気がなかったが、後に企業に広く普及し、</a:t>
            </a:r>
            <a:endParaRPr kumimoji="1" lang="en-US" altLang="ja-JP" sz="1200" dirty="0">
              <a:latin typeface="DN_TB_Shinbun_Gothic_Std_M" panose="02000503000000000000" pitchFamily="2" charset="-128"/>
              <a:ea typeface="DN_TB_Shinbun_Gothic_Std_M" panose="02000503000000000000" pitchFamily="2" charset="-128"/>
            </a:endParaRPr>
          </a:p>
          <a:p>
            <a:r>
              <a:rPr kumimoji="1" lang="ja-JP" altLang="en-US" sz="1200" dirty="0">
                <a:latin typeface="DN_TB_Shinbun_Gothic_Std_M" panose="02000503000000000000" pitchFamily="2" charset="-128"/>
                <a:ea typeface="DN_TB_Shinbun_Gothic_Std_M" panose="02000503000000000000" pitchFamily="2" charset="-128"/>
              </a:rPr>
              <a:t>・ </a:t>
            </a:r>
            <a:r>
              <a:rPr kumimoji="1" lang="en-US" altLang="ja-JP" sz="1200" dirty="0">
                <a:latin typeface="DN_TB_Shinbun_Gothic_Std_M" panose="02000503000000000000" pitchFamily="2" charset="-128"/>
                <a:ea typeface="DN_TB_Shinbun_Gothic_Std_M" panose="02000503000000000000" pitchFamily="2" charset="-128"/>
              </a:rPr>
              <a:t>Windows XP, Vista, </a:t>
            </a:r>
            <a:br>
              <a:rPr kumimoji="1" lang="en-US" altLang="ja-JP" sz="1200" dirty="0">
                <a:latin typeface="DN_TB_Shinbun_Gothic_Std_M" panose="02000503000000000000" pitchFamily="2" charset="-128"/>
                <a:ea typeface="DN_TB_Shinbun_Gothic_Std_M" panose="02000503000000000000" pitchFamily="2" charset="-128"/>
              </a:rPr>
            </a:br>
            <a:r>
              <a:rPr kumimoji="1" lang="en-US" altLang="ja-JP" sz="1200" dirty="0">
                <a:latin typeface="DN_TB_Shinbun_Gothic_Std_M" panose="02000503000000000000" pitchFamily="2" charset="-128"/>
                <a:ea typeface="DN_TB_Shinbun_Gothic_Std_M" panose="02000503000000000000" pitchFamily="2" charset="-128"/>
              </a:rPr>
              <a:t>    7, 8, 10, 11</a:t>
            </a:r>
          </a:p>
          <a:p>
            <a:r>
              <a:rPr kumimoji="1" lang="ja-JP" altLang="en-US" sz="1200" dirty="0">
                <a:latin typeface="DN_TB_Shinbun_Gothic_Std_M" panose="02000503000000000000" pitchFamily="2" charset="-128"/>
                <a:ea typeface="DN_TB_Shinbun_Gothic_Std_M" panose="02000503000000000000" pitchFamily="2" charset="-128"/>
              </a:rPr>
              <a:t>・ </a:t>
            </a:r>
            <a:r>
              <a:rPr kumimoji="1" lang="en-US" altLang="ja-JP" sz="1200" dirty="0">
                <a:latin typeface="DN_TB_Shinbun_Gothic_Std_M" panose="02000503000000000000" pitchFamily="2" charset="-128"/>
                <a:ea typeface="DN_TB_Shinbun_Gothic_Std_M" panose="02000503000000000000" pitchFamily="2" charset="-128"/>
              </a:rPr>
              <a:t>Microsoft Azure</a:t>
            </a:r>
          </a:p>
          <a:p>
            <a:r>
              <a:rPr kumimoji="1" lang="ja-JP" altLang="en-US" sz="1200" dirty="0">
                <a:latin typeface="DN_TB_Shinbun_Gothic_Std_M" panose="02000503000000000000" pitchFamily="2" charset="-128"/>
                <a:ea typeface="DN_TB_Shinbun_Gothic_Std_M" panose="02000503000000000000" pitchFamily="2" charset="-128"/>
              </a:rPr>
              <a:t>などで企業向けに確立された </a:t>
            </a:r>
            <a:r>
              <a:rPr kumimoji="1" lang="en-US" altLang="ja-JP" sz="1200" dirty="0">
                <a:latin typeface="DN_TB_Shinbun_Gothic_Std_M" panose="02000503000000000000" pitchFamily="2" charset="-128"/>
                <a:ea typeface="DN_TB_Shinbun_Gothic_Std_M" panose="02000503000000000000" pitchFamily="2" charset="-128"/>
              </a:rPr>
              <a:t>Microsoft </a:t>
            </a:r>
            <a:r>
              <a:rPr kumimoji="1" lang="ja-JP" altLang="en-US" sz="1200" dirty="0">
                <a:latin typeface="DN_TB_Shinbun_Gothic_Std_M" panose="02000503000000000000" pitchFamily="2" charset="-128"/>
                <a:ea typeface="DN_TB_Shinbun_Gothic_Std_M" panose="02000503000000000000" pitchFamily="2" charset="-128"/>
              </a:rPr>
              <a:t>帝国の基礎となっているのである。</a:t>
            </a:r>
          </a:p>
        </p:txBody>
      </p:sp>
      <p:sp>
        <p:nvSpPr>
          <p:cNvPr id="27" name="テキスト ボックス 26">
            <a:extLst>
              <a:ext uri="{FF2B5EF4-FFF2-40B4-BE49-F238E27FC236}">
                <a16:creationId xmlns:a16="http://schemas.microsoft.com/office/drawing/2014/main" id="{BFFE2748-EA39-42C6-A72B-7B08AB6E69A9}"/>
              </a:ext>
            </a:extLst>
          </p:cNvPr>
          <p:cNvSpPr txBox="1"/>
          <p:nvPr/>
        </p:nvSpPr>
        <p:spPr>
          <a:xfrm>
            <a:off x="3212898" y="5873772"/>
            <a:ext cx="2884368" cy="646331"/>
          </a:xfrm>
          <a:prstGeom prst="rect">
            <a:avLst/>
          </a:prstGeom>
          <a:solidFill>
            <a:schemeClr val="accent5">
              <a:lumMod val="40000"/>
              <a:lumOff val="6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 今の「</a:t>
            </a:r>
            <a:r>
              <a:rPr kumimoji="1" lang="en-US" altLang="ja-JP" sz="1200" dirty="0">
                <a:latin typeface="DN_TB_Shinbun_Gothic_Std_M" panose="02000503000000000000" pitchFamily="2" charset="-128"/>
                <a:ea typeface="DN_TB_Shinbun_Gothic_Std_M" panose="02000503000000000000" pitchFamily="2" charset="-128"/>
              </a:rPr>
              <a:t>Office 365</a:t>
            </a:r>
            <a:r>
              <a:rPr kumimoji="1" lang="ja-JP" altLang="en-US" sz="1200" dirty="0">
                <a:latin typeface="DN_TB_Shinbun_Gothic_Std_M" panose="02000503000000000000" pitchFamily="2" charset="-128"/>
                <a:ea typeface="DN_TB_Shinbun_Gothic_Std_M" panose="02000503000000000000" pitchFamily="2" charset="-128"/>
              </a:rPr>
              <a:t>」の基礎となった画期的なバージョン「</a:t>
            </a:r>
            <a:r>
              <a:rPr kumimoji="1" lang="en-US" altLang="ja-JP" sz="1200" dirty="0">
                <a:latin typeface="DN_TB_Shinbun_Gothic_Std_M" panose="02000503000000000000" pitchFamily="2" charset="-128"/>
                <a:ea typeface="DN_TB_Shinbun_Gothic_Std_M" panose="02000503000000000000" pitchFamily="2" charset="-128"/>
              </a:rPr>
              <a:t>Office 2000</a:t>
            </a:r>
            <a:r>
              <a:rPr kumimoji="1" lang="ja-JP" altLang="en-US" sz="1200" dirty="0">
                <a:latin typeface="DN_TB_Shinbun_Gothic_Std_M" panose="02000503000000000000" pitchFamily="2" charset="-128"/>
                <a:ea typeface="DN_TB_Shinbun_Gothic_Std_M" panose="02000503000000000000" pitchFamily="2" charset="-128"/>
              </a:rPr>
              <a:t>」の内部構造を含めた詳しい解説記事。</a:t>
            </a:r>
          </a:p>
        </p:txBody>
      </p:sp>
      <p:sp>
        <p:nvSpPr>
          <p:cNvPr id="34" name="テキスト ボックス 33">
            <a:extLst>
              <a:ext uri="{FF2B5EF4-FFF2-40B4-BE49-F238E27FC236}">
                <a16:creationId xmlns:a16="http://schemas.microsoft.com/office/drawing/2014/main" id="{68D80C2D-9ACA-4D77-B21B-3B0A2CE8CC50}"/>
              </a:ext>
            </a:extLst>
          </p:cNvPr>
          <p:cNvSpPr txBox="1"/>
          <p:nvPr/>
        </p:nvSpPr>
        <p:spPr>
          <a:xfrm>
            <a:off x="7770305" y="1480655"/>
            <a:ext cx="2135695" cy="646331"/>
          </a:xfrm>
          <a:prstGeom prst="rect">
            <a:avLst/>
          </a:prstGeom>
          <a:solidFill>
            <a:schemeClr val="accent5">
              <a:lumMod val="40000"/>
              <a:lumOff val="6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 </a:t>
            </a:r>
            <a:r>
              <a:rPr kumimoji="1" lang="en-US" altLang="ja-JP" sz="1200" dirty="0">
                <a:latin typeface="DN_TB_Shinbun_Gothic_Std_M" panose="02000503000000000000" pitchFamily="2" charset="-128"/>
                <a:ea typeface="DN_TB_Shinbun_Gothic_Std_M" panose="02000503000000000000" pitchFamily="2" charset="-128"/>
              </a:rPr>
              <a:t>XML </a:t>
            </a:r>
            <a:r>
              <a:rPr kumimoji="1" lang="ja-JP" altLang="en-US" sz="1200" dirty="0">
                <a:latin typeface="DN_TB_Shinbun_Gothic_Std_M" panose="02000503000000000000" pitchFamily="2" charset="-128"/>
                <a:ea typeface="DN_TB_Shinbun_Gothic_Std_M" panose="02000503000000000000" pitchFamily="2" charset="-128"/>
              </a:rPr>
              <a:t>は、後に企業向けデータ形式として、日本企業でも大いに普及した。</a:t>
            </a:r>
          </a:p>
        </p:txBody>
      </p:sp>
      <p:sp>
        <p:nvSpPr>
          <p:cNvPr id="35" name="テキスト ボックス 34">
            <a:extLst>
              <a:ext uri="{FF2B5EF4-FFF2-40B4-BE49-F238E27FC236}">
                <a16:creationId xmlns:a16="http://schemas.microsoft.com/office/drawing/2014/main" id="{56A34DDC-4440-47C6-A8C7-9F64F8A8A0EE}"/>
              </a:ext>
            </a:extLst>
          </p:cNvPr>
          <p:cNvSpPr txBox="1"/>
          <p:nvPr/>
        </p:nvSpPr>
        <p:spPr>
          <a:xfrm>
            <a:off x="7305323" y="3055271"/>
            <a:ext cx="2516554" cy="1200329"/>
          </a:xfrm>
          <a:prstGeom prst="rect">
            <a:avLst/>
          </a:prstGeom>
          <a:solidFill>
            <a:schemeClr val="accent5">
              <a:lumMod val="40000"/>
              <a:lumOff val="60000"/>
            </a:schemeClr>
          </a:solidFill>
          <a:ln w="19050">
            <a:solidFill>
              <a:schemeClr val="tx1"/>
            </a:solidFill>
          </a:ln>
        </p:spPr>
        <p:txBody>
          <a:bodyPr wrap="square" rtlCol="0">
            <a:spAutoFit/>
          </a:bodyPr>
          <a:lstStyle/>
          <a:p>
            <a:r>
              <a:rPr kumimoji="1" lang="ja-JP" altLang="en-US" sz="1200" dirty="0">
                <a:latin typeface="DN_TB_Shinbun_Gothic_Std_M" panose="02000503000000000000" pitchFamily="2" charset="-128"/>
                <a:ea typeface="DN_TB_Shinbun_Gothic_Std_M" panose="02000503000000000000" pitchFamily="2" charset="-128"/>
              </a:rPr>
              <a:t>→ 様々な日本企業も、各種の試作中の技術原稿を率先して投稿していた。</a:t>
            </a: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各社の技術管理職が自らの手で書いて投稿していた。例は、ソニー社独自開発の動画処理技術実装の解説記事である。</a:t>
            </a:r>
            <a:r>
              <a:rPr kumimoji="1" lang="en-US" altLang="ja-JP" sz="1200" dirty="0">
                <a:latin typeface="DN_TB_Shinbun_Gothic_Std_M" panose="02000503000000000000" pitchFamily="2" charset="-128"/>
                <a:ea typeface="DN_TB_Shinbun_Gothic_Std_M" panose="02000503000000000000" pitchFamily="2" charset="-128"/>
              </a:rPr>
              <a:t>)</a:t>
            </a:r>
            <a:endParaRPr kumimoji="1" lang="ja-JP" altLang="en-US" sz="1200" dirty="0">
              <a:latin typeface="DN_TB_Shinbun_Gothic_Std_M" panose="02000503000000000000" pitchFamily="2" charset="-128"/>
              <a:ea typeface="DN_TB_Shinbun_Gothic_Std_M" panose="02000503000000000000" pitchFamily="2" charset="-128"/>
            </a:endParaRPr>
          </a:p>
        </p:txBody>
      </p:sp>
      <p:pic>
        <p:nvPicPr>
          <p:cNvPr id="39" name="図 38">
            <a:extLst>
              <a:ext uri="{FF2B5EF4-FFF2-40B4-BE49-F238E27FC236}">
                <a16:creationId xmlns:a16="http://schemas.microsoft.com/office/drawing/2014/main" id="{C818B835-6650-4CFC-A40E-D66C2594AE4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66097" y="920029"/>
            <a:ext cx="1268816" cy="1364011"/>
          </a:xfrm>
          <a:prstGeom prst="rect">
            <a:avLst/>
          </a:prstGeom>
        </p:spPr>
      </p:pic>
      <p:sp>
        <p:nvSpPr>
          <p:cNvPr id="40" name="テキスト ボックス 39">
            <a:extLst>
              <a:ext uri="{FF2B5EF4-FFF2-40B4-BE49-F238E27FC236}">
                <a16:creationId xmlns:a16="http://schemas.microsoft.com/office/drawing/2014/main" id="{12143C62-CA24-4517-A865-2FD30574E79F}"/>
              </a:ext>
            </a:extLst>
          </p:cNvPr>
          <p:cNvSpPr txBox="1"/>
          <p:nvPr/>
        </p:nvSpPr>
        <p:spPr>
          <a:xfrm>
            <a:off x="3491256" y="863559"/>
            <a:ext cx="2297723" cy="1569660"/>
          </a:xfrm>
          <a:prstGeom prst="rect">
            <a:avLst/>
          </a:prstGeom>
          <a:noFill/>
        </p:spPr>
        <p:txBody>
          <a:bodyPr wrap="square" rtlCol="0">
            <a:spAutoFit/>
          </a:bodyPr>
          <a:lstStyle/>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初心者が</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読んでも、</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en-US" altLang="ja-JP" sz="1200" dirty="0">
                <a:highlight>
                  <a:srgbClr val="FFFF00"/>
                </a:highlight>
                <a:latin typeface="DN_TB_Shinbun_Gothic_Std_M" panose="02000503000000000000" pitchFamily="2" charset="-128"/>
                <a:ea typeface="DN_TB_Shinbun_Gothic_Std_M" panose="02000503000000000000" pitchFamily="2" charset="-128"/>
              </a:rPr>
              <a:t>IT</a:t>
            </a:r>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 のプロが</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読んでも、</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開発者が読ん</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でも、面白い</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記事が豊富</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sz="1200" dirty="0">
                <a:highlight>
                  <a:srgbClr val="FFFF00"/>
                </a:highlight>
                <a:latin typeface="DN_TB_Shinbun_Gothic_Std_M" panose="02000503000000000000" pitchFamily="2" charset="-128"/>
                <a:ea typeface="DN_TB_Shinbun_Gothic_Std_M" panose="02000503000000000000" pitchFamily="2" charset="-128"/>
              </a:rPr>
              <a:t>であった。</a:t>
            </a:r>
          </a:p>
        </p:txBody>
      </p:sp>
    </p:spTree>
    <p:extLst>
      <p:ext uri="{BB962C8B-B14F-4D97-AF65-F5344CB8AC3E}">
        <p14:creationId xmlns:p14="http://schemas.microsoft.com/office/powerpoint/2010/main" val="205404510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E912D768F96D94896333B9C117ADD17" ma:contentTypeVersion="17" ma:contentTypeDescription="新しいドキュメントを作成します。" ma:contentTypeScope="" ma:versionID="2bdf697f94e03a18908a867635b721c7">
  <xsd:schema xmlns:xsd="http://www.w3.org/2001/XMLSchema" xmlns:xs="http://www.w3.org/2001/XMLSchema" xmlns:p="http://schemas.microsoft.com/office/2006/metadata/properties" xmlns:ns1="http://schemas.microsoft.com/sharepoint/v3" xmlns:ns2="282d2848-1e61-4f57-abe5-548f89bb406a" xmlns:ns3="b758b80c-b7b2-4ee0-9bbd-eeae84deb832" targetNamespace="http://schemas.microsoft.com/office/2006/metadata/properties" ma:root="true" ma:fieldsID="f988e5620e6be5b6679a7b2bf7add3fc" ns1:_="" ns2:_="" ns3:_="">
    <xsd:import namespace="http://schemas.microsoft.com/sharepoint/v3"/>
    <xsd:import namespace="282d2848-1e61-4f57-abe5-548f89bb406a"/>
    <xsd:import namespace="b758b80c-b7b2-4ee0-9bbd-eeae84deb8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1:_ip_UnifiedCompliancePolicyProperties" minOccurs="0"/>
                <xsd:element ref="ns1:_ip_UnifiedCompliancePolicyUIAction" minOccurs="0"/>
                <xsd:element ref="ns3:SharedWithUsers" minOccurs="0"/>
                <xsd:element ref="ns3:SharedWithDetails" minOccurs="0"/>
                <xsd:element ref="ns2:MediaServiceGenerationTime" minOccurs="0"/>
                <xsd:element ref="ns2:MediaServiceEventHashCode"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統合コンプライアンス ポリシーのプロパティ" ma:hidden="true" ma:internalName="_ip_UnifiedCompliancePolicyProperties">
      <xsd:simpleType>
        <xsd:restriction base="dms:Note"/>
      </xsd:simpleType>
    </xsd:element>
    <xsd:element name="_ip_UnifiedCompliancePolicyUIAction" ma:index="16"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2d2848-1e61-4f57-abe5-548f89bb4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758b80c-b7b2-4ee0-9bbd-eeae84deb832" elementFormDefault="qualified">
    <xsd:import namespace="http://schemas.microsoft.com/office/2006/documentManagement/types"/>
    <xsd:import namespace="http://schemas.microsoft.com/office/infopath/2007/PartnerControls"/>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element name="TaxCatchAll" ma:index="24" nillable="true" ma:displayName="Taxonomy Catch All Column" ma:hidden="true" ma:list="{e3881962-ab3e-49d3-8ce4-38c62ff91f51}" ma:internalName="TaxCatchAll" ma:showField="CatchAllData" ma:web="b758b80c-b7b2-4ee0-9bbd-eeae84deb8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282d2848-1e61-4f57-abe5-548f89bb406a">
      <Terms xmlns="http://schemas.microsoft.com/office/infopath/2007/PartnerControls"/>
    </lcf76f155ced4ddcb4097134ff3c332f>
    <TaxCatchAll xmlns="b758b80c-b7b2-4ee0-9bbd-eeae84deb832"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4BA42E-21E7-4B5B-83F4-1F0330DA1D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82d2848-1e61-4f57-abe5-548f89bb406a"/>
    <ds:schemaRef ds:uri="b758b80c-b7b2-4ee0-9bbd-eeae84deb8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DCABCF-2A7C-47C3-9448-4F86B98D0AE4}">
  <ds:schemaRefs>
    <ds:schemaRef ds:uri="http://purl.org/dc/elements/1.1/"/>
    <ds:schemaRef ds:uri="http://purl.org/dc/dcmitype/"/>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b758b80c-b7b2-4ee0-9bbd-eeae84deb832"/>
    <ds:schemaRef ds:uri="282d2848-1e61-4f57-abe5-548f89bb406a"/>
    <ds:schemaRef ds:uri="http://schemas.microsoft.com/sharepoint/v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DCA2E06-0A7C-49C2-BD7D-82DC559632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4705</Words>
  <Application>Microsoft Office PowerPoint</Application>
  <PresentationFormat>A4 210 x 297 mm</PresentationFormat>
  <Paragraphs>314</Paragraphs>
  <Slides>20</Slides>
  <Notes>20</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30" baseType="lpstr">
      <vt:lpstr>Calibri</vt:lpstr>
      <vt:lpstr>游ゴシック</vt:lpstr>
      <vt:lpstr>Meiryo UI</vt:lpstr>
      <vt:lpstr>Arial</vt:lpstr>
      <vt:lpstr>Times New Roman</vt:lpstr>
      <vt:lpstr>ＭＳ ゴシック</vt:lpstr>
      <vt:lpstr>Calibri Light</vt:lpstr>
      <vt:lpstr>DN_TB_Shinbun_Gothic_Std_M</vt:lpstr>
      <vt:lpstr>Office テーマ</vt:lpstr>
      <vt:lpstr>Microsoft クリップアート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「デジタル庁 テクノロジーマップ、技術カタログの在り方について」 (登 大遊, 2022)</dc:title>
  <dc:creator/>
  <cp:lastModifiedBy/>
  <cp:revision>1</cp:revision>
  <dcterms:created xsi:type="dcterms:W3CDTF">2022-08-05T08:50:04Z</dcterms:created>
  <dcterms:modified xsi:type="dcterms:W3CDTF">2022-10-04T00:32:25Z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0x0101009E912D768F96D94896333B9C117ADD17</vt:lpwstr>
  </property>
  <property fmtid="{D5CDD505-2E9C-101B-9397-08002B2CF9AE}" pid="3" name="MediaServiceImageTags">
    <vt:lpwstr/>
  </property>
</Properties>
</file>