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handoutMasterIdLst>
    <p:handoutMasterId r:id="rId35"/>
  </p:handoutMasterIdLst>
  <p:sldIdLst>
    <p:sldId id="932" r:id="rId2"/>
    <p:sldId id="883" r:id="rId3"/>
    <p:sldId id="882" r:id="rId4"/>
    <p:sldId id="880" r:id="rId5"/>
    <p:sldId id="493" r:id="rId6"/>
    <p:sldId id="478" r:id="rId7"/>
    <p:sldId id="484" r:id="rId8"/>
    <p:sldId id="492" r:id="rId9"/>
    <p:sldId id="495" r:id="rId10"/>
    <p:sldId id="490" r:id="rId11"/>
    <p:sldId id="494" r:id="rId12"/>
    <p:sldId id="481" r:id="rId13"/>
    <p:sldId id="496" r:id="rId14"/>
    <p:sldId id="488" r:id="rId15"/>
    <p:sldId id="489" r:id="rId16"/>
    <p:sldId id="477" r:id="rId17"/>
    <p:sldId id="501" r:id="rId18"/>
    <p:sldId id="502" r:id="rId19"/>
    <p:sldId id="503" r:id="rId20"/>
    <p:sldId id="504" r:id="rId21"/>
    <p:sldId id="956" r:id="rId22"/>
    <p:sldId id="957" r:id="rId23"/>
    <p:sldId id="958" r:id="rId24"/>
    <p:sldId id="959" r:id="rId25"/>
    <p:sldId id="962" r:id="rId26"/>
    <p:sldId id="963" r:id="rId27"/>
    <p:sldId id="906" r:id="rId28"/>
    <p:sldId id="964" r:id="rId29"/>
    <p:sldId id="953" r:id="rId30"/>
    <p:sldId id="961" r:id="rId31"/>
    <p:sldId id="960" r:id="rId32"/>
    <p:sldId id="965" r:id="rId33"/>
  </p:sldIdLst>
  <p:sldSz cx="12192000" cy="6858000"/>
  <p:notesSz cx="9144000" cy="6858000"/>
  <p:embeddedFontLst>
    <p:embeddedFont>
      <p:font typeface="Calibri" panose="020F0502020204030204" pitchFamily="34" charset="0"/>
      <p:regular r:id="rId36"/>
      <p:bold r:id="rId37"/>
      <p:italic r:id="rId38"/>
      <p:boldItalic r:id="rId39"/>
    </p:embeddedFont>
    <p:embeddedFont>
      <p:font typeface="Consolas" panose="020B0609020204030204" pitchFamily="49" charset="0"/>
      <p:regular r:id="rId40"/>
      <p:bold r:id="rId41"/>
      <p:italic r:id="rId42"/>
      <p:boldItalic r:id="rId43"/>
    </p:embeddedFont>
    <p:embeddedFont>
      <p:font typeface="DN_TB_Shinbun_Gothic_Std_M" panose="02000503000000000000" pitchFamily="2" charset="-128"/>
      <p:regular r:id="rId44"/>
    </p:embeddedFont>
    <p:embeddedFont>
      <p:font typeface="DN_TB_Shinbun_Mincho_Std_L" panose="02000503000000000000" pitchFamily="2" charset="-128"/>
      <p:regular r:id="rId45"/>
    </p:embeddedFont>
    <p:embeddedFont>
      <p:font typeface="Meiryo UI" panose="020B0604030504040204" pitchFamily="50" charset="-128"/>
      <p:regular r:id="rId46"/>
      <p:bold r:id="rId47"/>
      <p:italic r:id="rId48"/>
      <p:boldItalic r:id="rId49"/>
    </p:embeddedFont>
    <p:embeddedFont>
      <p:font typeface="Segoe Condensed" panose="020B0606040200020203" pitchFamily="34" charset="0"/>
      <p:regular r:id="rId50"/>
      <p:bold r:id="rId51"/>
    </p:embeddedFont>
    <p:embeddedFont>
      <p:font typeface="游ゴシック" panose="020B0400000000000000" pitchFamily="50" charset="-128"/>
      <p:regular r:id="rId52"/>
      <p:bold r:id="rId53"/>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FFCC"/>
    <a:srgbClr val="FFFFCC"/>
    <a:srgbClr val="FFCCFF"/>
    <a:srgbClr val="66FFFF"/>
    <a:srgbClr val="050505"/>
    <a:srgbClr val="1E2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1" autoAdjust="0"/>
    <p:restoredTop sz="96314" autoAdjust="0"/>
  </p:normalViewPr>
  <p:slideViewPr>
    <p:cSldViewPr snapToGrid="0">
      <p:cViewPr varScale="1">
        <p:scale>
          <a:sx n="123" d="100"/>
          <a:sy n="123" d="100"/>
        </p:scale>
        <p:origin x="210" y="9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26" d="100"/>
          <a:sy n="126" d="100"/>
        </p:scale>
        <p:origin x="2112" y="1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5179484" y="2"/>
            <a:ext cx="3962400" cy="344091"/>
          </a:xfrm>
          <a:prstGeom prst="rect">
            <a:avLst/>
          </a:prstGeom>
        </p:spPr>
        <p:txBody>
          <a:bodyPr vert="horz" lIns="91440" tIns="45720" rIns="91440" bIns="45720" rtlCol="0"/>
          <a:lstStyle>
            <a:lvl1pPr algn="r">
              <a:defRPr sz="1200"/>
            </a:lvl1pPr>
          </a:lstStyle>
          <a:p>
            <a:fld id="{43004559-E693-417D-832F-282830CA0F2C}" type="datetimeFigureOut">
              <a:rPr kumimoji="1" lang="ja-JP" altLang="en-US" smtClean="0"/>
              <a:t>2024/1/5</a:t>
            </a:fld>
            <a:endParaRPr kumimoji="1" lang="ja-JP" altLang="en-US" dirty="0"/>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C0A583E-C166-4917-A0BF-D1BE5ACF047B}" type="slidenum">
              <a:rPr kumimoji="1" lang="ja-JP" altLang="en-US" smtClean="0"/>
              <a:t>‹#›</a:t>
            </a:fld>
            <a:endParaRPr kumimoji="1" lang="ja-JP" altLang="en-US" dirty="0"/>
          </a:p>
        </p:txBody>
      </p:sp>
    </p:spTree>
    <p:extLst>
      <p:ext uri="{BB962C8B-B14F-4D97-AF65-F5344CB8AC3E}">
        <p14:creationId xmlns:p14="http://schemas.microsoft.com/office/powerpoint/2010/main" val="19119979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2647D927-0592-4B54-A511-F775D23C7FAD}" type="datetimeFigureOut">
              <a:rPr kumimoji="1" lang="ja-JP" altLang="en-US" smtClean="0"/>
              <a:t>2024/1/5</a:t>
            </a:fld>
            <a:endParaRPr kumimoji="1" lang="ja-JP" altLang="en-US" dirty="0"/>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8560A76-A9AA-40A3-B9BD-8A5068D5FB20}" type="slidenum">
              <a:rPr kumimoji="1" lang="ja-JP" altLang="en-US" smtClean="0"/>
              <a:t>‹#›</a:t>
            </a:fld>
            <a:endParaRPr kumimoji="1" lang="ja-JP" altLang="en-US" dirty="0"/>
          </a:p>
        </p:txBody>
      </p:sp>
    </p:spTree>
    <p:extLst>
      <p:ext uri="{BB962C8B-B14F-4D97-AF65-F5344CB8AC3E}">
        <p14:creationId xmlns:p14="http://schemas.microsoft.com/office/powerpoint/2010/main" val="12131325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r>
              <a:rPr kumimoji="1" lang="en-US" altLang="ja-JP"/>
              <a:t>Confidential</a:t>
            </a:r>
            <a:endParaRPr kumimoji="1" lang="ja-JP" altLang="en-US" dirty="0"/>
          </a:p>
        </p:txBody>
      </p:sp>
      <p:sp>
        <p:nvSpPr>
          <p:cNvPr id="5" name="スライド番号プレースホルダー 4"/>
          <p:cNvSpPr>
            <a:spLocks noGrp="1"/>
          </p:cNvSpPr>
          <p:nvPr>
            <p:ph type="sldNum" sz="quarter" idx="11"/>
          </p:nvPr>
        </p:nvSpPr>
        <p:spPr/>
        <p:txBody>
          <a:bodyPr/>
          <a:lstStyle/>
          <a:p>
            <a:fld id="{B8560A76-A9AA-40A3-B9BD-8A5068D5FB20}" type="slidenum">
              <a:rPr kumimoji="1" lang="ja-JP" altLang="en-US" smtClean="0"/>
              <a:t>25</a:t>
            </a:fld>
            <a:endParaRPr kumimoji="1" lang="ja-JP" altLang="en-US" dirty="0"/>
          </a:p>
        </p:txBody>
      </p:sp>
    </p:spTree>
    <p:extLst>
      <p:ext uri="{BB962C8B-B14F-4D97-AF65-F5344CB8AC3E}">
        <p14:creationId xmlns:p14="http://schemas.microsoft.com/office/powerpoint/2010/main" val="2449696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C76B12B-05AE-4C08-B2DB-0751F37B9E89}" type="datetime1">
              <a:rPr kumimoji="1" lang="ja-JP" altLang="en-US" smtClean="0"/>
              <a:t>2024/1/5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2946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EE422A-7189-49E7-8DCC-CAC2D968BFCD}" type="datetime1">
              <a:rPr kumimoji="1" lang="ja-JP" altLang="en-US" smtClean="0"/>
              <a:t>2024/1/5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34279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DE5988-4DE2-4EFC-A8DB-17FD59362483}" type="datetime1">
              <a:rPr kumimoji="1" lang="ja-JP" altLang="en-US" smtClean="0"/>
              <a:t>2024/1/5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7955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433F5D8-019C-4B4E-B06F-664B0E73F44C}" type="datetime1">
              <a:rPr kumimoji="1" lang="ja-JP" altLang="en-US" smtClean="0"/>
              <a:t>2024/1/5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52295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E08DC06-71B5-4D82-9EC9-2CDCDFC7E949}" type="datetime1">
              <a:rPr kumimoji="1" lang="ja-JP" altLang="en-US" smtClean="0"/>
              <a:t>2024/1/5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59733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E955005-761B-4B23-9C6F-D86728326A39}" type="datetime1">
              <a:rPr kumimoji="1" lang="ja-JP" altLang="en-US" smtClean="0"/>
              <a:t>2024/1/5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95064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9442547" cy="1325563"/>
          </a:xfrm>
        </p:spPr>
        <p:txBody>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5D497FD-40DA-48BD-8DD0-EB755C7D6238}" type="datetime1">
              <a:rPr kumimoji="1" lang="ja-JP" altLang="en-US" smtClean="0"/>
              <a:t>2024/1/5</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562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5101842-F394-43EE-B2A2-4C5CD8EF8ECB}" type="datetime1">
              <a:rPr kumimoji="1" lang="ja-JP" altLang="en-US" smtClean="0"/>
              <a:t>2024/1/5</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5155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9F0FA9D-8531-4AA2-9DAB-F3E4DE0A77C4}" type="datetime1">
              <a:rPr kumimoji="1" lang="ja-JP" altLang="en-US" smtClean="0"/>
              <a:t>2024/1/5</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62223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1819469"/>
            <a:ext cx="6172200" cy="40415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CBB3051-103A-431A-A155-BC03D46EAC2E}" type="datetime1">
              <a:rPr kumimoji="1" lang="ja-JP" altLang="en-US" smtClean="0"/>
              <a:t>2024/1/5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7064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19FE48-DA9A-4525-A7A6-03B3BAB20900}" type="datetime1">
              <a:rPr kumimoji="1" lang="ja-JP" altLang="en-US" smtClean="0"/>
              <a:t>2024/1/5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26743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980694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382E3-DAC9-4085-B802-61A979310D0F}" type="datetime1">
              <a:rPr kumimoji="1" lang="ja-JP" altLang="en-US" smtClean="0"/>
              <a:t>2024/1/5</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3425890" cy="365125"/>
          </a:xfrm>
          <a:prstGeom prst="rect">
            <a:avLst/>
          </a:prstGeom>
        </p:spPr>
        <p:txBody>
          <a:bodyPr vert="horz" lIns="91440" tIns="45720" rIns="91440" bIns="45720" rtlCol="0" anchor="ctr"/>
          <a:lstStyle>
            <a:lvl1pPr algn="r">
              <a:defRPr sz="2000">
                <a:solidFill>
                  <a:schemeClr val="tx1">
                    <a:tint val="75000"/>
                  </a:schemeClr>
                </a:solidFill>
                <a:latin typeface="Segoe Condensed" panose="020B0606040200020203" pitchFamily="34" charset="0"/>
                <a:cs typeface="Segoe UI Light" panose="020B0502040204020203" pitchFamily="34" charset="0"/>
              </a:defRPr>
            </a:lvl1pPr>
          </a:lstStyle>
          <a:p>
            <a:fld id="{63DCA85F-F225-44A4-AEA8-9083CAE61796}" type="slidenum">
              <a:rPr lang="ja-JP" altLang="en-US" smtClean="0"/>
              <a:pPr/>
              <a:t>‹#›</a:t>
            </a:fld>
            <a:endParaRPr lang="ja-JP" altLang="en-US" dirty="0"/>
          </a:p>
        </p:txBody>
      </p:sp>
      <p:pic>
        <p:nvPicPr>
          <p:cNvPr id="10" name="図 9"/>
          <p:cNvPicPr>
            <a:picLocks noChangeAspect="1"/>
          </p:cNvPicPr>
          <p:nvPr userDrawn="1"/>
        </p:nvPicPr>
        <p:blipFill>
          <a:blip r:embed="rId13"/>
          <a:stretch>
            <a:fillRect/>
          </a:stretch>
        </p:blipFill>
        <p:spPr>
          <a:xfrm>
            <a:off x="129616" y="5913151"/>
            <a:ext cx="652858" cy="779052"/>
          </a:xfrm>
          <a:prstGeom prst="rect">
            <a:avLst/>
          </a:prstGeom>
        </p:spPr>
      </p:pic>
      <p:sp>
        <p:nvSpPr>
          <p:cNvPr id="13" name="テキスト ボックス 12">
            <a:extLst>
              <a:ext uri="{FF2B5EF4-FFF2-40B4-BE49-F238E27FC236}">
                <a16:creationId xmlns:a16="http://schemas.microsoft.com/office/drawing/2014/main" id="{9649F2AC-AF31-49D6-A6EE-80AD4D68010B}"/>
              </a:ext>
            </a:extLst>
          </p:cNvPr>
          <p:cNvSpPr txBox="1"/>
          <p:nvPr userDrawn="1"/>
        </p:nvSpPr>
        <p:spPr>
          <a:xfrm>
            <a:off x="10911840" y="199721"/>
            <a:ext cx="1333390" cy="230832"/>
          </a:xfrm>
          <a:prstGeom prst="rect">
            <a:avLst/>
          </a:prstGeom>
          <a:noFill/>
        </p:spPr>
        <p:txBody>
          <a:bodyPr wrap="square" rtlCol="0">
            <a:spAutoFit/>
          </a:bodyPr>
          <a:lstStyle/>
          <a:p>
            <a:pPr algn="dist"/>
            <a:r>
              <a:rPr kumimoji="1" lang="ja-JP" altLang="en-US" sz="900" b="1" dirty="0"/>
              <a:t>サイバー技術研究室  登 </a:t>
            </a:r>
            <a:endParaRPr kumimoji="1" lang="en-US" altLang="ja-JP" sz="900" b="1" dirty="0"/>
          </a:p>
        </p:txBody>
      </p:sp>
      <p:pic>
        <p:nvPicPr>
          <p:cNvPr id="14" name="図 13">
            <a:extLst>
              <a:ext uri="{FF2B5EF4-FFF2-40B4-BE49-F238E27FC236}">
                <a16:creationId xmlns:a16="http://schemas.microsoft.com/office/drawing/2014/main" id="{A180FC1A-4985-4C4B-98B6-D49F03BF7F73}"/>
              </a:ext>
            </a:extLst>
          </p:cNvPr>
          <p:cNvPicPr>
            <a:picLocks noChangeAspect="1"/>
          </p:cNvPicPr>
          <p:nvPr userDrawn="1"/>
        </p:nvPicPr>
        <p:blipFill>
          <a:blip r:embed="rId14"/>
          <a:stretch>
            <a:fillRect/>
          </a:stretch>
        </p:blipFill>
        <p:spPr>
          <a:xfrm>
            <a:off x="10792406" y="46190"/>
            <a:ext cx="1365298" cy="192683"/>
          </a:xfrm>
          <a:prstGeom prst="rect">
            <a:avLst/>
          </a:prstGeom>
        </p:spPr>
      </p:pic>
    </p:spTree>
    <p:extLst>
      <p:ext uri="{BB962C8B-B14F-4D97-AF65-F5344CB8AC3E}">
        <p14:creationId xmlns:p14="http://schemas.microsoft.com/office/powerpoint/2010/main" val="343984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2.WMF"/><Relationship Id="rId17" Type="http://schemas.openxmlformats.org/officeDocument/2006/relationships/image" Target="../media/image17.emf"/><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emf"/><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emf"/><Relationship Id="rId14" Type="http://schemas.openxmlformats.org/officeDocument/2006/relationships/image" Target="../media/image14.WMF"/></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4.gif"/><Relationship Id="rId3" Type="http://schemas.openxmlformats.org/officeDocument/2006/relationships/image" Target="../media/image46.png"/><Relationship Id="rId7" Type="http://schemas.openxmlformats.org/officeDocument/2006/relationships/image" Target="../media/image49.WMF"/><Relationship Id="rId12" Type="http://schemas.openxmlformats.org/officeDocument/2006/relationships/hyperlink" Target="https://pixabay.com/en/cash-finance-financial-green-ideas-1296584/" TargetMode="External"/><Relationship Id="rId2" Type="http://schemas.openxmlformats.org/officeDocument/2006/relationships/image" Target="../media/image45.WMF"/><Relationship Id="rId1" Type="http://schemas.openxmlformats.org/officeDocument/2006/relationships/slideLayout" Target="../slideLayouts/slideLayout2.xml"/><Relationship Id="rId6" Type="http://schemas.openxmlformats.org/officeDocument/2006/relationships/image" Target="../media/image48.WMF"/><Relationship Id="rId11" Type="http://schemas.openxmlformats.org/officeDocument/2006/relationships/image" Target="../media/image53.png"/><Relationship Id="rId5" Type="http://schemas.openxmlformats.org/officeDocument/2006/relationships/image" Target="../media/image44.WMF"/><Relationship Id="rId10" Type="http://schemas.openxmlformats.org/officeDocument/2006/relationships/image" Target="../media/image52.WMF"/><Relationship Id="rId4" Type="http://schemas.openxmlformats.org/officeDocument/2006/relationships/image" Target="../media/image47.WMF"/><Relationship Id="rId9" Type="http://schemas.openxmlformats.org/officeDocument/2006/relationships/image" Target="../media/image51.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0.png"/><Relationship Id="rId4" Type="http://schemas.microsoft.com/office/2007/relationships/hdphoto" Target="../media/hdphoto1.wdp"/><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69.png"/><Relationship Id="rId12" Type="http://schemas.openxmlformats.org/officeDocument/2006/relationships/image" Target="../media/image74.WMF"/><Relationship Id="rId17" Type="http://schemas.openxmlformats.org/officeDocument/2006/relationships/image" Target="../media/image79.png"/><Relationship Id="rId2" Type="http://schemas.openxmlformats.org/officeDocument/2006/relationships/image" Target="../media/image66.png"/><Relationship Id="rId16" Type="http://schemas.openxmlformats.org/officeDocument/2006/relationships/image" Target="../media/image78.emf"/><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WMF"/><Relationship Id="rId5" Type="http://schemas.openxmlformats.org/officeDocument/2006/relationships/image" Target="../media/image67.jpeg"/><Relationship Id="rId15" Type="http://schemas.openxmlformats.org/officeDocument/2006/relationships/image" Target="../media/image77.WMF"/><Relationship Id="rId10" Type="http://schemas.openxmlformats.org/officeDocument/2006/relationships/image" Target="../media/image72.WMF"/><Relationship Id="rId19" Type="http://schemas.openxmlformats.org/officeDocument/2006/relationships/image" Target="../media/image80.WMF"/><Relationship Id="rId4" Type="http://schemas.openxmlformats.org/officeDocument/2006/relationships/image" Target="../media/image6.png"/><Relationship Id="rId9" Type="http://schemas.openxmlformats.org/officeDocument/2006/relationships/image" Target="../media/image71.WMF"/><Relationship Id="rId1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1.WMF"/><Relationship Id="rId7" Type="http://schemas.openxmlformats.org/officeDocument/2006/relationships/image" Target="../media/image71.WMF"/><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4.wmf"/><Relationship Id="rId11" Type="http://schemas.openxmlformats.org/officeDocument/2006/relationships/image" Target="../media/image51.WMF"/><Relationship Id="rId5" Type="http://schemas.openxmlformats.org/officeDocument/2006/relationships/image" Target="../media/image83.wmf"/><Relationship Id="rId10" Type="http://schemas.openxmlformats.org/officeDocument/2006/relationships/image" Target="../media/image86.wmf"/><Relationship Id="rId4" Type="http://schemas.openxmlformats.org/officeDocument/2006/relationships/image" Target="../media/image82.wmf"/><Relationship Id="rId9" Type="http://schemas.openxmlformats.org/officeDocument/2006/relationships/image" Target="../media/image85.WMF"/></Relationships>
</file>

<file path=ppt/slides/_rels/slide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3.WMF"/></Relationships>
</file>

<file path=ppt/slides/_rels/slide30.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image" Target="../media/image73.WMF"/><Relationship Id="rId7" Type="http://schemas.openxmlformats.org/officeDocument/2006/relationships/image" Target="../media/image71.WMF"/><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image" Target="../media/image13.emf"/><Relationship Id="rId4" Type="http://schemas.openxmlformats.org/officeDocument/2006/relationships/image" Target="../media/image88.png"/><Relationship Id="rId9" Type="http://schemas.openxmlformats.org/officeDocument/2006/relationships/image" Target="../media/image90.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2.WMF"/><Relationship Id="rId17" Type="http://schemas.openxmlformats.org/officeDocument/2006/relationships/image" Target="../media/image17.emf"/><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emf"/><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91.png"/><Relationship Id="rId4" Type="http://schemas.openxmlformats.org/officeDocument/2006/relationships/image" Target="../media/image5.png"/><Relationship Id="rId9" Type="http://schemas.openxmlformats.org/officeDocument/2006/relationships/image" Target="../media/image2.emf"/><Relationship Id="rId14" Type="http://schemas.openxmlformats.org/officeDocument/2006/relationships/image" Target="../media/image14.WMF"/></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610600" y="1216689"/>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781361" y="1192860"/>
            <a:ext cx="1246399" cy="701099"/>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463696" y="2609459"/>
            <a:ext cx="2564059" cy="1442284"/>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918479" y="4604980"/>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a:t>
            </a:fld>
            <a:endParaRPr kumimoji="1" lang="ja-JP" altLang="en-US" dirty="0"/>
          </a:p>
        </p:txBody>
      </p:sp>
      <p:sp>
        <p:nvSpPr>
          <p:cNvPr id="9" name="正方形/長方形 8">
            <a:extLst>
              <a:ext uri="{FF2B5EF4-FFF2-40B4-BE49-F238E27FC236}">
                <a16:creationId xmlns:a16="http://schemas.microsoft.com/office/drawing/2014/main" id="{1972D522-B0A5-4E15-A7B5-E02E250570A9}"/>
              </a:ext>
            </a:extLst>
          </p:cNvPr>
          <p:cNvSpPr/>
          <p:nvPr/>
        </p:nvSpPr>
        <p:spPr>
          <a:xfrm>
            <a:off x="355279" y="4921077"/>
            <a:ext cx="6909971" cy="101566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ソフトイーサ株式会社 代表取締役</a:t>
            </a:r>
            <a:br>
              <a:rPr lang="en-US" altLang="ja-JP" sz="2000" b="1" dirty="0">
                <a:latin typeface="+mn-ea"/>
              </a:rPr>
            </a:br>
            <a:endParaRPr lang="ja-JP" altLang="en-US" sz="2000" b="1" dirty="0">
              <a:latin typeface="+mn-ea"/>
            </a:endParaRPr>
          </a:p>
          <a:p>
            <a:pPr marL="285750" indent="-285750">
              <a:buFont typeface="Arial" panose="020B0604020202020204" pitchFamily="34" charset="0"/>
              <a:buChar char="•"/>
            </a:pPr>
            <a:r>
              <a:rPr lang="ja-JP" altLang="en-US" sz="2000" b="1" dirty="0">
                <a:latin typeface="+mn-ea"/>
              </a:rPr>
              <a:t>筑波大学 客員教授</a:t>
            </a:r>
          </a:p>
        </p:txBody>
      </p:sp>
      <p:sp>
        <p:nvSpPr>
          <p:cNvPr id="10" name="正方形/長方形 9">
            <a:extLst>
              <a:ext uri="{FF2B5EF4-FFF2-40B4-BE49-F238E27FC236}">
                <a16:creationId xmlns:a16="http://schemas.microsoft.com/office/drawing/2014/main" id="{1972D522-B0A5-4E15-A7B5-E02E250570A9}"/>
              </a:ext>
            </a:extLst>
          </p:cNvPr>
          <p:cNvSpPr/>
          <p:nvPr/>
        </p:nvSpPr>
        <p:spPr>
          <a:xfrm>
            <a:off x="142966" y="324811"/>
            <a:ext cx="6888694"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000" b="1" dirty="0">
                <a:latin typeface="+mn-ea"/>
              </a:rPr>
              <a:t>登 大遊 </a:t>
            </a:r>
            <a:r>
              <a:rPr lang="en-US" altLang="ja-JP" sz="2400" b="1" dirty="0">
                <a:latin typeface="+mn-ea"/>
              </a:rPr>
              <a:t>Daiyuu Nobori, Ph.D.</a:t>
            </a:r>
            <a:endParaRPr lang="ja-JP" altLang="en-US" sz="2400" b="1" dirty="0">
              <a:latin typeface="+mn-ea"/>
            </a:endParaRPr>
          </a:p>
        </p:txBody>
      </p:sp>
      <p:pic>
        <p:nvPicPr>
          <p:cNvPr id="13" name="図 12"/>
          <p:cNvPicPr>
            <a:picLocks noChangeAspect="1"/>
          </p:cNvPicPr>
          <p:nvPr/>
        </p:nvPicPr>
        <p:blipFill>
          <a:blip r:embed="rId8"/>
          <a:stretch>
            <a:fillRect/>
          </a:stretch>
        </p:blipFill>
        <p:spPr>
          <a:xfrm>
            <a:off x="674240" y="3983298"/>
            <a:ext cx="2214832" cy="883498"/>
          </a:xfrm>
          <a:prstGeom prst="rect">
            <a:avLst/>
          </a:prstGeom>
        </p:spPr>
      </p:pic>
      <p:sp>
        <p:nvSpPr>
          <p:cNvPr id="12" name="テキスト ボックス 11"/>
          <p:cNvSpPr txBox="1"/>
          <p:nvPr/>
        </p:nvSpPr>
        <p:spPr>
          <a:xfrm>
            <a:off x="658164" y="3241400"/>
            <a:ext cx="4935447" cy="707886"/>
          </a:xfrm>
          <a:prstGeom prst="rect">
            <a:avLst/>
          </a:prstGeom>
          <a:noFill/>
        </p:spPr>
        <p:txBody>
          <a:bodyPr wrap="square" rtlCol="0">
            <a:spAutoFit/>
          </a:bodyPr>
          <a:lstStyle/>
          <a:p>
            <a:r>
              <a:rPr kumimoji="1" lang="ja-JP" altLang="en-US" sz="2000" b="1" dirty="0"/>
              <a:t>産業サイバーセキュリティセンター</a:t>
            </a:r>
          </a:p>
          <a:p>
            <a:r>
              <a:rPr kumimoji="1" lang="ja-JP" altLang="en-US" sz="2000" b="1" dirty="0"/>
              <a:t>サイバー技術研究室長</a:t>
            </a:r>
            <a:endParaRPr kumimoji="1" lang="en-US" altLang="ja-JP" sz="2000" b="1" dirty="0"/>
          </a:p>
        </p:txBody>
      </p:sp>
      <p:pic>
        <p:nvPicPr>
          <p:cNvPr id="14" name="図 13"/>
          <p:cNvPicPr>
            <a:picLocks noChangeAspect="1"/>
          </p:cNvPicPr>
          <p:nvPr/>
        </p:nvPicPr>
        <p:blipFill>
          <a:blip r:embed="rId9"/>
          <a:stretch>
            <a:fillRect/>
          </a:stretch>
        </p:blipFill>
        <p:spPr>
          <a:xfrm>
            <a:off x="743471" y="2778044"/>
            <a:ext cx="2590943" cy="488277"/>
          </a:xfrm>
          <a:prstGeom prst="rect">
            <a:avLst/>
          </a:prstGeom>
        </p:spPr>
      </p:pic>
      <p:sp>
        <p:nvSpPr>
          <p:cNvPr id="16" name="テキスト ボックス 15"/>
          <p:cNvSpPr txBox="1"/>
          <p:nvPr/>
        </p:nvSpPr>
        <p:spPr>
          <a:xfrm>
            <a:off x="3045115" y="4032150"/>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sp>
        <p:nvSpPr>
          <p:cNvPr id="92" name="正方形/長方形 91">
            <a:extLst>
              <a:ext uri="{FF2B5EF4-FFF2-40B4-BE49-F238E27FC236}">
                <a16:creationId xmlns:a16="http://schemas.microsoft.com/office/drawing/2014/main" id="{1972D522-B0A5-4E15-A7B5-E02E250570A9}"/>
              </a:ext>
            </a:extLst>
          </p:cNvPr>
          <p:cNvSpPr/>
          <p:nvPr/>
        </p:nvSpPr>
        <p:spPr>
          <a:xfrm>
            <a:off x="301420" y="3846213"/>
            <a:ext cx="607101" cy="46166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sz="2400" b="1" dirty="0">
                <a:latin typeface="+mn-ea"/>
              </a:rPr>
              <a:t> </a:t>
            </a:r>
            <a:endParaRPr lang="ja-JP" altLang="en-US" sz="2400" b="1" dirty="0">
              <a:latin typeface="+mn-ea"/>
            </a:endParaRPr>
          </a:p>
        </p:txBody>
      </p:sp>
      <p:sp>
        <p:nvSpPr>
          <p:cNvPr id="93" name="正方形/長方形 92">
            <a:extLst>
              <a:ext uri="{FF2B5EF4-FFF2-40B4-BE49-F238E27FC236}">
                <a16:creationId xmlns:a16="http://schemas.microsoft.com/office/drawing/2014/main" id="{1972D522-B0A5-4E15-A7B5-E02E250570A9}"/>
              </a:ext>
            </a:extLst>
          </p:cNvPr>
          <p:cNvSpPr/>
          <p:nvPr/>
        </p:nvSpPr>
        <p:spPr>
          <a:xfrm>
            <a:off x="306223" y="2718527"/>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pic>
        <p:nvPicPr>
          <p:cNvPr id="3" name="図 2"/>
          <p:cNvPicPr>
            <a:picLocks noChangeAspect="1"/>
          </p:cNvPicPr>
          <p:nvPr/>
        </p:nvPicPr>
        <p:blipFill>
          <a:blip r:embed="rId10"/>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sp>
        <p:nvSpPr>
          <p:cNvPr id="95" name="角丸四角形 94"/>
          <p:cNvSpPr/>
          <p:nvPr/>
        </p:nvSpPr>
        <p:spPr>
          <a:xfrm>
            <a:off x="226871" y="6384215"/>
            <a:ext cx="5314708" cy="4213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t>本資料は、独立した一研究者として自己の責任で </a:t>
            </a:r>
            <a:r>
              <a:rPr kumimoji="1" lang="en-US" altLang="ja-JP" sz="1100" b="1" dirty="0"/>
              <a:t>ICT </a:t>
            </a:r>
            <a:r>
              <a:rPr kumimoji="1" lang="ja-JP" altLang="en-US" sz="1100" b="1" dirty="0"/>
              <a:t>技術開発手法の考えを述べるものであり、所属している各組織において見解が統一されていることを示すものではありません。</a:t>
            </a:r>
          </a:p>
        </p:txBody>
      </p:sp>
      <p:pic>
        <p:nvPicPr>
          <p:cNvPr id="97" name="図 96"/>
          <p:cNvPicPr>
            <a:picLocks noChangeAspect="1"/>
          </p:cNvPicPr>
          <p:nvPr/>
        </p:nvPicPr>
        <p:blipFill>
          <a:blip r:embed="rId11"/>
          <a:stretch>
            <a:fillRect/>
          </a:stretch>
        </p:blipFill>
        <p:spPr>
          <a:xfrm>
            <a:off x="4924442" y="86033"/>
            <a:ext cx="809556" cy="511021"/>
          </a:xfrm>
          <a:prstGeom prst="rect">
            <a:avLst/>
          </a:prstGeom>
        </p:spPr>
      </p:pic>
      <p:pic>
        <p:nvPicPr>
          <p:cNvPr id="98" name="図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25119">
            <a:off x="5777008" y="358425"/>
            <a:ext cx="806864" cy="536029"/>
          </a:xfrm>
          <a:prstGeom prst="rect">
            <a:avLst/>
          </a:prstGeom>
        </p:spPr>
      </p:pic>
      <p:pic>
        <p:nvPicPr>
          <p:cNvPr id="99" name="図 98"/>
          <p:cNvPicPr>
            <a:picLocks noChangeAspect="1"/>
          </p:cNvPicPr>
          <p:nvPr/>
        </p:nvPicPr>
        <p:blipFill>
          <a:blip r:embed="rId13"/>
          <a:stretch>
            <a:fillRect/>
          </a:stretch>
        </p:blipFill>
        <p:spPr>
          <a:xfrm>
            <a:off x="6237552" y="6165827"/>
            <a:ext cx="1092681" cy="478084"/>
          </a:xfrm>
          <a:prstGeom prst="rect">
            <a:avLst/>
          </a:prstGeom>
        </p:spPr>
      </p:pic>
      <p:pic>
        <p:nvPicPr>
          <p:cNvPr id="100" name="図 9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5"/>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6"/>
          <a:stretch>
            <a:fillRect/>
          </a:stretch>
        </p:blipFill>
        <p:spPr>
          <a:xfrm>
            <a:off x="10462260" y="3820486"/>
            <a:ext cx="1518520" cy="1138890"/>
          </a:xfrm>
          <a:prstGeom prst="rect">
            <a:avLst/>
          </a:prstGeom>
        </p:spPr>
      </p:pic>
      <p:pic>
        <p:nvPicPr>
          <p:cNvPr id="109" name="図 108"/>
          <p:cNvPicPr>
            <a:picLocks noChangeAspect="1"/>
          </p:cNvPicPr>
          <p:nvPr/>
        </p:nvPicPr>
        <p:blipFill>
          <a:blip r:embed="rId17"/>
          <a:stretch>
            <a:fillRect/>
          </a:stretch>
        </p:blipFill>
        <p:spPr>
          <a:xfrm>
            <a:off x="8931735" y="3706812"/>
            <a:ext cx="1158328" cy="1447910"/>
          </a:xfrm>
          <a:prstGeom prst="rect">
            <a:avLst/>
          </a:prstGeom>
        </p:spPr>
      </p:pic>
      <p:pic>
        <p:nvPicPr>
          <p:cNvPr id="110" name="図 109"/>
          <p:cNvPicPr>
            <a:picLocks noChangeAspect="1"/>
          </p:cNvPicPr>
          <p:nvPr/>
        </p:nvPicPr>
        <p:blipFill>
          <a:blip r:embed="rId17"/>
          <a:stretch>
            <a:fillRect/>
          </a:stretch>
        </p:blipFill>
        <p:spPr>
          <a:xfrm>
            <a:off x="9915426" y="4288235"/>
            <a:ext cx="628666" cy="785832"/>
          </a:xfrm>
          <a:prstGeom prst="rect">
            <a:avLst/>
          </a:prstGeom>
        </p:spPr>
      </p:pic>
      <p:pic>
        <p:nvPicPr>
          <p:cNvPr id="111" name="図 110"/>
          <p:cNvPicPr>
            <a:picLocks noChangeAspect="1"/>
          </p:cNvPicPr>
          <p:nvPr/>
        </p:nvPicPr>
        <p:blipFill>
          <a:blip r:embed="rId17"/>
          <a:stretch>
            <a:fillRect/>
          </a:stretch>
        </p:blipFill>
        <p:spPr>
          <a:xfrm>
            <a:off x="9582388" y="4288235"/>
            <a:ext cx="628666" cy="785832"/>
          </a:xfrm>
          <a:prstGeom prst="rect">
            <a:avLst/>
          </a:prstGeom>
        </p:spPr>
      </p:pic>
      <p:sp>
        <p:nvSpPr>
          <p:cNvPr id="11" name="テキスト ボックス 10">
            <a:extLst>
              <a:ext uri="{FF2B5EF4-FFF2-40B4-BE49-F238E27FC236}">
                <a16:creationId xmlns:a16="http://schemas.microsoft.com/office/drawing/2014/main" id="{054C607A-2C5F-47AE-891A-35BDB023740C}"/>
              </a:ext>
            </a:extLst>
          </p:cNvPr>
          <p:cNvSpPr txBox="1"/>
          <p:nvPr/>
        </p:nvSpPr>
        <p:spPr>
          <a:xfrm>
            <a:off x="6602197" y="35709"/>
            <a:ext cx="5548473" cy="1077218"/>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からダウンロード可能にする予定です。</a:t>
            </a:r>
            <a:endParaRPr kumimoji="1" lang="en-US" altLang="ja-JP" sz="1200" b="1" dirty="0">
              <a:solidFill>
                <a:srgbClr val="0000FF"/>
              </a:solidFill>
            </a:endParaRPr>
          </a:p>
          <a:p>
            <a:r>
              <a:rPr kumimoji="1" lang="en-US" altLang="ja-JP" sz="2000" b="1" u="sng" dirty="0">
                <a:solidFill>
                  <a:srgbClr val="0000FF"/>
                </a:solidFill>
                <a:latin typeface="Consolas" panose="020B0609020204030204" pitchFamily="49" charset="0"/>
              </a:rPr>
              <a:t>https://dnobori.cyber.ipa.go.jp/ppt/</a:t>
            </a:r>
            <a:endParaRPr kumimoji="1" lang="en-US" altLang="ja-JP" sz="2800" b="1" u="sng" dirty="0">
              <a:solidFill>
                <a:srgbClr val="0000FF"/>
              </a:solidFill>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本資料の内容は、国のお金を用いて作った成果であり、一部または全部の再配布・転載・社内資料等としての活用は差し支えありません</a:t>
            </a:r>
            <a:r>
              <a:rPr lang="ja-JP" altLang="en-US" sz="800" b="1" dirty="0">
                <a:solidFill>
                  <a:schemeClr val="accent5">
                    <a:lumMod val="75000"/>
                  </a:schemeClr>
                </a:solidFill>
                <a:latin typeface="Calibri"/>
                <a:ea typeface="Meiryo UI"/>
              </a:rPr>
              <a:t> </a:t>
            </a:r>
            <a:r>
              <a:rPr lang="en-US" altLang="ja-JP" sz="800" b="1" dirty="0">
                <a:solidFill>
                  <a:schemeClr val="accent5">
                    <a:lumMod val="75000"/>
                  </a:schemeClr>
                </a:solidFill>
                <a:latin typeface="Calibri"/>
                <a:ea typeface="Meiryo UI"/>
              </a:rPr>
              <a:t>(</a:t>
            </a: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ただし、著作権は保留しており、いつでも再配布・二次利用の停止を求めることができます</a:t>
            </a:r>
            <a:r>
              <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rPr>
              <a:t>)</a:t>
            </a: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また、発表者は、本資料の内容の正確性・妥当性と他人の権利の不侵害には十分注意しておりますが、これらを保証するものではないため、自己責任でご利用ください。本資料には、市販のオフィスソフトに付属のクリップアートが含まれます。</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8"/>
          <a:stretch>
            <a:fillRect/>
          </a:stretch>
        </p:blipFill>
        <p:spPr>
          <a:xfrm>
            <a:off x="6214280" y="4432900"/>
            <a:ext cx="1436178" cy="1715302"/>
          </a:xfrm>
          <a:prstGeom prst="rect">
            <a:avLst/>
          </a:prstGeom>
        </p:spPr>
      </p:pic>
      <p:sp>
        <p:nvSpPr>
          <p:cNvPr id="2" name="テキスト ボックス 1">
            <a:extLst>
              <a:ext uri="{FF2B5EF4-FFF2-40B4-BE49-F238E27FC236}">
                <a16:creationId xmlns:a16="http://schemas.microsoft.com/office/drawing/2014/main" id="{F976605E-9765-4E8D-A65F-CE735808709F}"/>
              </a:ext>
            </a:extLst>
          </p:cNvPr>
          <p:cNvSpPr txBox="1"/>
          <p:nvPr/>
        </p:nvSpPr>
        <p:spPr>
          <a:xfrm>
            <a:off x="253837" y="1080534"/>
            <a:ext cx="6479942" cy="1631216"/>
          </a:xfrm>
          <a:prstGeom prst="rect">
            <a:avLst/>
          </a:prstGeom>
          <a:noFill/>
        </p:spPr>
        <p:txBody>
          <a:bodyPr wrap="square" rtlCol="0">
            <a:spAutoFit/>
          </a:bodyPr>
          <a:lstStyle/>
          <a:p>
            <a:r>
              <a:rPr kumimoji="1" lang="en-US" altLang="ja-JP" sz="2000" b="1" dirty="0">
                <a:solidFill>
                  <a:srgbClr val="0000FF"/>
                </a:solidFill>
                <a:highlight>
                  <a:srgbClr val="99FFCC"/>
                </a:highlight>
              </a:rPr>
              <a:t>【</a:t>
            </a:r>
            <a:r>
              <a:rPr kumimoji="1" lang="ja-JP" altLang="en-US" sz="2000" b="1" dirty="0">
                <a:solidFill>
                  <a:srgbClr val="0000FF"/>
                </a:solidFill>
                <a:highlight>
                  <a:srgbClr val="99FFCC"/>
                </a:highlight>
              </a:rPr>
              <a:t>自己紹介</a:t>
            </a:r>
            <a:r>
              <a:rPr kumimoji="1" lang="en-US" altLang="ja-JP" sz="2000" b="1" dirty="0">
                <a:solidFill>
                  <a:srgbClr val="0000FF"/>
                </a:solidFill>
                <a:highlight>
                  <a:srgbClr val="99FFCC"/>
                </a:highlight>
              </a:rPr>
              <a:t>】 </a:t>
            </a:r>
            <a:r>
              <a:rPr kumimoji="1" lang="en-US" altLang="ja-JP" sz="2000" b="1" dirty="0">
                <a:highlight>
                  <a:srgbClr val="99FFCC"/>
                </a:highlight>
              </a:rPr>
              <a:t>2003 </a:t>
            </a:r>
            <a:r>
              <a:rPr kumimoji="1" lang="ja-JP" altLang="en-US" sz="2000" b="1" dirty="0">
                <a:highlight>
                  <a:srgbClr val="99FFCC"/>
                </a:highlight>
              </a:rPr>
              <a:t>年 </a:t>
            </a:r>
            <a:r>
              <a:rPr kumimoji="1" lang="en-US" altLang="ja-JP" sz="2000" b="1" dirty="0">
                <a:highlight>
                  <a:srgbClr val="99FFCC"/>
                </a:highlight>
              </a:rPr>
              <a:t>(20 </a:t>
            </a:r>
            <a:r>
              <a:rPr kumimoji="1" lang="ja-JP" altLang="en-US" sz="2000" b="1" dirty="0">
                <a:highlight>
                  <a:srgbClr val="99FFCC"/>
                </a:highlight>
              </a:rPr>
              <a:t>年前</a:t>
            </a:r>
            <a:r>
              <a:rPr kumimoji="1" lang="en-US" altLang="ja-JP" sz="2000" b="1" dirty="0">
                <a:highlight>
                  <a:srgbClr val="99FFCC"/>
                </a:highlight>
              </a:rPr>
              <a:t>) </a:t>
            </a:r>
            <a:r>
              <a:rPr kumimoji="1" lang="ja-JP" altLang="en-US" sz="2000" b="1" dirty="0">
                <a:highlight>
                  <a:srgbClr val="99FFCC"/>
                </a:highlight>
              </a:rPr>
              <a:t>から現在まで、① </a:t>
            </a:r>
            <a:r>
              <a:rPr kumimoji="1" lang="en-US" altLang="ja-JP" sz="2000" b="1" dirty="0">
                <a:highlight>
                  <a:srgbClr val="99FFCC"/>
                </a:highlight>
              </a:rPr>
              <a:t>IPA </a:t>
            </a:r>
            <a:r>
              <a:rPr lang="en-US" altLang="ja-JP" sz="2000" b="1" dirty="0">
                <a:highlight>
                  <a:srgbClr val="99FFCC"/>
                </a:highlight>
              </a:rPr>
              <a:t>(</a:t>
            </a:r>
            <a:r>
              <a:rPr lang="ja-JP" altLang="en-US" sz="2000" b="1" dirty="0">
                <a:highlight>
                  <a:srgbClr val="99FFCC"/>
                </a:highlight>
              </a:rPr>
              <a:t>独立行政法人</a:t>
            </a:r>
            <a:r>
              <a:rPr lang="en-US" altLang="ja-JP" sz="2000" b="1" dirty="0">
                <a:highlight>
                  <a:srgbClr val="99FFCC"/>
                </a:highlight>
              </a:rPr>
              <a:t>)</a:t>
            </a:r>
            <a:r>
              <a:rPr lang="ja-JP" altLang="en-US" sz="2000" b="1" dirty="0">
                <a:highlight>
                  <a:srgbClr val="99FFCC"/>
                </a:highlight>
              </a:rPr>
              <a:t>、② 国立大学、③ 民間企業、の産官学三部門をまたがって、</a:t>
            </a:r>
            <a:r>
              <a:rPr lang="en-US" altLang="ja-JP" sz="2000" b="1" dirty="0">
                <a:highlight>
                  <a:srgbClr val="99FFCC"/>
                </a:highlight>
              </a:rPr>
              <a:t>IT</a:t>
            </a:r>
            <a:r>
              <a:rPr lang="ja-JP" altLang="en-US" sz="2000" b="1" dirty="0">
                <a:highlight>
                  <a:srgbClr val="99FFCC"/>
                </a:highlight>
              </a:rPr>
              <a:t> 技術 </a:t>
            </a:r>
            <a:r>
              <a:rPr lang="en-US" altLang="ja-JP" sz="2000" b="1" dirty="0">
                <a:highlight>
                  <a:srgbClr val="99FFCC"/>
                </a:highlight>
              </a:rPr>
              <a:t>(</a:t>
            </a:r>
            <a:r>
              <a:rPr lang="ja-JP" altLang="en-US" sz="2000" b="1" dirty="0">
                <a:highlight>
                  <a:srgbClr val="99FFCC"/>
                </a:highlight>
              </a:rPr>
              <a:t>システムソフトウェア</a:t>
            </a:r>
            <a:r>
              <a:rPr lang="en-US" altLang="ja-JP" sz="2000" b="1" dirty="0">
                <a:highlight>
                  <a:srgbClr val="99FFCC"/>
                </a:highlight>
              </a:rPr>
              <a:t>) </a:t>
            </a:r>
            <a:r>
              <a:rPr lang="ja-JP" altLang="en-US" sz="2000" b="1" dirty="0">
                <a:highlight>
                  <a:srgbClr val="99FFCC"/>
                </a:highlight>
              </a:rPr>
              <a:t>を開発している。</a:t>
            </a:r>
            <a:r>
              <a:rPr lang="en-US" altLang="ja-JP" sz="2000" b="1" dirty="0">
                <a:highlight>
                  <a:srgbClr val="99FFCC"/>
                </a:highlight>
              </a:rPr>
              <a:t>IPA </a:t>
            </a:r>
            <a:r>
              <a:rPr lang="ja-JP" altLang="en-US" sz="2000" b="1" dirty="0">
                <a:highlight>
                  <a:srgbClr val="99FFCC"/>
                </a:highlight>
              </a:rPr>
              <a:t>で開発した技術 「</a:t>
            </a:r>
            <a:r>
              <a:rPr lang="en-US" altLang="ja-JP" sz="2000" b="1" dirty="0">
                <a:highlight>
                  <a:srgbClr val="99FFCC"/>
                </a:highlight>
              </a:rPr>
              <a:t>SoftEther</a:t>
            </a:r>
            <a:r>
              <a:rPr lang="ja-JP" altLang="en-US" sz="2000" b="1" dirty="0">
                <a:highlight>
                  <a:srgbClr val="99FFCC"/>
                </a:highlight>
              </a:rPr>
              <a:t>」 は、世界中の組織の </a:t>
            </a:r>
            <a:r>
              <a:rPr lang="en-US" altLang="ja-JP" sz="2000" b="1" dirty="0">
                <a:highlight>
                  <a:srgbClr val="99FFCC"/>
                </a:highlight>
              </a:rPr>
              <a:t>IT </a:t>
            </a:r>
            <a:r>
              <a:rPr lang="ja-JP" altLang="en-US" sz="2000" b="1" dirty="0">
                <a:highlight>
                  <a:srgbClr val="99FFCC"/>
                </a:highlight>
              </a:rPr>
              <a:t>最深部で利用され、</a:t>
            </a:r>
            <a:r>
              <a:rPr lang="en-US" altLang="ja-JP" sz="2000" b="1" dirty="0">
                <a:highlight>
                  <a:srgbClr val="99FFCC"/>
                </a:highlight>
              </a:rPr>
              <a:t>800 </a:t>
            </a:r>
            <a:r>
              <a:rPr lang="ja-JP" altLang="en-US" sz="2000" b="1" dirty="0">
                <a:highlight>
                  <a:srgbClr val="99FFCC"/>
                </a:highlight>
              </a:rPr>
              <a:t>万ユーザーを擁する。</a:t>
            </a:r>
            <a:endParaRPr kumimoji="1" lang="ja-JP" altLang="en-US" sz="2000" b="1" dirty="0">
              <a:highlight>
                <a:srgbClr val="99FFCC"/>
              </a:highlight>
            </a:endParaRPr>
          </a:p>
        </p:txBody>
      </p:sp>
    </p:spTree>
    <p:extLst>
      <p:ext uri="{BB962C8B-B14F-4D97-AF65-F5344CB8AC3E}">
        <p14:creationId xmlns:p14="http://schemas.microsoft.com/office/powerpoint/2010/main" val="2003487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2018BD8-A071-495D-8C7F-A426093DF124}"/>
              </a:ext>
            </a:extLst>
          </p:cNvPr>
          <p:cNvSpPr>
            <a:spLocks noGrp="1"/>
          </p:cNvSpPr>
          <p:nvPr>
            <p:ph type="sldNum" sz="quarter" idx="12"/>
          </p:nvPr>
        </p:nvSpPr>
        <p:spPr/>
        <p:txBody>
          <a:bodyPr/>
          <a:lstStyle/>
          <a:p>
            <a:fld id="{63DCA85F-F225-44A4-AEA8-9083CAE61796}" type="slidenum">
              <a:rPr kumimoji="1" lang="ja-JP" altLang="en-US" smtClean="0"/>
              <a:t>10</a:t>
            </a:fld>
            <a:endParaRPr kumimoji="1" lang="ja-JP" altLang="en-US" dirty="0"/>
          </a:p>
        </p:txBody>
      </p:sp>
      <p:pic>
        <p:nvPicPr>
          <p:cNvPr id="6" name="図 5">
            <a:extLst>
              <a:ext uri="{FF2B5EF4-FFF2-40B4-BE49-F238E27FC236}">
                <a16:creationId xmlns:a16="http://schemas.microsoft.com/office/drawing/2014/main" id="{9E1783F1-3634-4936-B5D1-C01697A71B3D}"/>
              </a:ext>
            </a:extLst>
          </p:cNvPr>
          <p:cNvPicPr>
            <a:picLocks noChangeAspect="1"/>
          </p:cNvPicPr>
          <p:nvPr/>
        </p:nvPicPr>
        <p:blipFill>
          <a:blip r:embed="rId2"/>
          <a:stretch>
            <a:fillRect/>
          </a:stretch>
        </p:blipFill>
        <p:spPr>
          <a:xfrm>
            <a:off x="872982" y="141880"/>
            <a:ext cx="8923026" cy="6574239"/>
          </a:xfrm>
          <a:prstGeom prst="rect">
            <a:avLst/>
          </a:prstGeom>
        </p:spPr>
      </p:pic>
    </p:spTree>
    <p:extLst>
      <p:ext uri="{BB962C8B-B14F-4D97-AF65-F5344CB8AC3E}">
        <p14:creationId xmlns:p14="http://schemas.microsoft.com/office/powerpoint/2010/main" val="1956921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300879B-DE91-46DA-8458-6C0BF35B4671}"/>
              </a:ext>
            </a:extLst>
          </p:cNvPr>
          <p:cNvSpPr>
            <a:spLocks noGrp="1"/>
          </p:cNvSpPr>
          <p:nvPr>
            <p:ph type="sldNum" sz="quarter" idx="12"/>
          </p:nvPr>
        </p:nvSpPr>
        <p:spPr/>
        <p:txBody>
          <a:bodyPr/>
          <a:lstStyle/>
          <a:p>
            <a:fld id="{63DCA85F-F225-44A4-AEA8-9083CAE61796}" type="slidenum">
              <a:rPr kumimoji="1" lang="ja-JP" altLang="en-US" smtClean="0"/>
              <a:t>11</a:t>
            </a:fld>
            <a:endParaRPr kumimoji="1" lang="ja-JP" altLang="en-US" dirty="0"/>
          </a:p>
        </p:txBody>
      </p:sp>
      <p:pic>
        <p:nvPicPr>
          <p:cNvPr id="6" name="図 5">
            <a:extLst>
              <a:ext uri="{FF2B5EF4-FFF2-40B4-BE49-F238E27FC236}">
                <a16:creationId xmlns:a16="http://schemas.microsoft.com/office/drawing/2014/main" id="{9208A481-BE71-4F8D-AE52-AA03D5ACC66F}"/>
              </a:ext>
            </a:extLst>
          </p:cNvPr>
          <p:cNvPicPr>
            <a:picLocks noChangeAspect="1"/>
          </p:cNvPicPr>
          <p:nvPr/>
        </p:nvPicPr>
        <p:blipFill>
          <a:blip r:embed="rId2"/>
          <a:stretch>
            <a:fillRect/>
          </a:stretch>
        </p:blipFill>
        <p:spPr>
          <a:xfrm>
            <a:off x="219742" y="138009"/>
            <a:ext cx="9981781" cy="6575793"/>
          </a:xfrm>
          <a:prstGeom prst="rect">
            <a:avLst/>
          </a:prstGeom>
        </p:spPr>
      </p:pic>
    </p:spTree>
    <p:extLst>
      <p:ext uri="{BB962C8B-B14F-4D97-AF65-F5344CB8AC3E}">
        <p14:creationId xmlns:p14="http://schemas.microsoft.com/office/powerpoint/2010/main" val="2519017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939974C-D9D8-499E-A1D6-EF91D1260999}"/>
              </a:ext>
            </a:extLst>
          </p:cNvPr>
          <p:cNvSpPr>
            <a:spLocks noGrp="1"/>
          </p:cNvSpPr>
          <p:nvPr>
            <p:ph type="sldNum" sz="quarter" idx="12"/>
          </p:nvPr>
        </p:nvSpPr>
        <p:spPr/>
        <p:txBody>
          <a:bodyPr/>
          <a:lstStyle/>
          <a:p>
            <a:fld id="{63DCA85F-F225-44A4-AEA8-9083CAE61796}" type="slidenum">
              <a:rPr kumimoji="1" lang="ja-JP" altLang="en-US" smtClean="0"/>
              <a:t>12</a:t>
            </a:fld>
            <a:endParaRPr kumimoji="1" lang="ja-JP" altLang="en-US" dirty="0"/>
          </a:p>
        </p:txBody>
      </p:sp>
      <p:pic>
        <p:nvPicPr>
          <p:cNvPr id="6" name="図 5">
            <a:extLst>
              <a:ext uri="{FF2B5EF4-FFF2-40B4-BE49-F238E27FC236}">
                <a16:creationId xmlns:a16="http://schemas.microsoft.com/office/drawing/2014/main" id="{E641ADE6-08FD-4F5B-8C68-CAE4B2D61B7C}"/>
              </a:ext>
            </a:extLst>
          </p:cNvPr>
          <p:cNvPicPr>
            <a:picLocks noChangeAspect="1"/>
          </p:cNvPicPr>
          <p:nvPr/>
        </p:nvPicPr>
        <p:blipFill>
          <a:blip r:embed="rId2"/>
          <a:stretch>
            <a:fillRect/>
          </a:stretch>
        </p:blipFill>
        <p:spPr>
          <a:xfrm>
            <a:off x="427221" y="284636"/>
            <a:ext cx="9877670" cy="6436839"/>
          </a:xfrm>
          <a:prstGeom prst="rect">
            <a:avLst/>
          </a:prstGeom>
        </p:spPr>
      </p:pic>
    </p:spTree>
    <p:extLst>
      <p:ext uri="{BB962C8B-B14F-4D97-AF65-F5344CB8AC3E}">
        <p14:creationId xmlns:p14="http://schemas.microsoft.com/office/powerpoint/2010/main" val="4049223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5FE35D0-2E86-4E40-A1C2-F15CDE9104A3}"/>
              </a:ext>
            </a:extLst>
          </p:cNvPr>
          <p:cNvSpPr>
            <a:spLocks noGrp="1"/>
          </p:cNvSpPr>
          <p:nvPr>
            <p:ph type="sldNum" sz="quarter" idx="12"/>
          </p:nvPr>
        </p:nvSpPr>
        <p:spPr/>
        <p:txBody>
          <a:bodyPr/>
          <a:lstStyle/>
          <a:p>
            <a:fld id="{63DCA85F-F225-44A4-AEA8-9083CAE61796}" type="slidenum">
              <a:rPr kumimoji="1" lang="ja-JP" altLang="en-US" smtClean="0"/>
              <a:t>13</a:t>
            </a:fld>
            <a:endParaRPr kumimoji="1" lang="ja-JP" altLang="en-US" dirty="0"/>
          </a:p>
        </p:txBody>
      </p:sp>
      <p:pic>
        <p:nvPicPr>
          <p:cNvPr id="6" name="図 5">
            <a:extLst>
              <a:ext uri="{FF2B5EF4-FFF2-40B4-BE49-F238E27FC236}">
                <a16:creationId xmlns:a16="http://schemas.microsoft.com/office/drawing/2014/main" id="{8BB7BF9B-8748-4DB0-8AF5-C5793EDBDD12}"/>
              </a:ext>
            </a:extLst>
          </p:cNvPr>
          <p:cNvPicPr>
            <a:picLocks noChangeAspect="1"/>
          </p:cNvPicPr>
          <p:nvPr/>
        </p:nvPicPr>
        <p:blipFill>
          <a:blip r:embed="rId2"/>
          <a:stretch>
            <a:fillRect/>
          </a:stretch>
        </p:blipFill>
        <p:spPr>
          <a:xfrm>
            <a:off x="155510" y="306580"/>
            <a:ext cx="10037402" cy="6049770"/>
          </a:xfrm>
          <a:prstGeom prst="rect">
            <a:avLst/>
          </a:prstGeom>
        </p:spPr>
      </p:pic>
    </p:spTree>
    <p:extLst>
      <p:ext uri="{BB962C8B-B14F-4D97-AF65-F5344CB8AC3E}">
        <p14:creationId xmlns:p14="http://schemas.microsoft.com/office/powerpoint/2010/main" val="3065060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6BF4DB3-EF5C-4F01-8FD1-BA0062C53C89}"/>
              </a:ext>
            </a:extLst>
          </p:cNvPr>
          <p:cNvSpPr>
            <a:spLocks noGrp="1"/>
          </p:cNvSpPr>
          <p:nvPr>
            <p:ph type="sldNum" sz="quarter" idx="12"/>
          </p:nvPr>
        </p:nvSpPr>
        <p:spPr/>
        <p:txBody>
          <a:bodyPr/>
          <a:lstStyle/>
          <a:p>
            <a:fld id="{63DCA85F-F225-44A4-AEA8-9083CAE61796}" type="slidenum">
              <a:rPr kumimoji="1" lang="ja-JP" altLang="en-US" smtClean="0"/>
              <a:t>14</a:t>
            </a:fld>
            <a:endParaRPr kumimoji="1" lang="ja-JP" altLang="en-US" dirty="0"/>
          </a:p>
        </p:txBody>
      </p:sp>
      <p:pic>
        <p:nvPicPr>
          <p:cNvPr id="6" name="図 5">
            <a:extLst>
              <a:ext uri="{FF2B5EF4-FFF2-40B4-BE49-F238E27FC236}">
                <a16:creationId xmlns:a16="http://schemas.microsoft.com/office/drawing/2014/main" id="{E1FF2560-7181-473A-81D5-5D3A6F1DCE45}"/>
              </a:ext>
            </a:extLst>
          </p:cNvPr>
          <p:cNvPicPr>
            <a:picLocks noChangeAspect="1"/>
          </p:cNvPicPr>
          <p:nvPr/>
        </p:nvPicPr>
        <p:blipFill>
          <a:blip r:embed="rId2"/>
          <a:stretch>
            <a:fillRect/>
          </a:stretch>
        </p:blipFill>
        <p:spPr>
          <a:xfrm>
            <a:off x="968931" y="45250"/>
            <a:ext cx="8858882" cy="6767500"/>
          </a:xfrm>
          <a:prstGeom prst="rect">
            <a:avLst/>
          </a:prstGeom>
        </p:spPr>
      </p:pic>
    </p:spTree>
    <p:extLst>
      <p:ext uri="{BB962C8B-B14F-4D97-AF65-F5344CB8AC3E}">
        <p14:creationId xmlns:p14="http://schemas.microsoft.com/office/powerpoint/2010/main" val="3851403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A1AC3CA-B709-4D11-8817-1B827C5DC18E}"/>
              </a:ext>
            </a:extLst>
          </p:cNvPr>
          <p:cNvSpPr>
            <a:spLocks noGrp="1"/>
          </p:cNvSpPr>
          <p:nvPr>
            <p:ph type="sldNum" sz="quarter" idx="12"/>
          </p:nvPr>
        </p:nvSpPr>
        <p:spPr/>
        <p:txBody>
          <a:bodyPr/>
          <a:lstStyle/>
          <a:p>
            <a:fld id="{63DCA85F-F225-44A4-AEA8-9083CAE61796}" type="slidenum">
              <a:rPr kumimoji="1" lang="ja-JP" altLang="en-US" smtClean="0"/>
              <a:t>15</a:t>
            </a:fld>
            <a:endParaRPr kumimoji="1" lang="ja-JP" altLang="en-US" dirty="0"/>
          </a:p>
        </p:txBody>
      </p:sp>
      <p:pic>
        <p:nvPicPr>
          <p:cNvPr id="6" name="図 5">
            <a:extLst>
              <a:ext uri="{FF2B5EF4-FFF2-40B4-BE49-F238E27FC236}">
                <a16:creationId xmlns:a16="http://schemas.microsoft.com/office/drawing/2014/main" id="{A7CBC46D-B9CA-4D16-B7CF-1CB0B0F4D9F7}"/>
              </a:ext>
            </a:extLst>
          </p:cNvPr>
          <p:cNvPicPr>
            <a:picLocks noChangeAspect="1"/>
          </p:cNvPicPr>
          <p:nvPr/>
        </p:nvPicPr>
        <p:blipFill>
          <a:blip r:embed="rId2"/>
          <a:stretch>
            <a:fillRect/>
          </a:stretch>
        </p:blipFill>
        <p:spPr>
          <a:xfrm>
            <a:off x="1882430" y="136525"/>
            <a:ext cx="7086641" cy="6583022"/>
          </a:xfrm>
          <a:prstGeom prst="rect">
            <a:avLst/>
          </a:prstGeom>
        </p:spPr>
      </p:pic>
    </p:spTree>
    <p:extLst>
      <p:ext uri="{BB962C8B-B14F-4D97-AF65-F5344CB8AC3E}">
        <p14:creationId xmlns:p14="http://schemas.microsoft.com/office/powerpoint/2010/main" val="2306959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87FB26D-557A-4C65-BB37-191F120F8D0D}"/>
              </a:ext>
            </a:extLst>
          </p:cNvPr>
          <p:cNvSpPr>
            <a:spLocks noGrp="1"/>
          </p:cNvSpPr>
          <p:nvPr>
            <p:ph type="sldNum" sz="quarter" idx="12"/>
          </p:nvPr>
        </p:nvSpPr>
        <p:spPr/>
        <p:txBody>
          <a:bodyPr/>
          <a:lstStyle/>
          <a:p>
            <a:fld id="{63DCA85F-F225-44A4-AEA8-9083CAE61796}" type="slidenum">
              <a:rPr kumimoji="1" lang="ja-JP" altLang="en-US" smtClean="0"/>
              <a:t>16</a:t>
            </a:fld>
            <a:endParaRPr kumimoji="1" lang="ja-JP" altLang="en-US" dirty="0"/>
          </a:p>
        </p:txBody>
      </p:sp>
      <p:pic>
        <p:nvPicPr>
          <p:cNvPr id="6" name="図 5">
            <a:extLst>
              <a:ext uri="{FF2B5EF4-FFF2-40B4-BE49-F238E27FC236}">
                <a16:creationId xmlns:a16="http://schemas.microsoft.com/office/drawing/2014/main" id="{C8B0F189-5FE0-4968-89C2-AA96063B86E3}"/>
              </a:ext>
            </a:extLst>
          </p:cNvPr>
          <p:cNvPicPr>
            <a:picLocks noChangeAspect="1"/>
          </p:cNvPicPr>
          <p:nvPr/>
        </p:nvPicPr>
        <p:blipFill>
          <a:blip r:embed="rId2"/>
          <a:stretch>
            <a:fillRect/>
          </a:stretch>
        </p:blipFill>
        <p:spPr>
          <a:xfrm>
            <a:off x="1132758" y="317739"/>
            <a:ext cx="9315256" cy="5981966"/>
          </a:xfrm>
          <a:prstGeom prst="rect">
            <a:avLst/>
          </a:prstGeom>
        </p:spPr>
      </p:pic>
      <p:sp>
        <p:nvSpPr>
          <p:cNvPr id="7" name="テキスト ボックス 6">
            <a:extLst>
              <a:ext uri="{FF2B5EF4-FFF2-40B4-BE49-F238E27FC236}">
                <a16:creationId xmlns:a16="http://schemas.microsoft.com/office/drawing/2014/main" id="{994FABA7-8C62-4115-B06C-837C3E9CCA64}"/>
              </a:ext>
            </a:extLst>
          </p:cNvPr>
          <p:cNvSpPr txBox="1"/>
          <p:nvPr/>
        </p:nvSpPr>
        <p:spPr>
          <a:xfrm>
            <a:off x="1987825" y="6318865"/>
            <a:ext cx="9136049" cy="369332"/>
          </a:xfrm>
          <a:prstGeom prst="rect">
            <a:avLst/>
          </a:prstGeom>
          <a:noFill/>
        </p:spPr>
        <p:txBody>
          <a:bodyPr wrap="square" rtlCol="0">
            <a:spAutoFit/>
          </a:bodyPr>
          <a:lstStyle/>
          <a:p>
            <a:r>
              <a:rPr kumimoji="1" lang="ja-JP" altLang="en-US" dirty="0"/>
              <a:t>↑ の写真は、</a:t>
            </a:r>
            <a:r>
              <a:rPr kumimoji="1" lang="en-US" altLang="ja-JP" dirty="0"/>
              <a:t>J-LIS LGWAN </a:t>
            </a:r>
            <a:r>
              <a:rPr kumimoji="1" lang="ja-JP" altLang="en-US" dirty="0"/>
              <a:t>全国センターの職員の方々が最初に疎通させた瞬間 </a:t>
            </a:r>
            <a:r>
              <a:rPr kumimoji="1" lang="en-US" altLang="ja-JP" dirty="0"/>
              <a:t>(2020/10/20)</a:t>
            </a:r>
            <a:endParaRPr kumimoji="1" lang="ja-JP" altLang="en-US" dirty="0"/>
          </a:p>
        </p:txBody>
      </p:sp>
    </p:spTree>
    <p:extLst>
      <p:ext uri="{BB962C8B-B14F-4D97-AF65-F5344CB8AC3E}">
        <p14:creationId xmlns:p14="http://schemas.microsoft.com/office/powerpoint/2010/main" val="3351231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5C2319-ED97-4707-A24F-B49CC43BA1EB}"/>
              </a:ext>
            </a:extLst>
          </p:cNvPr>
          <p:cNvSpPr>
            <a:spLocks noGrp="1"/>
          </p:cNvSpPr>
          <p:nvPr>
            <p:ph type="sldNum" sz="quarter" idx="12"/>
          </p:nvPr>
        </p:nvSpPr>
        <p:spPr/>
        <p:txBody>
          <a:bodyPr/>
          <a:lstStyle/>
          <a:p>
            <a:fld id="{63DCA85F-F225-44A4-AEA8-9083CAE61796}" type="slidenum">
              <a:rPr kumimoji="1" lang="ja-JP" altLang="en-US" smtClean="0"/>
              <a:t>17</a:t>
            </a:fld>
            <a:endParaRPr kumimoji="1" lang="ja-JP" altLang="en-US" dirty="0"/>
          </a:p>
        </p:txBody>
      </p:sp>
      <p:pic>
        <p:nvPicPr>
          <p:cNvPr id="6" name="図 5">
            <a:extLst>
              <a:ext uri="{FF2B5EF4-FFF2-40B4-BE49-F238E27FC236}">
                <a16:creationId xmlns:a16="http://schemas.microsoft.com/office/drawing/2014/main" id="{E8A9986C-0C81-4ED6-8BD5-F111610A99F1}"/>
              </a:ext>
            </a:extLst>
          </p:cNvPr>
          <p:cNvPicPr>
            <a:picLocks noChangeAspect="1"/>
          </p:cNvPicPr>
          <p:nvPr/>
        </p:nvPicPr>
        <p:blipFill>
          <a:blip r:embed="rId2"/>
          <a:stretch>
            <a:fillRect/>
          </a:stretch>
        </p:blipFill>
        <p:spPr>
          <a:xfrm>
            <a:off x="216553" y="136525"/>
            <a:ext cx="10057159" cy="6433071"/>
          </a:xfrm>
          <a:prstGeom prst="rect">
            <a:avLst/>
          </a:prstGeom>
        </p:spPr>
      </p:pic>
    </p:spTree>
    <p:extLst>
      <p:ext uri="{BB962C8B-B14F-4D97-AF65-F5344CB8AC3E}">
        <p14:creationId xmlns:p14="http://schemas.microsoft.com/office/powerpoint/2010/main" val="1054008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0AB6CCF-F2B8-434A-8381-A26D1E7BDA92}"/>
              </a:ext>
            </a:extLst>
          </p:cNvPr>
          <p:cNvSpPr>
            <a:spLocks noGrp="1"/>
          </p:cNvSpPr>
          <p:nvPr>
            <p:ph type="sldNum" sz="quarter" idx="12"/>
          </p:nvPr>
        </p:nvSpPr>
        <p:spPr/>
        <p:txBody>
          <a:bodyPr/>
          <a:lstStyle/>
          <a:p>
            <a:fld id="{63DCA85F-F225-44A4-AEA8-9083CAE61796}" type="slidenum">
              <a:rPr kumimoji="1" lang="ja-JP" altLang="en-US" smtClean="0"/>
              <a:t>18</a:t>
            </a:fld>
            <a:endParaRPr kumimoji="1" lang="ja-JP" altLang="en-US" dirty="0"/>
          </a:p>
        </p:txBody>
      </p:sp>
      <p:pic>
        <p:nvPicPr>
          <p:cNvPr id="6" name="図 5">
            <a:extLst>
              <a:ext uri="{FF2B5EF4-FFF2-40B4-BE49-F238E27FC236}">
                <a16:creationId xmlns:a16="http://schemas.microsoft.com/office/drawing/2014/main" id="{0B9B7EBA-BFB2-42E4-840F-C697F634E4DE}"/>
              </a:ext>
            </a:extLst>
          </p:cNvPr>
          <p:cNvPicPr>
            <a:picLocks noChangeAspect="1"/>
          </p:cNvPicPr>
          <p:nvPr/>
        </p:nvPicPr>
        <p:blipFill>
          <a:blip r:embed="rId2"/>
          <a:stretch>
            <a:fillRect/>
          </a:stretch>
        </p:blipFill>
        <p:spPr>
          <a:xfrm>
            <a:off x="261952" y="216355"/>
            <a:ext cx="6520512" cy="5973736"/>
          </a:xfrm>
          <a:prstGeom prst="rect">
            <a:avLst/>
          </a:prstGeom>
        </p:spPr>
      </p:pic>
      <p:pic>
        <p:nvPicPr>
          <p:cNvPr id="8" name="図 7">
            <a:extLst>
              <a:ext uri="{FF2B5EF4-FFF2-40B4-BE49-F238E27FC236}">
                <a16:creationId xmlns:a16="http://schemas.microsoft.com/office/drawing/2014/main" id="{63C59611-18A9-4857-9052-979429AF1EC8}"/>
              </a:ext>
            </a:extLst>
          </p:cNvPr>
          <p:cNvPicPr>
            <a:picLocks noChangeAspect="1"/>
          </p:cNvPicPr>
          <p:nvPr/>
        </p:nvPicPr>
        <p:blipFill>
          <a:blip r:embed="rId3"/>
          <a:stretch>
            <a:fillRect/>
          </a:stretch>
        </p:blipFill>
        <p:spPr>
          <a:xfrm>
            <a:off x="6666599" y="1628987"/>
            <a:ext cx="5602264" cy="4474764"/>
          </a:xfrm>
          <a:prstGeom prst="rect">
            <a:avLst/>
          </a:prstGeom>
        </p:spPr>
      </p:pic>
    </p:spTree>
    <p:extLst>
      <p:ext uri="{BB962C8B-B14F-4D97-AF65-F5344CB8AC3E}">
        <p14:creationId xmlns:p14="http://schemas.microsoft.com/office/powerpoint/2010/main" val="2326686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D52F01C-1D48-47DF-BD00-4E018B82516D}"/>
              </a:ext>
            </a:extLst>
          </p:cNvPr>
          <p:cNvSpPr>
            <a:spLocks noGrp="1"/>
          </p:cNvSpPr>
          <p:nvPr>
            <p:ph type="sldNum" sz="quarter" idx="12"/>
          </p:nvPr>
        </p:nvSpPr>
        <p:spPr/>
        <p:txBody>
          <a:bodyPr/>
          <a:lstStyle/>
          <a:p>
            <a:fld id="{63DCA85F-F225-44A4-AEA8-9083CAE61796}" type="slidenum">
              <a:rPr kumimoji="1" lang="ja-JP" altLang="en-US" smtClean="0"/>
              <a:t>19</a:t>
            </a:fld>
            <a:endParaRPr kumimoji="1" lang="ja-JP" altLang="en-US" dirty="0"/>
          </a:p>
        </p:txBody>
      </p:sp>
      <p:pic>
        <p:nvPicPr>
          <p:cNvPr id="6" name="図 5">
            <a:extLst>
              <a:ext uri="{FF2B5EF4-FFF2-40B4-BE49-F238E27FC236}">
                <a16:creationId xmlns:a16="http://schemas.microsoft.com/office/drawing/2014/main" id="{E3643130-5D3D-4AF0-8024-25A5CC941933}"/>
              </a:ext>
            </a:extLst>
          </p:cNvPr>
          <p:cNvPicPr>
            <a:picLocks noChangeAspect="1"/>
          </p:cNvPicPr>
          <p:nvPr/>
        </p:nvPicPr>
        <p:blipFill>
          <a:blip r:embed="rId2"/>
          <a:stretch>
            <a:fillRect/>
          </a:stretch>
        </p:blipFill>
        <p:spPr>
          <a:xfrm>
            <a:off x="500769" y="206030"/>
            <a:ext cx="10225541" cy="6445940"/>
          </a:xfrm>
          <a:prstGeom prst="rect">
            <a:avLst/>
          </a:prstGeom>
        </p:spPr>
      </p:pic>
    </p:spTree>
    <p:extLst>
      <p:ext uri="{BB962C8B-B14F-4D97-AF65-F5344CB8AC3E}">
        <p14:creationId xmlns:p14="http://schemas.microsoft.com/office/powerpoint/2010/main" val="1128615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a:t>
            </a:fld>
            <a:endParaRPr kumimoji="1" lang="ja-JP" altLang="en-US" dirty="0"/>
          </a:p>
        </p:txBody>
      </p:sp>
      <p:pic>
        <p:nvPicPr>
          <p:cNvPr id="6" name="図 5"/>
          <p:cNvPicPr>
            <a:picLocks noChangeAspect="1"/>
          </p:cNvPicPr>
          <p:nvPr/>
        </p:nvPicPr>
        <p:blipFill>
          <a:blip r:embed="rId2"/>
          <a:stretch>
            <a:fillRect/>
          </a:stretch>
        </p:blipFill>
        <p:spPr>
          <a:xfrm>
            <a:off x="6324765" y="1657718"/>
            <a:ext cx="5498856" cy="4881194"/>
          </a:xfrm>
          <a:prstGeom prst="rect">
            <a:avLst/>
          </a:prstGeom>
          <a:ln w="28575">
            <a:solidFill>
              <a:schemeClr val="tx1"/>
            </a:solidFill>
          </a:ln>
        </p:spPr>
      </p:pic>
      <p:pic>
        <p:nvPicPr>
          <p:cNvPr id="5" name="図 4"/>
          <p:cNvPicPr>
            <a:picLocks noChangeAspect="1"/>
          </p:cNvPicPr>
          <p:nvPr/>
        </p:nvPicPr>
        <p:blipFill>
          <a:blip r:embed="rId3"/>
          <a:stretch>
            <a:fillRect/>
          </a:stretch>
        </p:blipFill>
        <p:spPr>
          <a:xfrm>
            <a:off x="159659" y="1678162"/>
            <a:ext cx="5936341" cy="3002764"/>
          </a:xfrm>
          <a:prstGeom prst="rect">
            <a:avLst/>
          </a:prstGeom>
          <a:ln w="28575">
            <a:solidFill>
              <a:schemeClr val="tx1"/>
            </a:solidFill>
          </a:ln>
        </p:spPr>
      </p:pic>
      <p:sp>
        <p:nvSpPr>
          <p:cNvPr id="7" name="テキスト ボックス 6"/>
          <p:cNvSpPr txBox="1"/>
          <p:nvPr/>
        </p:nvSpPr>
        <p:spPr>
          <a:xfrm>
            <a:off x="70747" y="1257608"/>
            <a:ext cx="11691914" cy="400110"/>
          </a:xfrm>
          <a:prstGeom prst="rect">
            <a:avLst/>
          </a:prstGeom>
          <a:noFill/>
        </p:spPr>
        <p:txBody>
          <a:bodyPr wrap="square" rtlCol="0">
            <a:spAutoFit/>
          </a:bodyPr>
          <a:lstStyle/>
          <a:p>
            <a:r>
              <a:rPr kumimoji="1" lang="en-US" altLang="ja-JP" sz="2000" b="1" dirty="0"/>
              <a:t>2020/9/30</a:t>
            </a:r>
            <a:r>
              <a:rPr kumimoji="1" lang="ja-JP" altLang="en-US" sz="2000" b="1" dirty="0"/>
              <a:t> 日経電子版記事 </a:t>
            </a:r>
            <a:r>
              <a:rPr lang="ja-JP" altLang="en-US" sz="2000" b="1" dirty="0"/>
              <a:t>「テレワーク難民の自治体職員　</a:t>
            </a:r>
            <a:r>
              <a:rPr lang="en-US" altLang="ja-JP" sz="2000" b="1" dirty="0"/>
              <a:t>80</a:t>
            </a:r>
            <a:r>
              <a:rPr lang="ja-JP" altLang="en-US" sz="2000" b="1" dirty="0"/>
              <a:t>万人救う異例の計画」</a:t>
            </a:r>
            <a:endParaRPr kumimoji="1" lang="ja-JP" altLang="en-US" sz="2000" b="1" dirty="0"/>
          </a:p>
        </p:txBody>
      </p:sp>
      <p:sp>
        <p:nvSpPr>
          <p:cNvPr id="9" name="テキスト ボックス 8"/>
          <p:cNvSpPr txBox="1"/>
          <p:nvPr/>
        </p:nvSpPr>
        <p:spPr>
          <a:xfrm>
            <a:off x="323202" y="4872061"/>
            <a:ext cx="5342376" cy="307777"/>
          </a:xfrm>
          <a:prstGeom prst="rect">
            <a:avLst/>
          </a:prstGeom>
          <a:noFill/>
        </p:spPr>
        <p:txBody>
          <a:bodyPr wrap="square" rtlCol="0">
            <a:spAutoFit/>
          </a:bodyPr>
          <a:lstStyle/>
          <a:p>
            <a:r>
              <a:rPr lang="en-US" altLang="ja-JP" sz="1400" dirty="0"/>
              <a:t>https://www.nikkei.com/article/DGXMZO64142990T20C20A9000000/</a:t>
            </a:r>
            <a:endParaRPr kumimoji="1" lang="ja-JP" altLang="en-US" sz="1400" dirty="0"/>
          </a:p>
        </p:txBody>
      </p:sp>
      <p:sp>
        <p:nvSpPr>
          <p:cNvPr id="2" name="角丸四角形 1"/>
          <p:cNvSpPr/>
          <p:nvPr/>
        </p:nvSpPr>
        <p:spPr>
          <a:xfrm>
            <a:off x="315684" y="5292022"/>
            <a:ext cx="1632931" cy="60165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報  道</a:t>
            </a:r>
          </a:p>
        </p:txBody>
      </p:sp>
      <p:pic>
        <p:nvPicPr>
          <p:cNvPr id="10" name="図 9"/>
          <p:cNvPicPr>
            <a:picLocks noChangeAspect="1"/>
          </p:cNvPicPr>
          <p:nvPr/>
        </p:nvPicPr>
        <p:blipFill>
          <a:blip r:embed="rId4"/>
          <a:stretch>
            <a:fillRect/>
          </a:stretch>
        </p:blipFill>
        <p:spPr>
          <a:xfrm>
            <a:off x="2055050" y="5120015"/>
            <a:ext cx="4056846" cy="1418897"/>
          </a:xfrm>
          <a:prstGeom prst="rect">
            <a:avLst/>
          </a:prstGeom>
        </p:spPr>
      </p:pic>
      <p:sp>
        <p:nvSpPr>
          <p:cNvPr id="11" name="テキスト ボックス 10">
            <a:extLst>
              <a:ext uri="{FF2B5EF4-FFF2-40B4-BE49-F238E27FC236}">
                <a16:creationId xmlns:a16="http://schemas.microsoft.com/office/drawing/2014/main" id="{AB6A30B6-DF3C-492E-8388-083DF7D018DD}"/>
              </a:ext>
            </a:extLst>
          </p:cNvPr>
          <p:cNvSpPr txBox="1"/>
          <p:nvPr/>
        </p:nvSpPr>
        <p:spPr>
          <a:xfrm>
            <a:off x="84475" y="640483"/>
            <a:ext cx="12054841" cy="707886"/>
          </a:xfrm>
          <a:prstGeom prst="rect">
            <a:avLst/>
          </a:prstGeom>
          <a:noFill/>
        </p:spPr>
        <p:txBody>
          <a:bodyPr wrap="square" rtlCol="0">
            <a:spAutoFit/>
          </a:bodyPr>
          <a:lstStyle/>
          <a:p>
            <a:r>
              <a:rPr kumimoji="1" lang="ja-JP" altLang="en-US" sz="2000" b="1" dirty="0">
                <a:highlight>
                  <a:srgbClr val="FFFF00"/>
                </a:highlight>
              </a:rPr>
              <a:t>独立行政法人 情報処理推進機構 </a:t>
            </a:r>
            <a:r>
              <a:rPr kumimoji="1" lang="en-US" altLang="ja-JP" sz="2000" b="1" dirty="0">
                <a:highlight>
                  <a:srgbClr val="FFFF00"/>
                </a:highlight>
              </a:rPr>
              <a:t>(IPA) +</a:t>
            </a:r>
            <a:r>
              <a:rPr kumimoji="1" lang="ja-JP" altLang="en-US" sz="2000" b="1" dirty="0">
                <a:highlight>
                  <a:srgbClr val="FFFF00"/>
                </a:highlight>
              </a:rPr>
              <a:t>地方公共団体情報システム機構 </a:t>
            </a:r>
            <a:r>
              <a:rPr kumimoji="1" lang="en-US" altLang="ja-JP" sz="2000" b="1" dirty="0">
                <a:highlight>
                  <a:srgbClr val="FFFF00"/>
                </a:highlight>
              </a:rPr>
              <a:t>(J-LIS)</a:t>
            </a:r>
            <a:r>
              <a:rPr kumimoji="1" lang="ja-JP" altLang="en-US" sz="2000" b="1" dirty="0">
                <a:highlight>
                  <a:srgbClr val="FFFF00"/>
                </a:highlight>
              </a:rPr>
              <a:t>で行政主体の職員自らが作った「自治体テレワークシステム </a:t>
            </a:r>
            <a:r>
              <a:rPr kumimoji="1" lang="en-US" altLang="ja-JP" sz="2000" b="1" dirty="0">
                <a:highlight>
                  <a:srgbClr val="FFFF00"/>
                </a:highlight>
              </a:rPr>
              <a:t>for LGWAN</a:t>
            </a:r>
            <a:r>
              <a:rPr kumimoji="1" lang="ja-JP" altLang="en-US" sz="2000" b="1" dirty="0">
                <a:highlight>
                  <a:srgbClr val="FFFF00"/>
                </a:highlight>
              </a:rPr>
              <a:t>」 は、</a:t>
            </a:r>
            <a:r>
              <a:rPr lang="ja-JP" altLang="en-US" sz="2000" b="1" dirty="0">
                <a:highlight>
                  <a:srgbClr val="FFFF00"/>
                </a:highlight>
              </a:rPr>
              <a:t>地方自治体等 </a:t>
            </a:r>
            <a:r>
              <a:rPr lang="en-US" altLang="ja-JP" sz="2000" b="1" dirty="0">
                <a:highlight>
                  <a:srgbClr val="FFFF00"/>
                </a:highlight>
              </a:rPr>
              <a:t>998 </a:t>
            </a:r>
            <a:r>
              <a:rPr lang="ja-JP" altLang="en-US" sz="2000" b="1" dirty="0">
                <a:highlight>
                  <a:srgbClr val="FFFF00"/>
                </a:highlight>
              </a:rPr>
              <a:t>団体 </a:t>
            </a:r>
            <a:r>
              <a:rPr lang="en-US" altLang="ja-JP" sz="2000" b="1" dirty="0">
                <a:highlight>
                  <a:srgbClr val="FFFF00"/>
                </a:highlight>
              </a:rPr>
              <a:t>(</a:t>
            </a:r>
            <a:r>
              <a:rPr lang="ja-JP" altLang="en-US" sz="2000" b="1" dirty="0">
                <a:highlight>
                  <a:srgbClr val="FFFF00"/>
                </a:highlight>
              </a:rPr>
              <a:t>日本の行政主体のうち半分</a:t>
            </a:r>
            <a:r>
              <a:rPr lang="en-US" altLang="ja-JP" sz="2000" b="1" dirty="0">
                <a:highlight>
                  <a:srgbClr val="FFFF00"/>
                </a:highlight>
              </a:rPr>
              <a:t>) 9 </a:t>
            </a:r>
            <a:r>
              <a:rPr lang="ja-JP" altLang="en-US" sz="2000" b="1" dirty="0">
                <a:highlight>
                  <a:srgbClr val="FFFF00"/>
                </a:highlight>
              </a:rPr>
              <a:t>万人で利用。</a:t>
            </a:r>
            <a:endParaRPr kumimoji="1" lang="ja-JP" altLang="en-US" b="1" dirty="0">
              <a:highlight>
                <a:srgbClr val="FFFF00"/>
              </a:highlight>
            </a:endParaRPr>
          </a:p>
        </p:txBody>
      </p:sp>
      <p:sp>
        <p:nvSpPr>
          <p:cNvPr id="3" name="テキスト ボックス 2">
            <a:extLst>
              <a:ext uri="{FF2B5EF4-FFF2-40B4-BE49-F238E27FC236}">
                <a16:creationId xmlns:a16="http://schemas.microsoft.com/office/drawing/2014/main" id="{418E93A2-E09E-4154-8448-6844991D7770}"/>
              </a:ext>
            </a:extLst>
          </p:cNvPr>
          <p:cNvSpPr txBox="1"/>
          <p:nvPr/>
        </p:nvSpPr>
        <p:spPr>
          <a:xfrm>
            <a:off x="10116740" y="4229100"/>
            <a:ext cx="1645921" cy="338554"/>
          </a:xfrm>
          <a:prstGeom prst="rect">
            <a:avLst/>
          </a:prstGeom>
          <a:noFill/>
        </p:spPr>
        <p:txBody>
          <a:bodyPr wrap="square" rtlCol="0">
            <a:spAutoFit/>
          </a:bodyPr>
          <a:lstStyle/>
          <a:p>
            <a:r>
              <a:rPr kumimoji="1" lang="ja-JP" altLang="en-US" sz="1600" b="1" dirty="0">
                <a:highlight>
                  <a:srgbClr val="FFFF00"/>
                </a:highlight>
              </a:rPr>
              <a:t>真面目な 記事！</a:t>
            </a:r>
          </a:p>
        </p:txBody>
      </p:sp>
      <p:sp>
        <p:nvSpPr>
          <p:cNvPr id="12" name="コンテンツ プレースホルダー 2">
            <a:extLst>
              <a:ext uri="{FF2B5EF4-FFF2-40B4-BE49-F238E27FC236}">
                <a16:creationId xmlns:a16="http://schemas.microsoft.com/office/drawing/2014/main" id="{D8D576C1-880A-487E-B098-46F4024F5520}"/>
              </a:ext>
            </a:extLst>
          </p:cNvPr>
          <p:cNvSpPr txBox="1">
            <a:spLocks/>
          </p:cNvSpPr>
          <p:nvPr/>
        </p:nvSpPr>
        <p:spPr>
          <a:xfrm>
            <a:off x="94594" y="106300"/>
            <a:ext cx="10573405" cy="59473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b="1" dirty="0"/>
              <a:t>われわれは、行政主体の職員のみで、日本の地方自治体のうち約半数で使用されるテレワークシステムを開発・実装することに成功した。</a:t>
            </a:r>
          </a:p>
        </p:txBody>
      </p:sp>
    </p:spTree>
    <p:extLst>
      <p:ext uri="{BB962C8B-B14F-4D97-AF65-F5344CB8AC3E}">
        <p14:creationId xmlns:p14="http://schemas.microsoft.com/office/powerpoint/2010/main" val="128495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34F8251-48DA-4447-A99C-27E92B79A64A}"/>
              </a:ext>
            </a:extLst>
          </p:cNvPr>
          <p:cNvSpPr>
            <a:spLocks noGrp="1"/>
          </p:cNvSpPr>
          <p:nvPr>
            <p:ph type="sldNum" sz="quarter" idx="12"/>
          </p:nvPr>
        </p:nvSpPr>
        <p:spPr/>
        <p:txBody>
          <a:bodyPr/>
          <a:lstStyle/>
          <a:p>
            <a:fld id="{63DCA85F-F225-44A4-AEA8-9083CAE61796}" type="slidenum">
              <a:rPr kumimoji="1" lang="ja-JP" altLang="en-US" smtClean="0"/>
              <a:t>20</a:t>
            </a:fld>
            <a:endParaRPr kumimoji="1" lang="ja-JP" altLang="en-US" dirty="0"/>
          </a:p>
        </p:txBody>
      </p:sp>
      <p:pic>
        <p:nvPicPr>
          <p:cNvPr id="6" name="図 5">
            <a:extLst>
              <a:ext uri="{FF2B5EF4-FFF2-40B4-BE49-F238E27FC236}">
                <a16:creationId xmlns:a16="http://schemas.microsoft.com/office/drawing/2014/main" id="{55370D0D-35D0-449A-BE7B-B02AE7EF4CEE}"/>
              </a:ext>
            </a:extLst>
          </p:cNvPr>
          <p:cNvPicPr>
            <a:picLocks noChangeAspect="1"/>
          </p:cNvPicPr>
          <p:nvPr/>
        </p:nvPicPr>
        <p:blipFill>
          <a:blip r:embed="rId2"/>
          <a:stretch>
            <a:fillRect/>
          </a:stretch>
        </p:blipFill>
        <p:spPr>
          <a:xfrm>
            <a:off x="0" y="226235"/>
            <a:ext cx="6203401" cy="5140895"/>
          </a:xfrm>
          <a:prstGeom prst="rect">
            <a:avLst/>
          </a:prstGeom>
        </p:spPr>
      </p:pic>
      <p:pic>
        <p:nvPicPr>
          <p:cNvPr id="8" name="図 7">
            <a:extLst>
              <a:ext uri="{FF2B5EF4-FFF2-40B4-BE49-F238E27FC236}">
                <a16:creationId xmlns:a16="http://schemas.microsoft.com/office/drawing/2014/main" id="{B5B950C4-4CD6-48E1-BB8D-E76CFC2AC6F1}"/>
              </a:ext>
            </a:extLst>
          </p:cNvPr>
          <p:cNvPicPr>
            <a:picLocks noChangeAspect="1"/>
          </p:cNvPicPr>
          <p:nvPr/>
        </p:nvPicPr>
        <p:blipFill>
          <a:blip r:embed="rId3"/>
          <a:stretch>
            <a:fillRect/>
          </a:stretch>
        </p:blipFill>
        <p:spPr>
          <a:xfrm>
            <a:off x="5099258" y="1095927"/>
            <a:ext cx="5639973" cy="5625548"/>
          </a:xfrm>
          <a:prstGeom prst="rect">
            <a:avLst/>
          </a:prstGeom>
        </p:spPr>
      </p:pic>
    </p:spTree>
    <p:extLst>
      <p:ext uri="{BB962C8B-B14F-4D97-AF65-F5344CB8AC3E}">
        <p14:creationId xmlns:p14="http://schemas.microsoft.com/office/powerpoint/2010/main" val="2688661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E84B407-9A0D-49E1-86A0-56D967A07B56}"/>
              </a:ext>
            </a:extLst>
          </p:cNvPr>
          <p:cNvSpPr txBox="1"/>
          <p:nvPr/>
        </p:nvSpPr>
        <p:spPr>
          <a:xfrm>
            <a:off x="10207216" y="490537"/>
            <a:ext cx="1758439" cy="1600438"/>
          </a:xfrm>
          <a:prstGeom prst="rect">
            <a:avLst/>
          </a:prstGeom>
          <a:solidFill>
            <a:schemeClr val="accent4">
              <a:lumMod val="20000"/>
              <a:lumOff val="80000"/>
            </a:schemeClr>
          </a:solidFill>
        </p:spPr>
        <p:txBody>
          <a:bodyPr wrap="square" rtlCol="0">
            <a:spAutoFit/>
          </a:bodyPr>
          <a:lstStyle/>
          <a:p>
            <a:r>
              <a:rPr kumimoji="1" lang="ja-JP" altLang="en-US" sz="1400" b="1" dirty="0">
                <a:solidFill>
                  <a:schemeClr val="bg1"/>
                </a:solidFill>
                <a:highlight>
                  <a:srgbClr val="FF0000"/>
                </a:highlight>
              </a:rPr>
              <a:t>★差し迫った国難★</a:t>
            </a:r>
          </a:p>
          <a:p>
            <a:r>
              <a:rPr kumimoji="1" lang="ja-JP" altLang="en-US" sz="1400" dirty="0"/>
              <a:t>・ 人材育成の失敗</a:t>
            </a:r>
          </a:p>
          <a:p>
            <a:r>
              <a:rPr kumimoji="1" lang="ja-JP" altLang="en-US" sz="1400" dirty="0"/>
              <a:t>・ 国際競争力の低下</a:t>
            </a:r>
            <a:endParaRPr kumimoji="1" lang="en-US" altLang="ja-JP" sz="1400" dirty="0"/>
          </a:p>
          <a:p>
            <a:r>
              <a:rPr kumimoji="1" lang="ja-JP" altLang="en-US" sz="1400" dirty="0"/>
              <a:t>・ 深刻な収益力不足</a:t>
            </a:r>
            <a:endParaRPr kumimoji="1" lang="en-US" altLang="ja-JP" sz="1400" dirty="0"/>
          </a:p>
          <a:p>
            <a:r>
              <a:rPr kumimoji="1" lang="ja-JP" altLang="en-US" sz="1400" dirty="0"/>
              <a:t>・ サイバーセキュリティ</a:t>
            </a:r>
            <a:endParaRPr kumimoji="1" lang="en-US" altLang="ja-JP" sz="1400" dirty="0"/>
          </a:p>
          <a:p>
            <a:r>
              <a:rPr kumimoji="1" lang="ja-JP" altLang="en-US" sz="1400" dirty="0"/>
              <a:t>・ </a:t>
            </a:r>
            <a:r>
              <a:rPr kumimoji="1" lang="en-US" altLang="ja-JP" sz="1400" dirty="0"/>
              <a:t>IT </a:t>
            </a:r>
            <a:r>
              <a:rPr kumimoji="1" lang="ja-JP" altLang="en-US" sz="1400" dirty="0"/>
              <a:t>自給率低下</a:t>
            </a:r>
          </a:p>
          <a:p>
            <a:r>
              <a:rPr kumimoji="1" lang="ja-JP" altLang="en-US" sz="1400" dirty="0"/>
              <a:t>・ 安全保障</a:t>
            </a:r>
            <a:endParaRPr kumimoji="1" lang="en-US" altLang="ja-JP" sz="1400" dirty="0"/>
          </a:p>
        </p:txBody>
      </p:sp>
      <p:sp>
        <p:nvSpPr>
          <p:cNvPr id="2" name="タイトル 1">
            <a:extLst>
              <a:ext uri="{FF2B5EF4-FFF2-40B4-BE49-F238E27FC236}">
                <a16:creationId xmlns:a16="http://schemas.microsoft.com/office/drawing/2014/main" id="{4BDD2E66-B950-4A4B-BCA0-54A0D282AF34}"/>
              </a:ext>
            </a:extLst>
          </p:cNvPr>
          <p:cNvSpPr>
            <a:spLocks noGrp="1"/>
          </p:cNvSpPr>
          <p:nvPr>
            <p:ph type="title"/>
          </p:nvPr>
        </p:nvSpPr>
        <p:spPr>
          <a:xfrm>
            <a:off x="312420" y="490537"/>
            <a:ext cx="10111740" cy="633095"/>
          </a:xfrm>
        </p:spPr>
        <p:txBody>
          <a:bodyPr>
            <a:noAutofit/>
          </a:bodyPr>
          <a:lstStyle/>
          <a:p>
            <a:r>
              <a:rPr kumimoji="1" lang="ja-JP" altLang="en-US" sz="3600" b="1" dirty="0"/>
              <a:t>日本が解決する必要がある国家的 </a:t>
            </a:r>
            <a:r>
              <a:rPr kumimoji="1" lang="en-US" altLang="ja-JP" sz="3600" b="1" dirty="0"/>
              <a:t>IT </a:t>
            </a:r>
            <a:r>
              <a:rPr kumimoji="1" lang="ja-JP" altLang="en-US" sz="3600" b="1" dirty="0"/>
              <a:t>課題</a:t>
            </a:r>
            <a:br>
              <a:rPr kumimoji="1" lang="en-US" altLang="ja-JP" sz="3600" b="1" dirty="0"/>
            </a:br>
            <a:r>
              <a:rPr kumimoji="1" lang="ja-JP" altLang="en-US" sz="2400" b="1" dirty="0"/>
              <a:t>－ 潜在している </a:t>
            </a:r>
            <a:r>
              <a:rPr kumimoji="1" lang="en-US" altLang="ja-JP" sz="2400" b="1" dirty="0"/>
              <a:t>IT </a:t>
            </a:r>
            <a:r>
              <a:rPr kumimoji="1" lang="ja-JP" altLang="en-US" sz="2400" b="1" dirty="0"/>
              <a:t>能力を開花させ、</a:t>
            </a:r>
            <a:r>
              <a:rPr kumimoji="1" lang="en-US" altLang="ja-JP" sz="2400" b="1" dirty="0"/>
              <a:t>21 </a:t>
            </a:r>
            <a:r>
              <a:rPr kumimoji="1" lang="ja-JP" altLang="en-US" sz="2400" b="1" dirty="0"/>
              <a:t>世紀も再び世界の中心的存在としての</a:t>
            </a:r>
            <a:br>
              <a:rPr kumimoji="1" lang="en-US" altLang="ja-JP" sz="2400" b="1" dirty="0"/>
            </a:br>
            <a:r>
              <a:rPr kumimoji="1" lang="en-US" altLang="ja-JP" sz="2400" b="1" dirty="0"/>
              <a:t>     </a:t>
            </a:r>
            <a:r>
              <a:rPr kumimoji="1" lang="ja-JP" altLang="en-US" sz="2400" b="1" dirty="0"/>
              <a:t>地位を得て、アメリカや中国を超える豊かな国になること</a:t>
            </a:r>
            <a:endParaRPr kumimoji="1" lang="ja-JP" altLang="en-US" sz="3600" b="1" dirty="0"/>
          </a:p>
        </p:txBody>
      </p:sp>
      <p:sp>
        <p:nvSpPr>
          <p:cNvPr id="3" name="コンテンツ プレースホルダー 2">
            <a:extLst>
              <a:ext uri="{FF2B5EF4-FFF2-40B4-BE49-F238E27FC236}">
                <a16:creationId xmlns:a16="http://schemas.microsoft.com/office/drawing/2014/main" id="{E3F2BDBD-23DF-4AF6-B4A9-178143904DA6}"/>
              </a:ext>
            </a:extLst>
          </p:cNvPr>
          <p:cNvSpPr>
            <a:spLocks noGrp="1"/>
          </p:cNvSpPr>
          <p:nvPr>
            <p:ph idx="1"/>
          </p:nvPr>
        </p:nvSpPr>
        <p:spPr>
          <a:xfrm>
            <a:off x="579120" y="1882139"/>
            <a:ext cx="11315700" cy="4572001"/>
          </a:xfrm>
        </p:spPr>
        <p:txBody>
          <a:bodyPr>
            <a:normAutofit lnSpcReduction="10000"/>
          </a:bodyPr>
          <a:lstStyle/>
          <a:p>
            <a:pPr marL="0" indent="0">
              <a:buNone/>
            </a:pPr>
            <a:r>
              <a:rPr lang="en-US" altLang="ja-JP" b="1" dirty="0">
                <a:highlight>
                  <a:srgbClr val="99FFCC"/>
                </a:highlight>
              </a:rPr>
              <a:t>1. IT </a:t>
            </a:r>
            <a:r>
              <a:rPr lang="ja-JP" altLang="en-US" b="1" dirty="0">
                <a:highlight>
                  <a:srgbClr val="99FFCC"/>
                </a:highlight>
              </a:rPr>
              <a:t>国際競争力の実現 </a:t>
            </a:r>
            <a:r>
              <a:rPr lang="ja-JP" altLang="en-US" dirty="0"/>
              <a:t>－ デジタル敗戦の挽回</a:t>
            </a:r>
            <a:endParaRPr kumimoji="1" lang="ja-JP" altLang="en-US" dirty="0"/>
          </a:p>
          <a:p>
            <a:pPr marL="914400" lvl="1" indent="-457200">
              <a:buFont typeface="+mj-ea"/>
              <a:buAutoNum type="circleNumDbPlain"/>
            </a:pPr>
            <a:r>
              <a:rPr kumimoji="1" lang="ja-JP" altLang="en-US" dirty="0"/>
              <a:t>技術開発 － 世界中で使われる </a:t>
            </a:r>
            <a:r>
              <a:rPr kumimoji="1" lang="en-US" altLang="ja-JP" dirty="0"/>
              <a:t>IT </a:t>
            </a:r>
            <a:r>
              <a:rPr kumimoji="1" lang="ja-JP" altLang="en-US" dirty="0"/>
              <a:t>技術 </a:t>
            </a:r>
            <a:r>
              <a:rPr kumimoji="1" lang="en-US" altLang="ja-JP" dirty="0"/>
              <a:t>(</a:t>
            </a:r>
            <a:r>
              <a:rPr kumimoji="1" lang="ja-JP" altLang="en-US" dirty="0"/>
              <a:t>システムソフトウェア、アプリケーション、</a:t>
            </a:r>
            <a:r>
              <a:rPr kumimoji="1" lang="en-US" altLang="ja-JP" dirty="0"/>
              <a:t>AI</a:t>
            </a:r>
            <a:r>
              <a:rPr kumimoji="1" lang="ja-JP" altLang="en-US" dirty="0"/>
              <a:t>、クラウドサービス、</a:t>
            </a:r>
            <a:r>
              <a:rPr kumimoji="1" lang="en-US" altLang="ja-JP" dirty="0" err="1"/>
              <a:t>etc</a:t>
            </a:r>
            <a:r>
              <a:rPr kumimoji="1" lang="en-US" altLang="ja-JP" dirty="0"/>
              <a:t>) </a:t>
            </a:r>
            <a:r>
              <a:rPr kumimoji="1" lang="ja-JP" altLang="en-US" dirty="0"/>
              <a:t>を生み出す</a:t>
            </a:r>
          </a:p>
          <a:p>
            <a:pPr marL="914400" lvl="1" indent="-457200">
              <a:buFont typeface="+mj-ea"/>
              <a:buAutoNum type="circleNumDbPlain"/>
            </a:pPr>
            <a:r>
              <a:rPr kumimoji="1" lang="ja-JP" altLang="en-US" dirty="0"/>
              <a:t>国富増大</a:t>
            </a:r>
            <a:r>
              <a:rPr lang="ja-JP" altLang="en-US" dirty="0"/>
              <a:t> － 国際収支改善、安定</a:t>
            </a:r>
            <a:r>
              <a:rPr kumimoji="1" lang="ja-JP" altLang="en-US" dirty="0"/>
              <a:t>雇用の創出、安定した社会保障原資の確保</a:t>
            </a:r>
            <a:endParaRPr kumimoji="1" lang="en-US" altLang="ja-JP" dirty="0"/>
          </a:p>
          <a:p>
            <a:pPr marL="914400" lvl="1" indent="-457200">
              <a:buFont typeface="+mj-ea"/>
              <a:buAutoNum type="circleNumDbPlain"/>
            </a:pPr>
            <a:r>
              <a:rPr kumimoji="1" lang="ja-JP" altLang="en-US" dirty="0"/>
              <a:t>国際貢献 － 世界中の人類の各種活動の発展への貢献</a:t>
            </a:r>
            <a:br>
              <a:rPr kumimoji="1" lang="ja-JP" altLang="en-US" dirty="0"/>
            </a:br>
            <a:endParaRPr kumimoji="1" lang="en-US" altLang="ja-JP" dirty="0"/>
          </a:p>
          <a:p>
            <a:pPr marL="0" indent="0">
              <a:buNone/>
            </a:pPr>
            <a:r>
              <a:rPr kumimoji="1" lang="en-US" altLang="ja-JP" b="1" dirty="0">
                <a:highlight>
                  <a:srgbClr val="FFFF00"/>
                </a:highlight>
              </a:rPr>
              <a:t>2. </a:t>
            </a:r>
            <a:r>
              <a:rPr kumimoji="1" lang="ja-JP" altLang="en-US" b="1" dirty="0">
                <a:highlight>
                  <a:srgbClr val="FFFF00"/>
                </a:highlight>
              </a:rPr>
              <a:t>日本国の統治の維持 </a:t>
            </a:r>
            <a:r>
              <a:rPr kumimoji="1" lang="ja-JP" altLang="en-US" dirty="0"/>
              <a:t>－ 安定した独立国家であり続けるため、内外からの干渉や攻撃を防ぐ</a:t>
            </a:r>
            <a:endParaRPr kumimoji="1" lang="en-US" altLang="ja-JP" dirty="0"/>
          </a:p>
          <a:p>
            <a:pPr marL="914400" lvl="1" indent="-457200">
              <a:buFont typeface="+mj-ea"/>
              <a:buAutoNum type="circleNumDbPlain"/>
            </a:pPr>
            <a:r>
              <a:rPr lang="ja-JP" altLang="en-US" dirty="0"/>
              <a:t>人材育成 － 日本政府および自治体の業務持続に必要な基本的 </a:t>
            </a:r>
            <a:r>
              <a:rPr lang="en-US" altLang="ja-JP" dirty="0"/>
              <a:t>IT </a:t>
            </a:r>
            <a:r>
              <a:rPr lang="ja-JP" altLang="en-US" dirty="0"/>
              <a:t>能力の維持</a:t>
            </a:r>
            <a:endParaRPr lang="en-US" altLang="ja-JP" dirty="0"/>
          </a:p>
          <a:p>
            <a:pPr marL="914400" lvl="1" indent="-457200">
              <a:buFont typeface="+mj-ea"/>
              <a:buAutoNum type="circleNumDbPlain"/>
            </a:pPr>
            <a:r>
              <a:rPr lang="ja-JP" altLang="en-US" dirty="0"/>
              <a:t>安全保障 － </a:t>
            </a:r>
            <a:r>
              <a:rPr lang="en-US" altLang="ja-JP" dirty="0"/>
              <a:t>IT </a:t>
            </a:r>
            <a:r>
              <a:rPr lang="ja-JP" altLang="en-US" dirty="0"/>
              <a:t>資源自給率改善、クラウド主権、国家レベルのサイバー攻撃への対処</a:t>
            </a:r>
            <a:endParaRPr lang="en-US" altLang="ja-JP" dirty="0"/>
          </a:p>
          <a:p>
            <a:pPr marL="914400" lvl="1" indent="-457200">
              <a:buFont typeface="+mj-ea"/>
              <a:buAutoNum type="circleNumDbPlain"/>
            </a:pPr>
            <a:r>
              <a:rPr kumimoji="1" lang="ja-JP" altLang="en-US" dirty="0"/>
              <a:t>多様性回復 － 地方活性化、全国における多様な有能な人材の分散的育成、真の地方分権の実現、地方自治の本旨 </a:t>
            </a:r>
            <a:r>
              <a:rPr kumimoji="1" lang="en-US" altLang="ja-JP" dirty="0"/>
              <a:t>(</a:t>
            </a:r>
            <a:r>
              <a:rPr kumimoji="1" lang="ja-JP" altLang="en-US" dirty="0"/>
              <a:t>憲法 </a:t>
            </a:r>
            <a:r>
              <a:rPr kumimoji="1" lang="en-US" altLang="ja-JP" dirty="0"/>
              <a:t>92 </a:t>
            </a:r>
            <a:r>
              <a:rPr kumimoji="1" lang="ja-JP" altLang="en-US" dirty="0"/>
              <a:t>条</a:t>
            </a:r>
            <a:r>
              <a:rPr kumimoji="1" lang="en-US" altLang="ja-JP" dirty="0"/>
              <a:t>) </a:t>
            </a:r>
            <a:r>
              <a:rPr kumimoji="1" lang="ja-JP" altLang="en-US" dirty="0"/>
              <a:t>の保障</a:t>
            </a:r>
            <a:endParaRPr kumimoji="1" lang="en-US" altLang="ja-JP" dirty="0"/>
          </a:p>
        </p:txBody>
      </p:sp>
      <p:sp>
        <p:nvSpPr>
          <p:cNvPr id="4" name="スライド番号プレースホルダー 3">
            <a:extLst>
              <a:ext uri="{FF2B5EF4-FFF2-40B4-BE49-F238E27FC236}">
                <a16:creationId xmlns:a16="http://schemas.microsoft.com/office/drawing/2014/main" id="{231E0CDB-0B29-4E71-A4A2-A2F1C409E63D}"/>
              </a:ext>
            </a:extLst>
          </p:cNvPr>
          <p:cNvSpPr>
            <a:spLocks noGrp="1"/>
          </p:cNvSpPr>
          <p:nvPr>
            <p:ph type="sldNum" sz="quarter" idx="12"/>
          </p:nvPr>
        </p:nvSpPr>
        <p:spPr/>
        <p:txBody>
          <a:bodyPr/>
          <a:lstStyle/>
          <a:p>
            <a:fld id="{63DCA85F-F225-44A4-AEA8-9083CAE61796}" type="slidenum">
              <a:rPr kumimoji="1" lang="ja-JP" altLang="en-US" smtClean="0"/>
              <a:t>21</a:t>
            </a:fld>
            <a:endParaRPr kumimoji="1" lang="ja-JP" altLang="en-US" dirty="0"/>
          </a:p>
        </p:txBody>
      </p:sp>
      <p:pic>
        <p:nvPicPr>
          <p:cNvPr id="5" name="図 4">
            <a:extLst>
              <a:ext uri="{FF2B5EF4-FFF2-40B4-BE49-F238E27FC236}">
                <a16:creationId xmlns:a16="http://schemas.microsoft.com/office/drawing/2014/main" id="{44A1D1C6-F197-4152-8EE6-B32727221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6711" y="1423584"/>
            <a:ext cx="1494079" cy="934858"/>
          </a:xfrm>
          <a:prstGeom prst="rect">
            <a:avLst/>
          </a:prstGeom>
        </p:spPr>
      </p:pic>
      <p:sp>
        <p:nvSpPr>
          <p:cNvPr id="6" name="テキスト ボックス 5">
            <a:extLst>
              <a:ext uri="{FF2B5EF4-FFF2-40B4-BE49-F238E27FC236}">
                <a16:creationId xmlns:a16="http://schemas.microsoft.com/office/drawing/2014/main" id="{9A17EDDD-0828-4B3D-8951-70824C43CF63}"/>
              </a:ext>
            </a:extLst>
          </p:cNvPr>
          <p:cNvSpPr txBox="1"/>
          <p:nvPr/>
        </p:nvSpPr>
        <p:spPr>
          <a:xfrm>
            <a:off x="7429911" y="1414617"/>
            <a:ext cx="3085541" cy="400110"/>
          </a:xfrm>
          <a:prstGeom prst="rect">
            <a:avLst/>
          </a:prstGeom>
          <a:noFill/>
        </p:spPr>
        <p:txBody>
          <a:bodyPr wrap="square" rtlCol="0">
            <a:spAutoFit/>
          </a:bodyPr>
          <a:lstStyle/>
          <a:p>
            <a:r>
              <a:rPr kumimoji="1" lang="ja-JP" altLang="en-US" sz="2000" dirty="0">
                <a:highlight>
                  <a:srgbClr val="FFFF00"/>
                </a:highlight>
              </a:rPr>
              <a:t>西暦 </a:t>
            </a:r>
            <a:r>
              <a:rPr kumimoji="1" lang="en-US" altLang="ja-JP" sz="2000" dirty="0">
                <a:highlight>
                  <a:srgbClr val="FFFF00"/>
                </a:highlight>
              </a:rPr>
              <a:t>2030 </a:t>
            </a:r>
            <a:r>
              <a:rPr kumimoji="1" lang="ja-JP" altLang="en-US" sz="2000" dirty="0">
                <a:highlight>
                  <a:srgbClr val="FFFF00"/>
                </a:highlight>
              </a:rPr>
              <a:t>年 ～ </a:t>
            </a:r>
            <a:r>
              <a:rPr kumimoji="1" lang="en-US" altLang="ja-JP" sz="2000" dirty="0">
                <a:highlight>
                  <a:srgbClr val="FFFF00"/>
                </a:highlight>
              </a:rPr>
              <a:t>2040 </a:t>
            </a:r>
            <a:r>
              <a:rPr kumimoji="1" lang="ja-JP" altLang="en-US" sz="2000" dirty="0">
                <a:highlight>
                  <a:srgbClr val="FFFF00"/>
                </a:highlight>
              </a:rPr>
              <a:t>年</a:t>
            </a:r>
          </a:p>
        </p:txBody>
      </p:sp>
    </p:spTree>
    <p:extLst>
      <p:ext uri="{BB962C8B-B14F-4D97-AF65-F5344CB8AC3E}">
        <p14:creationId xmlns:p14="http://schemas.microsoft.com/office/powerpoint/2010/main" val="188215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爆発: 14 pt 141">
            <a:extLst>
              <a:ext uri="{FF2B5EF4-FFF2-40B4-BE49-F238E27FC236}">
                <a16:creationId xmlns:a16="http://schemas.microsoft.com/office/drawing/2014/main" id="{DF7BDBB7-C5CF-4EBF-BAB9-FB42050A92EE}"/>
              </a:ext>
            </a:extLst>
          </p:cNvPr>
          <p:cNvSpPr/>
          <p:nvPr/>
        </p:nvSpPr>
        <p:spPr>
          <a:xfrm>
            <a:off x="10599501" y="1562230"/>
            <a:ext cx="1346047" cy="922535"/>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爆発: 14 pt 140">
            <a:extLst>
              <a:ext uri="{FF2B5EF4-FFF2-40B4-BE49-F238E27FC236}">
                <a16:creationId xmlns:a16="http://schemas.microsoft.com/office/drawing/2014/main" id="{3831E469-BBD4-424A-9504-6ED41D3A70A3}"/>
              </a:ext>
            </a:extLst>
          </p:cNvPr>
          <p:cNvSpPr/>
          <p:nvPr/>
        </p:nvSpPr>
        <p:spPr>
          <a:xfrm>
            <a:off x="10606247" y="5486053"/>
            <a:ext cx="1346047" cy="922535"/>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爆発: 14 pt 138">
            <a:extLst>
              <a:ext uri="{FF2B5EF4-FFF2-40B4-BE49-F238E27FC236}">
                <a16:creationId xmlns:a16="http://schemas.microsoft.com/office/drawing/2014/main" id="{2BA46A58-8D58-4B6A-9C64-6A0BCAAE547F}"/>
              </a:ext>
            </a:extLst>
          </p:cNvPr>
          <p:cNvSpPr/>
          <p:nvPr/>
        </p:nvSpPr>
        <p:spPr>
          <a:xfrm>
            <a:off x="10838870" y="4612264"/>
            <a:ext cx="1346047" cy="922535"/>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爆発: 14 pt 137">
            <a:extLst>
              <a:ext uri="{FF2B5EF4-FFF2-40B4-BE49-F238E27FC236}">
                <a16:creationId xmlns:a16="http://schemas.microsoft.com/office/drawing/2014/main" id="{69A5E8DA-1CCF-4138-A232-566236519092}"/>
              </a:ext>
            </a:extLst>
          </p:cNvPr>
          <p:cNvSpPr/>
          <p:nvPr/>
        </p:nvSpPr>
        <p:spPr>
          <a:xfrm>
            <a:off x="10678660" y="2785670"/>
            <a:ext cx="1758438" cy="922535"/>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爆発: 14 pt 136">
            <a:extLst>
              <a:ext uri="{FF2B5EF4-FFF2-40B4-BE49-F238E27FC236}">
                <a16:creationId xmlns:a16="http://schemas.microsoft.com/office/drawing/2014/main" id="{4584A2B1-1265-4593-A750-0A42EC31A8D4}"/>
              </a:ext>
            </a:extLst>
          </p:cNvPr>
          <p:cNvSpPr/>
          <p:nvPr/>
        </p:nvSpPr>
        <p:spPr>
          <a:xfrm>
            <a:off x="7281399" y="5512930"/>
            <a:ext cx="1758438" cy="922535"/>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B604B811-FD7E-43A2-8208-422D22C2738B}"/>
              </a:ext>
            </a:extLst>
          </p:cNvPr>
          <p:cNvSpPr>
            <a:spLocks noGrp="1"/>
          </p:cNvSpPr>
          <p:nvPr>
            <p:ph type="sldNum" sz="quarter" idx="12"/>
          </p:nvPr>
        </p:nvSpPr>
        <p:spPr/>
        <p:txBody>
          <a:bodyPr/>
          <a:lstStyle/>
          <a:p>
            <a:fld id="{63DCA85F-F225-44A4-AEA8-9083CAE61796}" type="slidenum">
              <a:rPr kumimoji="1" lang="ja-JP" altLang="en-US" smtClean="0"/>
              <a:t>22</a:t>
            </a:fld>
            <a:endParaRPr kumimoji="1" lang="ja-JP" altLang="en-US" dirty="0"/>
          </a:p>
        </p:txBody>
      </p:sp>
      <p:sp>
        <p:nvSpPr>
          <p:cNvPr id="4" name="タイトル 3">
            <a:extLst>
              <a:ext uri="{FF2B5EF4-FFF2-40B4-BE49-F238E27FC236}">
                <a16:creationId xmlns:a16="http://schemas.microsoft.com/office/drawing/2014/main" id="{B3C3540A-D620-4AA4-B034-934F5164DEEB}"/>
              </a:ext>
            </a:extLst>
          </p:cNvPr>
          <p:cNvSpPr>
            <a:spLocks noGrp="1"/>
          </p:cNvSpPr>
          <p:nvPr>
            <p:ph type="title"/>
          </p:nvPr>
        </p:nvSpPr>
        <p:spPr>
          <a:xfrm>
            <a:off x="163589" y="12656"/>
            <a:ext cx="5519665" cy="683490"/>
          </a:xfrm>
        </p:spPr>
        <p:txBody>
          <a:bodyPr>
            <a:normAutofit/>
          </a:bodyPr>
          <a:lstStyle/>
          <a:p>
            <a:r>
              <a:rPr kumimoji="1" lang="ja-JP" altLang="en-US" sz="2800" dirty="0"/>
              <a:t>米国デジタル技術発展史 </a:t>
            </a:r>
            <a:r>
              <a:rPr kumimoji="1" lang="en-US" altLang="ja-JP" sz="2800" dirty="0"/>
              <a:t>(</a:t>
            </a:r>
            <a:r>
              <a:rPr kumimoji="1" lang="ja-JP" altLang="en-US" sz="2800" dirty="0"/>
              <a:t>ごく一部</a:t>
            </a:r>
            <a:r>
              <a:rPr kumimoji="1" lang="en-US" altLang="ja-JP" sz="2800" dirty="0"/>
              <a:t>)</a:t>
            </a:r>
            <a:endParaRPr kumimoji="1" lang="ja-JP" altLang="en-US" sz="2800" dirty="0"/>
          </a:p>
        </p:txBody>
      </p:sp>
      <p:sp>
        <p:nvSpPr>
          <p:cNvPr id="6" name="楕円 5">
            <a:extLst>
              <a:ext uri="{FF2B5EF4-FFF2-40B4-BE49-F238E27FC236}">
                <a16:creationId xmlns:a16="http://schemas.microsoft.com/office/drawing/2014/main" id="{F7642F78-DDD6-4661-BF38-EE9A61D19C90}"/>
              </a:ext>
            </a:extLst>
          </p:cNvPr>
          <p:cNvSpPr/>
          <p:nvPr/>
        </p:nvSpPr>
        <p:spPr>
          <a:xfrm>
            <a:off x="67826" y="2145026"/>
            <a:ext cx="3097405" cy="119214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300" b="1" dirty="0">
                <a:solidFill>
                  <a:schemeClr val="tx1"/>
                </a:solidFill>
              </a:rPr>
              <a:t>マンハッタン計画</a:t>
            </a:r>
            <a:endParaRPr kumimoji="1" lang="en-US" altLang="ja-JP" sz="2300" b="1" dirty="0">
              <a:solidFill>
                <a:schemeClr val="tx1"/>
              </a:solidFill>
            </a:endParaRPr>
          </a:p>
          <a:p>
            <a:pPr algn="ctr"/>
            <a:r>
              <a:rPr lang="en-US" altLang="ja-JP" sz="1600" b="1" dirty="0">
                <a:solidFill>
                  <a:schemeClr val="tx1"/>
                </a:solidFill>
              </a:rPr>
              <a:t>(</a:t>
            </a:r>
            <a:r>
              <a:rPr lang="ja-JP" altLang="en-US" sz="1600" b="1" dirty="0">
                <a:solidFill>
                  <a:schemeClr val="tx1"/>
                </a:solidFill>
              </a:rPr>
              <a:t>秘密計画</a:t>
            </a:r>
            <a:r>
              <a:rPr lang="en-US" altLang="ja-JP" sz="1600" b="1" dirty="0">
                <a:solidFill>
                  <a:schemeClr val="tx1"/>
                </a:solidFill>
              </a:rPr>
              <a:t>)</a:t>
            </a:r>
            <a:endParaRPr kumimoji="1" lang="ja-JP" altLang="en-US" sz="1600" b="1" dirty="0">
              <a:solidFill>
                <a:schemeClr val="tx1"/>
              </a:solidFill>
            </a:endParaRPr>
          </a:p>
        </p:txBody>
      </p:sp>
      <p:sp>
        <p:nvSpPr>
          <p:cNvPr id="7" name="楕円 6">
            <a:extLst>
              <a:ext uri="{FF2B5EF4-FFF2-40B4-BE49-F238E27FC236}">
                <a16:creationId xmlns:a16="http://schemas.microsoft.com/office/drawing/2014/main" id="{9BDF7C63-1BE6-4905-8862-C7ABE7C506EF}"/>
              </a:ext>
            </a:extLst>
          </p:cNvPr>
          <p:cNvSpPr/>
          <p:nvPr/>
        </p:nvSpPr>
        <p:spPr>
          <a:xfrm>
            <a:off x="1211258" y="3555708"/>
            <a:ext cx="2204652" cy="8518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ロスアラモス</a:t>
            </a:r>
          </a:p>
          <a:p>
            <a:pPr algn="ctr"/>
            <a:r>
              <a:rPr kumimoji="1" lang="ja-JP" altLang="en-US" dirty="0">
                <a:solidFill>
                  <a:schemeClr val="tx1"/>
                </a:solidFill>
              </a:rPr>
              <a:t>国立研究所</a:t>
            </a:r>
          </a:p>
        </p:txBody>
      </p:sp>
      <p:sp>
        <p:nvSpPr>
          <p:cNvPr id="8" name="四角形: 角を丸くする 7">
            <a:extLst>
              <a:ext uri="{FF2B5EF4-FFF2-40B4-BE49-F238E27FC236}">
                <a16:creationId xmlns:a16="http://schemas.microsoft.com/office/drawing/2014/main" id="{30880816-6C09-4651-93F1-EBD7F23A9C28}"/>
              </a:ext>
            </a:extLst>
          </p:cNvPr>
          <p:cNvSpPr/>
          <p:nvPr/>
        </p:nvSpPr>
        <p:spPr>
          <a:xfrm>
            <a:off x="2203815" y="2936750"/>
            <a:ext cx="1281723" cy="625231"/>
          </a:xfrm>
          <a:prstGeom prst="roundRect">
            <a:avLst/>
          </a:prstGeom>
          <a:solidFill>
            <a:schemeClr val="accent2">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ノイマン型コンピュータ論文</a:t>
            </a:r>
          </a:p>
        </p:txBody>
      </p:sp>
      <p:sp>
        <p:nvSpPr>
          <p:cNvPr id="10" name="四角形: 角を丸くする 9">
            <a:extLst>
              <a:ext uri="{FF2B5EF4-FFF2-40B4-BE49-F238E27FC236}">
                <a16:creationId xmlns:a16="http://schemas.microsoft.com/office/drawing/2014/main" id="{2FB18BA0-1C54-4DD5-A80F-901D0D267E3E}"/>
              </a:ext>
            </a:extLst>
          </p:cNvPr>
          <p:cNvSpPr/>
          <p:nvPr/>
        </p:nvSpPr>
        <p:spPr>
          <a:xfrm>
            <a:off x="2634270" y="2062313"/>
            <a:ext cx="1386351" cy="547077"/>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ENIAC</a:t>
            </a:r>
          </a:p>
          <a:p>
            <a:pPr algn="ctr"/>
            <a:r>
              <a:rPr lang="en-US" altLang="ja-JP" sz="1200" dirty="0">
                <a:solidFill>
                  <a:schemeClr val="tx1"/>
                </a:solidFill>
              </a:rPr>
              <a:t>(</a:t>
            </a:r>
            <a:r>
              <a:rPr lang="ja-JP" altLang="en-US" sz="1200" dirty="0">
                <a:solidFill>
                  <a:schemeClr val="tx1"/>
                </a:solidFill>
              </a:rPr>
              <a:t>終戦後に完成</a:t>
            </a:r>
            <a:r>
              <a:rPr lang="en-US" altLang="ja-JP" sz="1200" dirty="0">
                <a:solidFill>
                  <a:schemeClr val="tx1"/>
                </a:solidFill>
              </a:rPr>
              <a:t>)</a:t>
            </a:r>
            <a:endParaRPr lang="ja-JP" altLang="en-US" sz="1200" dirty="0">
              <a:solidFill>
                <a:schemeClr val="tx1"/>
              </a:solidFill>
            </a:endParaRPr>
          </a:p>
        </p:txBody>
      </p:sp>
      <p:sp>
        <p:nvSpPr>
          <p:cNvPr id="12" name="楕円 11">
            <a:extLst>
              <a:ext uri="{FF2B5EF4-FFF2-40B4-BE49-F238E27FC236}">
                <a16:creationId xmlns:a16="http://schemas.microsoft.com/office/drawing/2014/main" id="{123DF35A-DDC5-439B-AA31-10F906FC48A7}"/>
              </a:ext>
            </a:extLst>
          </p:cNvPr>
          <p:cNvSpPr/>
          <p:nvPr/>
        </p:nvSpPr>
        <p:spPr>
          <a:xfrm>
            <a:off x="4210052" y="2561253"/>
            <a:ext cx="2005928" cy="851877"/>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AT&amp;T</a:t>
            </a:r>
          </a:p>
          <a:p>
            <a:pPr algn="ctr"/>
            <a:r>
              <a:rPr lang="en-US" altLang="ja-JP" dirty="0">
                <a:solidFill>
                  <a:schemeClr val="tx1"/>
                </a:solidFill>
              </a:rPr>
              <a:t>(</a:t>
            </a:r>
            <a:r>
              <a:rPr lang="ja-JP" altLang="en-US" dirty="0">
                <a:solidFill>
                  <a:schemeClr val="tx1"/>
                </a:solidFill>
              </a:rPr>
              <a:t>電話会社</a:t>
            </a:r>
            <a:r>
              <a:rPr lang="en-US" altLang="ja-JP" dirty="0">
                <a:solidFill>
                  <a:schemeClr val="tx1"/>
                </a:solidFill>
              </a:rPr>
              <a:t>)</a:t>
            </a:r>
            <a:endParaRPr kumimoji="1" lang="ja-JP" altLang="en-US" dirty="0">
              <a:solidFill>
                <a:schemeClr val="tx1"/>
              </a:solidFill>
            </a:endParaRPr>
          </a:p>
        </p:txBody>
      </p:sp>
      <p:sp>
        <p:nvSpPr>
          <p:cNvPr id="14" name="四角形: 角を丸くする 13">
            <a:extLst>
              <a:ext uri="{FF2B5EF4-FFF2-40B4-BE49-F238E27FC236}">
                <a16:creationId xmlns:a16="http://schemas.microsoft.com/office/drawing/2014/main" id="{67E21183-AA0F-4AA3-AB67-BC8B06FA9F57}"/>
              </a:ext>
            </a:extLst>
          </p:cNvPr>
          <p:cNvSpPr/>
          <p:nvPr/>
        </p:nvSpPr>
        <p:spPr>
          <a:xfrm>
            <a:off x="4535162" y="2145025"/>
            <a:ext cx="956799" cy="437661"/>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トランジスタ</a:t>
            </a:r>
          </a:p>
        </p:txBody>
      </p:sp>
      <p:sp>
        <p:nvSpPr>
          <p:cNvPr id="15" name="楕円 14">
            <a:extLst>
              <a:ext uri="{FF2B5EF4-FFF2-40B4-BE49-F238E27FC236}">
                <a16:creationId xmlns:a16="http://schemas.microsoft.com/office/drawing/2014/main" id="{D836D5A3-1B63-45E7-98A5-0F531280F6D5}"/>
              </a:ext>
            </a:extLst>
          </p:cNvPr>
          <p:cNvSpPr/>
          <p:nvPr/>
        </p:nvSpPr>
        <p:spPr>
          <a:xfrm>
            <a:off x="25190" y="4548266"/>
            <a:ext cx="3159873" cy="56271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プリンストン</a:t>
            </a:r>
            <a:endParaRPr kumimoji="1" lang="en-US" altLang="ja-JP" dirty="0">
              <a:solidFill>
                <a:schemeClr val="tx1"/>
              </a:solidFill>
            </a:endParaRPr>
          </a:p>
          <a:p>
            <a:pPr algn="ctr"/>
            <a:r>
              <a:rPr kumimoji="1" lang="ja-JP" altLang="en-US" dirty="0">
                <a:solidFill>
                  <a:schemeClr val="tx1"/>
                </a:solidFill>
              </a:rPr>
              <a:t>高等研究所</a:t>
            </a:r>
          </a:p>
        </p:txBody>
      </p:sp>
      <p:sp>
        <p:nvSpPr>
          <p:cNvPr id="17" name="楕円 16">
            <a:extLst>
              <a:ext uri="{FF2B5EF4-FFF2-40B4-BE49-F238E27FC236}">
                <a16:creationId xmlns:a16="http://schemas.microsoft.com/office/drawing/2014/main" id="{CE5BFE86-AE22-4EA0-9E4C-FA5A4E10B8F2}"/>
              </a:ext>
            </a:extLst>
          </p:cNvPr>
          <p:cNvSpPr/>
          <p:nvPr/>
        </p:nvSpPr>
        <p:spPr>
          <a:xfrm>
            <a:off x="165371" y="5338144"/>
            <a:ext cx="3056730" cy="62523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MIT</a:t>
            </a:r>
            <a:endParaRPr kumimoji="1" lang="ja-JP" altLang="en-US" dirty="0">
              <a:solidFill>
                <a:schemeClr val="tx1"/>
              </a:solidFill>
            </a:endParaRPr>
          </a:p>
        </p:txBody>
      </p:sp>
      <p:sp>
        <p:nvSpPr>
          <p:cNvPr id="18" name="楕円 17">
            <a:extLst>
              <a:ext uri="{FF2B5EF4-FFF2-40B4-BE49-F238E27FC236}">
                <a16:creationId xmlns:a16="http://schemas.microsoft.com/office/drawing/2014/main" id="{937FD03A-FB88-4350-AA77-BA19BC5810D1}"/>
              </a:ext>
            </a:extLst>
          </p:cNvPr>
          <p:cNvSpPr/>
          <p:nvPr/>
        </p:nvSpPr>
        <p:spPr>
          <a:xfrm>
            <a:off x="4655749" y="937849"/>
            <a:ext cx="1542071" cy="11254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ショックレー半導体研究所 </a:t>
            </a:r>
            <a:r>
              <a:rPr kumimoji="1" lang="en-US" altLang="ja-JP" sz="1100" dirty="0">
                <a:solidFill>
                  <a:schemeClr val="tx1"/>
                </a:solidFill>
              </a:rPr>
              <a:t>(</a:t>
            </a:r>
            <a:r>
              <a:rPr kumimoji="1" lang="ja-JP" altLang="en-US" sz="1100" dirty="0">
                <a:solidFill>
                  <a:schemeClr val="tx1"/>
                </a:solidFill>
                <a:highlight>
                  <a:srgbClr val="FFFF00"/>
                </a:highlight>
              </a:rPr>
              <a:t>第一シリコンバレーの誕生</a:t>
            </a:r>
            <a:r>
              <a:rPr kumimoji="1" lang="en-US" altLang="ja-JP" sz="1100" dirty="0">
                <a:solidFill>
                  <a:schemeClr val="tx1"/>
                </a:solidFill>
              </a:rPr>
              <a:t>)</a:t>
            </a:r>
            <a:endParaRPr kumimoji="1" lang="ja-JP" altLang="en-US" sz="1400" dirty="0">
              <a:solidFill>
                <a:schemeClr val="tx1"/>
              </a:solidFill>
            </a:endParaRPr>
          </a:p>
        </p:txBody>
      </p:sp>
      <p:sp>
        <p:nvSpPr>
          <p:cNvPr id="19" name="楕円 18">
            <a:extLst>
              <a:ext uri="{FF2B5EF4-FFF2-40B4-BE49-F238E27FC236}">
                <a16:creationId xmlns:a16="http://schemas.microsoft.com/office/drawing/2014/main" id="{8245FDC3-63F2-4AF2-B83F-9D5222BB3FD4}"/>
              </a:ext>
            </a:extLst>
          </p:cNvPr>
          <p:cNvSpPr/>
          <p:nvPr/>
        </p:nvSpPr>
        <p:spPr>
          <a:xfrm>
            <a:off x="6088404" y="523632"/>
            <a:ext cx="1159365" cy="100756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フェアチャイルド半導体社</a:t>
            </a:r>
          </a:p>
        </p:txBody>
      </p:sp>
      <p:sp>
        <p:nvSpPr>
          <p:cNvPr id="21" name="楕円 20">
            <a:extLst>
              <a:ext uri="{FF2B5EF4-FFF2-40B4-BE49-F238E27FC236}">
                <a16:creationId xmlns:a16="http://schemas.microsoft.com/office/drawing/2014/main" id="{9ED52BA9-8B53-4E28-BB23-5B4054A7A007}"/>
              </a:ext>
            </a:extLst>
          </p:cNvPr>
          <p:cNvSpPr/>
          <p:nvPr/>
        </p:nvSpPr>
        <p:spPr>
          <a:xfrm>
            <a:off x="7313466" y="604062"/>
            <a:ext cx="1963396" cy="68349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インテル</a:t>
            </a:r>
          </a:p>
        </p:txBody>
      </p:sp>
      <p:sp>
        <p:nvSpPr>
          <p:cNvPr id="23" name="四角形: 角を丸くする 22">
            <a:extLst>
              <a:ext uri="{FF2B5EF4-FFF2-40B4-BE49-F238E27FC236}">
                <a16:creationId xmlns:a16="http://schemas.microsoft.com/office/drawing/2014/main" id="{AC89852A-235B-4744-A099-10D5D41ECCDC}"/>
              </a:ext>
            </a:extLst>
          </p:cNvPr>
          <p:cNvSpPr/>
          <p:nvPr/>
        </p:nvSpPr>
        <p:spPr>
          <a:xfrm>
            <a:off x="5434308" y="3259016"/>
            <a:ext cx="956799" cy="437661"/>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UNIX</a:t>
            </a:r>
            <a:endParaRPr lang="ja-JP" altLang="en-US" sz="1200" dirty="0">
              <a:solidFill>
                <a:schemeClr val="tx1"/>
              </a:solidFill>
            </a:endParaRPr>
          </a:p>
        </p:txBody>
      </p:sp>
      <p:sp>
        <p:nvSpPr>
          <p:cNvPr id="24" name="楕円 23">
            <a:extLst>
              <a:ext uri="{FF2B5EF4-FFF2-40B4-BE49-F238E27FC236}">
                <a16:creationId xmlns:a16="http://schemas.microsoft.com/office/drawing/2014/main" id="{718F6603-E6C2-4374-934E-FBFEAE34D67A}"/>
              </a:ext>
            </a:extLst>
          </p:cNvPr>
          <p:cNvSpPr/>
          <p:nvPr/>
        </p:nvSpPr>
        <p:spPr>
          <a:xfrm>
            <a:off x="4372383" y="4252793"/>
            <a:ext cx="2819227" cy="103267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国防総省</a:t>
            </a:r>
            <a:endParaRPr kumimoji="1" lang="en-US" altLang="ja-JP" sz="2400" dirty="0">
              <a:solidFill>
                <a:schemeClr val="tx1"/>
              </a:solidFill>
            </a:endParaRPr>
          </a:p>
          <a:p>
            <a:pPr algn="ctr"/>
            <a:r>
              <a:rPr lang="en-US" altLang="ja-JP" sz="2400" dirty="0">
                <a:solidFill>
                  <a:schemeClr val="tx1"/>
                </a:solidFill>
              </a:rPr>
              <a:t>DARPA</a:t>
            </a:r>
            <a:endParaRPr kumimoji="1" lang="ja-JP" altLang="en-US" sz="2400" dirty="0">
              <a:solidFill>
                <a:schemeClr val="tx1"/>
              </a:solidFill>
            </a:endParaRPr>
          </a:p>
        </p:txBody>
      </p:sp>
      <p:sp>
        <p:nvSpPr>
          <p:cNvPr id="25" name="四角形: 角を丸くする 24">
            <a:extLst>
              <a:ext uri="{FF2B5EF4-FFF2-40B4-BE49-F238E27FC236}">
                <a16:creationId xmlns:a16="http://schemas.microsoft.com/office/drawing/2014/main" id="{13A572B9-C4C2-450E-BEE5-CE0E88D01CF1}"/>
              </a:ext>
            </a:extLst>
          </p:cNvPr>
          <p:cNvSpPr/>
          <p:nvPr/>
        </p:nvSpPr>
        <p:spPr>
          <a:xfrm>
            <a:off x="4520404" y="5075269"/>
            <a:ext cx="1283862" cy="437661"/>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ARPANET</a:t>
            </a:r>
            <a:endParaRPr lang="ja-JP" altLang="en-US" sz="1200" dirty="0">
              <a:solidFill>
                <a:schemeClr val="tx1"/>
              </a:solidFill>
            </a:endParaRPr>
          </a:p>
        </p:txBody>
      </p:sp>
      <p:sp>
        <p:nvSpPr>
          <p:cNvPr id="26" name="楕円 25">
            <a:extLst>
              <a:ext uri="{FF2B5EF4-FFF2-40B4-BE49-F238E27FC236}">
                <a16:creationId xmlns:a16="http://schemas.microsoft.com/office/drawing/2014/main" id="{4390AC1A-1818-4454-B99F-20A481F8BB3D}"/>
              </a:ext>
            </a:extLst>
          </p:cNvPr>
          <p:cNvSpPr/>
          <p:nvPr/>
        </p:nvSpPr>
        <p:spPr>
          <a:xfrm>
            <a:off x="6859805" y="2075897"/>
            <a:ext cx="1761517" cy="62523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Sun Microsystems</a:t>
            </a:r>
            <a:endParaRPr kumimoji="1" lang="ja-JP" altLang="en-US" sz="1400" dirty="0">
              <a:solidFill>
                <a:schemeClr val="tx1"/>
              </a:solidFill>
            </a:endParaRPr>
          </a:p>
        </p:txBody>
      </p:sp>
      <p:sp>
        <p:nvSpPr>
          <p:cNvPr id="27" name="楕円 26">
            <a:extLst>
              <a:ext uri="{FF2B5EF4-FFF2-40B4-BE49-F238E27FC236}">
                <a16:creationId xmlns:a16="http://schemas.microsoft.com/office/drawing/2014/main" id="{E297FEB9-CEE7-4B26-A31D-62A50E88C632}"/>
              </a:ext>
            </a:extLst>
          </p:cNvPr>
          <p:cNvSpPr/>
          <p:nvPr/>
        </p:nvSpPr>
        <p:spPr>
          <a:xfrm>
            <a:off x="8219665" y="2674228"/>
            <a:ext cx="892642" cy="40887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SGI</a:t>
            </a:r>
            <a:endParaRPr kumimoji="1" lang="ja-JP" altLang="en-US" sz="1400" dirty="0">
              <a:solidFill>
                <a:schemeClr val="tx1"/>
              </a:solidFill>
            </a:endParaRPr>
          </a:p>
        </p:txBody>
      </p:sp>
      <p:sp>
        <p:nvSpPr>
          <p:cNvPr id="28" name="楕円 27">
            <a:extLst>
              <a:ext uri="{FF2B5EF4-FFF2-40B4-BE49-F238E27FC236}">
                <a16:creationId xmlns:a16="http://schemas.microsoft.com/office/drawing/2014/main" id="{1121A8BC-2B5C-40B0-B830-D6630163472B}"/>
              </a:ext>
            </a:extLst>
          </p:cNvPr>
          <p:cNvSpPr/>
          <p:nvPr/>
        </p:nvSpPr>
        <p:spPr>
          <a:xfrm>
            <a:off x="6291385" y="1412598"/>
            <a:ext cx="3510635" cy="62523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スタンフォード大学</a:t>
            </a:r>
          </a:p>
        </p:txBody>
      </p:sp>
      <p:sp>
        <p:nvSpPr>
          <p:cNvPr id="29" name="楕円 28">
            <a:extLst>
              <a:ext uri="{FF2B5EF4-FFF2-40B4-BE49-F238E27FC236}">
                <a16:creationId xmlns:a16="http://schemas.microsoft.com/office/drawing/2014/main" id="{6A357EB2-070B-4D40-AB6F-A882DD095AEA}"/>
              </a:ext>
            </a:extLst>
          </p:cNvPr>
          <p:cNvSpPr/>
          <p:nvPr/>
        </p:nvSpPr>
        <p:spPr>
          <a:xfrm>
            <a:off x="6361780" y="2726560"/>
            <a:ext cx="1698409" cy="62523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カリフォルニア大学</a:t>
            </a:r>
            <a:endParaRPr kumimoji="1" lang="en-US" altLang="ja-JP" sz="1400" dirty="0">
              <a:solidFill>
                <a:schemeClr val="tx1"/>
              </a:solidFill>
            </a:endParaRPr>
          </a:p>
          <a:p>
            <a:pPr algn="ctr"/>
            <a:r>
              <a:rPr kumimoji="1" lang="ja-JP" altLang="en-US" sz="1400" dirty="0">
                <a:solidFill>
                  <a:schemeClr val="tx1"/>
                </a:solidFill>
              </a:rPr>
              <a:t>バークレイ校</a:t>
            </a:r>
          </a:p>
        </p:txBody>
      </p:sp>
      <p:sp>
        <p:nvSpPr>
          <p:cNvPr id="30" name="四角形: 角を丸くする 29">
            <a:extLst>
              <a:ext uri="{FF2B5EF4-FFF2-40B4-BE49-F238E27FC236}">
                <a16:creationId xmlns:a16="http://schemas.microsoft.com/office/drawing/2014/main" id="{77FB8DC4-DC08-4F1D-8D09-13FB5A3D8A11}"/>
              </a:ext>
            </a:extLst>
          </p:cNvPr>
          <p:cNvSpPr/>
          <p:nvPr/>
        </p:nvSpPr>
        <p:spPr>
          <a:xfrm>
            <a:off x="8627719" y="3053812"/>
            <a:ext cx="890843" cy="437661"/>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chemeClr val="tx1"/>
                </a:solidFill>
              </a:rPr>
              <a:t>3D </a:t>
            </a:r>
            <a:r>
              <a:rPr lang="ja-JP" altLang="en-US" sz="1050" dirty="0">
                <a:solidFill>
                  <a:schemeClr val="tx1"/>
                </a:solidFill>
              </a:rPr>
              <a:t>ジオメトリ</a:t>
            </a:r>
          </a:p>
          <a:p>
            <a:pPr algn="ctr"/>
            <a:r>
              <a:rPr lang="ja-JP" altLang="en-US" sz="1050" dirty="0">
                <a:solidFill>
                  <a:schemeClr val="tx1"/>
                </a:solidFill>
              </a:rPr>
              <a:t>エンジン</a:t>
            </a:r>
          </a:p>
        </p:txBody>
      </p:sp>
      <p:sp>
        <p:nvSpPr>
          <p:cNvPr id="31" name="四角形: 角を丸くする 30">
            <a:extLst>
              <a:ext uri="{FF2B5EF4-FFF2-40B4-BE49-F238E27FC236}">
                <a16:creationId xmlns:a16="http://schemas.microsoft.com/office/drawing/2014/main" id="{A5D19D99-4C03-42E0-94F4-333CEB0C16A8}"/>
              </a:ext>
            </a:extLst>
          </p:cNvPr>
          <p:cNvSpPr/>
          <p:nvPr/>
        </p:nvSpPr>
        <p:spPr>
          <a:xfrm>
            <a:off x="128819" y="3393962"/>
            <a:ext cx="985950" cy="625231"/>
          </a:xfrm>
          <a:prstGeom prst="roundRect">
            <a:avLst/>
          </a:prstGeom>
          <a:solidFill>
            <a:schemeClr val="accent2">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チューリングマシン論文</a:t>
            </a:r>
            <a:endParaRPr lang="en-US" altLang="ja-JP" sz="1200" dirty="0">
              <a:solidFill>
                <a:schemeClr val="tx1"/>
              </a:solidFill>
            </a:endParaRPr>
          </a:p>
          <a:p>
            <a:pPr algn="ctr"/>
            <a:r>
              <a:rPr lang="en-US" altLang="ja-JP" sz="1200" dirty="0">
                <a:solidFill>
                  <a:schemeClr val="tx1"/>
                </a:solidFill>
              </a:rPr>
              <a:t>(</a:t>
            </a:r>
            <a:r>
              <a:rPr lang="ja-JP" altLang="en-US" sz="1200" dirty="0">
                <a:solidFill>
                  <a:schemeClr val="tx1"/>
                </a:solidFill>
              </a:rPr>
              <a:t>英</a:t>
            </a:r>
            <a:r>
              <a:rPr lang="en-US" altLang="ja-JP" sz="1200" dirty="0">
                <a:solidFill>
                  <a:schemeClr val="tx1"/>
                </a:solidFill>
              </a:rPr>
              <a:t>)</a:t>
            </a:r>
            <a:endParaRPr lang="ja-JP" altLang="en-US" sz="1200" dirty="0">
              <a:solidFill>
                <a:schemeClr val="tx1"/>
              </a:solidFill>
            </a:endParaRPr>
          </a:p>
        </p:txBody>
      </p:sp>
      <p:sp>
        <p:nvSpPr>
          <p:cNvPr id="22" name="四角形: 角を丸くする 21">
            <a:extLst>
              <a:ext uri="{FF2B5EF4-FFF2-40B4-BE49-F238E27FC236}">
                <a16:creationId xmlns:a16="http://schemas.microsoft.com/office/drawing/2014/main" id="{4B98D3E2-11F5-49EE-8096-CF95876C2774}"/>
              </a:ext>
            </a:extLst>
          </p:cNvPr>
          <p:cNvSpPr/>
          <p:nvPr/>
        </p:nvSpPr>
        <p:spPr>
          <a:xfrm>
            <a:off x="6446378" y="238473"/>
            <a:ext cx="565393" cy="437661"/>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IC</a:t>
            </a:r>
            <a:endParaRPr lang="ja-JP" altLang="en-US" sz="1200" dirty="0">
              <a:solidFill>
                <a:schemeClr val="tx1"/>
              </a:solidFill>
            </a:endParaRPr>
          </a:p>
        </p:txBody>
      </p:sp>
      <p:sp>
        <p:nvSpPr>
          <p:cNvPr id="32" name="四角形: 角を丸くする 31">
            <a:extLst>
              <a:ext uri="{FF2B5EF4-FFF2-40B4-BE49-F238E27FC236}">
                <a16:creationId xmlns:a16="http://schemas.microsoft.com/office/drawing/2014/main" id="{B7F7161C-10DE-43D4-8632-AD80497ACCCC}"/>
              </a:ext>
            </a:extLst>
          </p:cNvPr>
          <p:cNvSpPr/>
          <p:nvPr/>
        </p:nvSpPr>
        <p:spPr>
          <a:xfrm>
            <a:off x="5521879" y="3729367"/>
            <a:ext cx="850513" cy="444900"/>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C</a:t>
            </a:r>
            <a:r>
              <a:rPr lang="ja-JP" altLang="en-US" sz="1200" dirty="0">
                <a:solidFill>
                  <a:schemeClr val="tx1"/>
                </a:solidFill>
              </a:rPr>
              <a:t> 言語</a:t>
            </a:r>
          </a:p>
        </p:txBody>
      </p:sp>
      <p:sp>
        <p:nvSpPr>
          <p:cNvPr id="33" name="楕円 32">
            <a:extLst>
              <a:ext uri="{FF2B5EF4-FFF2-40B4-BE49-F238E27FC236}">
                <a16:creationId xmlns:a16="http://schemas.microsoft.com/office/drawing/2014/main" id="{4F9B91E1-511A-41BC-8B72-7916874EC172}"/>
              </a:ext>
            </a:extLst>
          </p:cNvPr>
          <p:cNvSpPr/>
          <p:nvPr/>
        </p:nvSpPr>
        <p:spPr>
          <a:xfrm>
            <a:off x="9749327" y="2457868"/>
            <a:ext cx="1071950" cy="40887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NVIDIA</a:t>
            </a:r>
            <a:endParaRPr kumimoji="1" lang="ja-JP" altLang="en-US" sz="1400" dirty="0">
              <a:solidFill>
                <a:schemeClr val="tx1"/>
              </a:solidFill>
            </a:endParaRPr>
          </a:p>
        </p:txBody>
      </p:sp>
      <p:sp>
        <p:nvSpPr>
          <p:cNvPr id="34" name="四角形: 角を丸くする 33">
            <a:extLst>
              <a:ext uri="{FF2B5EF4-FFF2-40B4-BE49-F238E27FC236}">
                <a16:creationId xmlns:a16="http://schemas.microsoft.com/office/drawing/2014/main" id="{C23A866D-9DEF-4422-AF42-FE389818FC0C}"/>
              </a:ext>
            </a:extLst>
          </p:cNvPr>
          <p:cNvSpPr/>
          <p:nvPr/>
        </p:nvSpPr>
        <p:spPr>
          <a:xfrm>
            <a:off x="9630642" y="2914227"/>
            <a:ext cx="736306" cy="437661"/>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chemeClr val="tx1"/>
                </a:solidFill>
              </a:rPr>
              <a:t>GPU</a:t>
            </a:r>
            <a:endParaRPr lang="ja-JP" altLang="en-US" sz="1050" dirty="0">
              <a:solidFill>
                <a:schemeClr val="tx1"/>
              </a:solidFill>
            </a:endParaRPr>
          </a:p>
        </p:txBody>
      </p:sp>
      <p:sp>
        <p:nvSpPr>
          <p:cNvPr id="36" name="楕円 35">
            <a:extLst>
              <a:ext uri="{FF2B5EF4-FFF2-40B4-BE49-F238E27FC236}">
                <a16:creationId xmlns:a16="http://schemas.microsoft.com/office/drawing/2014/main" id="{9EBF3D05-AA8C-416B-8646-BDB5CF96962F}"/>
              </a:ext>
            </a:extLst>
          </p:cNvPr>
          <p:cNvSpPr/>
          <p:nvPr/>
        </p:nvSpPr>
        <p:spPr>
          <a:xfrm>
            <a:off x="7288462" y="4054913"/>
            <a:ext cx="1475398" cy="44730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Cisco</a:t>
            </a:r>
            <a:endParaRPr kumimoji="1" lang="ja-JP" altLang="en-US" sz="1400" dirty="0">
              <a:solidFill>
                <a:schemeClr val="tx1"/>
              </a:solidFill>
            </a:endParaRPr>
          </a:p>
        </p:txBody>
      </p:sp>
      <p:sp>
        <p:nvSpPr>
          <p:cNvPr id="37" name="四角形: 角を丸くする 36">
            <a:extLst>
              <a:ext uri="{FF2B5EF4-FFF2-40B4-BE49-F238E27FC236}">
                <a16:creationId xmlns:a16="http://schemas.microsoft.com/office/drawing/2014/main" id="{CDD55514-62A4-4FA4-A580-26D21D8B9F37}"/>
              </a:ext>
            </a:extLst>
          </p:cNvPr>
          <p:cNvSpPr/>
          <p:nvPr/>
        </p:nvSpPr>
        <p:spPr>
          <a:xfrm>
            <a:off x="8106345" y="4365651"/>
            <a:ext cx="736306" cy="307474"/>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ルータ</a:t>
            </a:r>
          </a:p>
        </p:txBody>
      </p:sp>
      <p:sp>
        <p:nvSpPr>
          <p:cNvPr id="38" name="四角形: 角を丸くする 37">
            <a:extLst>
              <a:ext uri="{FF2B5EF4-FFF2-40B4-BE49-F238E27FC236}">
                <a16:creationId xmlns:a16="http://schemas.microsoft.com/office/drawing/2014/main" id="{BE4F387B-0E50-4BCD-9984-2553BD355CBD}"/>
              </a:ext>
            </a:extLst>
          </p:cNvPr>
          <p:cNvSpPr/>
          <p:nvPr/>
        </p:nvSpPr>
        <p:spPr>
          <a:xfrm>
            <a:off x="7689372" y="3095110"/>
            <a:ext cx="734658" cy="307474"/>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BSD</a:t>
            </a:r>
            <a:endParaRPr lang="ja-JP" altLang="en-US" sz="1200" dirty="0">
              <a:solidFill>
                <a:schemeClr val="tx1"/>
              </a:solidFill>
            </a:endParaRPr>
          </a:p>
        </p:txBody>
      </p:sp>
      <p:sp>
        <p:nvSpPr>
          <p:cNvPr id="40" name="楕円 39">
            <a:extLst>
              <a:ext uri="{FF2B5EF4-FFF2-40B4-BE49-F238E27FC236}">
                <a16:creationId xmlns:a16="http://schemas.microsoft.com/office/drawing/2014/main" id="{C5A77B75-E676-4DF3-9969-2B8CE1B34B9F}"/>
              </a:ext>
            </a:extLst>
          </p:cNvPr>
          <p:cNvSpPr/>
          <p:nvPr/>
        </p:nvSpPr>
        <p:spPr>
          <a:xfrm>
            <a:off x="7604849" y="3525562"/>
            <a:ext cx="1159011" cy="39823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Apple</a:t>
            </a:r>
            <a:endParaRPr kumimoji="1" lang="ja-JP" altLang="en-US" sz="1400" dirty="0">
              <a:solidFill>
                <a:schemeClr val="tx1"/>
              </a:solidFill>
            </a:endParaRPr>
          </a:p>
        </p:txBody>
      </p:sp>
      <p:sp>
        <p:nvSpPr>
          <p:cNvPr id="41" name="四角形: 角を丸くする 40">
            <a:extLst>
              <a:ext uri="{FF2B5EF4-FFF2-40B4-BE49-F238E27FC236}">
                <a16:creationId xmlns:a16="http://schemas.microsoft.com/office/drawing/2014/main" id="{422D506E-9FA4-4B35-A4C4-F63047A360D6}"/>
              </a:ext>
            </a:extLst>
          </p:cNvPr>
          <p:cNvSpPr/>
          <p:nvPr/>
        </p:nvSpPr>
        <p:spPr>
          <a:xfrm>
            <a:off x="8424030" y="3759026"/>
            <a:ext cx="736306" cy="307474"/>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Macintosh</a:t>
            </a:r>
            <a:endParaRPr lang="ja-JP" altLang="en-US" sz="900" dirty="0">
              <a:solidFill>
                <a:schemeClr val="tx1"/>
              </a:solidFill>
            </a:endParaRPr>
          </a:p>
        </p:txBody>
      </p:sp>
      <p:sp>
        <p:nvSpPr>
          <p:cNvPr id="42" name="楕円 41">
            <a:extLst>
              <a:ext uri="{FF2B5EF4-FFF2-40B4-BE49-F238E27FC236}">
                <a16:creationId xmlns:a16="http://schemas.microsoft.com/office/drawing/2014/main" id="{E02EC412-6EDC-4F4A-95AA-22E81D0DF5A3}"/>
              </a:ext>
            </a:extLst>
          </p:cNvPr>
          <p:cNvSpPr/>
          <p:nvPr/>
        </p:nvSpPr>
        <p:spPr>
          <a:xfrm>
            <a:off x="7423793" y="5198240"/>
            <a:ext cx="1159011" cy="39823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シアトルコンピュータ</a:t>
            </a:r>
          </a:p>
        </p:txBody>
      </p:sp>
      <p:sp>
        <p:nvSpPr>
          <p:cNvPr id="43" name="四角形: 角を丸くする 42">
            <a:extLst>
              <a:ext uri="{FF2B5EF4-FFF2-40B4-BE49-F238E27FC236}">
                <a16:creationId xmlns:a16="http://schemas.microsoft.com/office/drawing/2014/main" id="{6AF8DAB5-D28B-4FC3-99E3-7906749D907B}"/>
              </a:ext>
            </a:extLst>
          </p:cNvPr>
          <p:cNvSpPr/>
          <p:nvPr/>
        </p:nvSpPr>
        <p:spPr>
          <a:xfrm>
            <a:off x="8107612" y="4927374"/>
            <a:ext cx="555919" cy="307474"/>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DOS</a:t>
            </a:r>
            <a:endParaRPr lang="ja-JP" altLang="en-US" sz="1200" dirty="0">
              <a:solidFill>
                <a:schemeClr val="tx1"/>
              </a:solidFill>
            </a:endParaRPr>
          </a:p>
        </p:txBody>
      </p:sp>
      <p:sp>
        <p:nvSpPr>
          <p:cNvPr id="44" name="楕円 43">
            <a:extLst>
              <a:ext uri="{FF2B5EF4-FFF2-40B4-BE49-F238E27FC236}">
                <a16:creationId xmlns:a16="http://schemas.microsoft.com/office/drawing/2014/main" id="{4C7841E6-3FED-42E3-8FCC-F66325E42797}"/>
              </a:ext>
            </a:extLst>
          </p:cNvPr>
          <p:cNvSpPr/>
          <p:nvPr/>
        </p:nvSpPr>
        <p:spPr>
          <a:xfrm>
            <a:off x="8684259" y="4898345"/>
            <a:ext cx="1673352" cy="67832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Microsoft</a:t>
            </a:r>
            <a:endParaRPr kumimoji="1" lang="ja-JP" altLang="en-US" sz="1200" dirty="0">
              <a:solidFill>
                <a:schemeClr val="tx1"/>
              </a:solidFill>
            </a:endParaRPr>
          </a:p>
        </p:txBody>
      </p:sp>
      <p:sp>
        <p:nvSpPr>
          <p:cNvPr id="45" name="四角形: 角を丸くする 44">
            <a:extLst>
              <a:ext uri="{FF2B5EF4-FFF2-40B4-BE49-F238E27FC236}">
                <a16:creationId xmlns:a16="http://schemas.microsoft.com/office/drawing/2014/main" id="{70055BD1-AF09-4039-ACE8-A8F08FA0C429}"/>
              </a:ext>
            </a:extLst>
          </p:cNvPr>
          <p:cNvSpPr/>
          <p:nvPr/>
        </p:nvSpPr>
        <p:spPr>
          <a:xfrm>
            <a:off x="9164757" y="4639222"/>
            <a:ext cx="797742" cy="307474"/>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MS-DOS</a:t>
            </a:r>
            <a:endParaRPr lang="ja-JP" altLang="en-US" sz="1200" dirty="0">
              <a:solidFill>
                <a:schemeClr val="tx1"/>
              </a:solidFill>
            </a:endParaRPr>
          </a:p>
        </p:txBody>
      </p:sp>
      <p:sp>
        <p:nvSpPr>
          <p:cNvPr id="47" name="四角形: 角を丸くする 46">
            <a:extLst>
              <a:ext uri="{FF2B5EF4-FFF2-40B4-BE49-F238E27FC236}">
                <a16:creationId xmlns:a16="http://schemas.microsoft.com/office/drawing/2014/main" id="{EA471167-FFA5-4D48-8A44-12E4C34836D4}"/>
              </a:ext>
            </a:extLst>
          </p:cNvPr>
          <p:cNvSpPr/>
          <p:nvPr/>
        </p:nvSpPr>
        <p:spPr>
          <a:xfrm>
            <a:off x="9761184" y="4871160"/>
            <a:ext cx="797742" cy="365125"/>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初代</a:t>
            </a:r>
            <a:r>
              <a:rPr lang="en-US" altLang="ja-JP" sz="1200" dirty="0">
                <a:solidFill>
                  <a:schemeClr val="tx1"/>
                </a:solidFill>
              </a:rPr>
              <a:t>Windows</a:t>
            </a:r>
            <a:endParaRPr lang="ja-JP" altLang="en-US" sz="1200" dirty="0">
              <a:solidFill>
                <a:schemeClr val="tx1"/>
              </a:solidFill>
            </a:endParaRPr>
          </a:p>
        </p:txBody>
      </p:sp>
      <p:sp>
        <p:nvSpPr>
          <p:cNvPr id="48" name="四角形: 角を丸くする 47">
            <a:extLst>
              <a:ext uri="{FF2B5EF4-FFF2-40B4-BE49-F238E27FC236}">
                <a16:creationId xmlns:a16="http://schemas.microsoft.com/office/drawing/2014/main" id="{0DC21B49-6BBC-43A1-BE6A-B73108E13179}"/>
              </a:ext>
            </a:extLst>
          </p:cNvPr>
          <p:cNvSpPr/>
          <p:nvPr/>
        </p:nvSpPr>
        <p:spPr>
          <a:xfrm>
            <a:off x="10103843" y="5284310"/>
            <a:ext cx="1071950" cy="291006"/>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Windows NT</a:t>
            </a:r>
            <a:endParaRPr lang="ja-JP" altLang="en-US" sz="1200" dirty="0">
              <a:solidFill>
                <a:schemeClr val="tx1"/>
              </a:solidFill>
            </a:endParaRPr>
          </a:p>
        </p:txBody>
      </p:sp>
      <p:sp>
        <p:nvSpPr>
          <p:cNvPr id="49" name="四角形: 角を丸くする 48">
            <a:extLst>
              <a:ext uri="{FF2B5EF4-FFF2-40B4-BE49-F238E27FC236}">
                <a16:creationId xmlns:a16="http://schemas.microsoft.com/office/drawing/2014/main" id="{B6832E31-F9D3-4950-A6AA-80B1FFEF6321}"/>
              </a:ext>
            </a:extLst>
          </p:cNvPr>
          <p:cNvSpPr/>
          <p:nvPr/>
        </p:nvSpPr>
        <p:spPr>
          <a:xfrm>
            <a:off x="8931325" y="1750310"/>
            <a:ext cx="736306" cy="283414"/>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rPr>
              <a:t>スタンフォード</a:t>
            </a:r>
            <a:r>
              <a:rPr lang="en-US" altLang="ja-JP" sz="900" dirty="0">
                <a:solidFill>
                  <a:schemeClr val="tx1"/>
                </a:solidFill>
              </a:rPr>
              <a:t> Google</a:t>
            </a:r>
            <a:endParaRPr lang="ja-JP" altLang="en-US" sz="900" dirty="0">
              <a:solidFill>
                <a:schemeClr val="tx1"/>
              </a:solidFill>
            </a:endParaRPr>
          </a:p>
        </p:txBody>
      </p:sp>
      <p:sp>
        <p:nvSpPr>
          <p:cNvPr id="52" name="楕円 51">
            <a:extLst>
              <a:ext uri="{FF2B5EF4-FFF2-40B4-BE49-F238E27FC236}">
                <a16:creationId xmlns:a16="http://schemas.microsoft.com/office/drawing/2014/main" id="{50F7D3E7-9EE8-4237-93C0-2E92C0625AB1}"/>
              </a:ext>
            </a:extLst>
          </p:cNvPr>
          <p:cNvSpPr/>
          <p:nvPr/>
        </p:nvSpPr>
        <p:spPr>
          <a:xfrm>
            <a:off x="9747101" y="1723226"/>
            <a:ext cx="1071950" cy="40887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Google</a:t>
            </a:r>
            <a:endParaRPr kumimoji="1" lang="ja-JP" altLang="en-US" sz="1400" dirty="0">
              <a:solidFill>
                <a:schemeClr val="tx1"/>
              </a:solidFill>
            </a:endParaRPr>
          </a:p>
        </p:txBody>
      </p:sp>
      <p:sp>
        <p:nvSpPr>
          <p:cNvPr id="53" name="楕円 52">
            <a:extLst>
              <a:ext uri="{FF2B5EF4-FFF2-40B4-BE49-F238E27FC236}">
                <a16:creationId xmlns:a16="http://schemas.microsoft.com/office/drawing/2014/main" id="{11BDB76E-173F-4082-B06B-236E5A9F6CB0}"/>
              </a:ext>
            </a:extLst>
          </p:cNvPr>
          <p:cNvSpPr/>
          <p:nvPr/>
        </p:nvSpPr>
        <p:spPr>
          <a:xfrm>
            <a:off x="9496780" y="5709268"/>
            <a:ext cx="1141369" cy="44508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Amazon</a:t>
            </a:r>
            <a:endParaRPr kumimoji="1" lang="ja-JP" altLang="en-US" sz="1200" dirty="0">
              <a:solidFill>
                <a:schemeClr val="tx1"/>
              </a:solidFill>
            </a:endParaRPr>
          </a:p>
        </p:txBody>
      </p:sp>
      <p:sp>
        <p:nvSpPr>
          <p:cNvPr id="55" name="四角形: 角を丸くする 54">
            <a:extLst>
              <a:ext uri="{FF2B5EF4-FFF2-40B4-BE49-F238E27FC236}">
                <a16:creationId xmlns:a16="http://schemas.microsoft.com/office/drawing/2014/main" id="{9A342DA7-6078-4A67-9380-9109EC31DB23}"/>
              </a:ext>
            </a:extLst>
          </p:cNvPr>
          <p:cNvSpPr/>
          <p:nvPr/>
        </p:nvSpPr>
        <p:spPr>
          <a:xfrm>
            <a:off x="10051245" y="6003086"/>
            <a:ext cx="1071950" cy="365125"/>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rPr>
              <a:t>社内 </a:t>
            </a:r>
            <a:r>
              <a:rPr lang="en-US" altLang="ja-JP" sz="900" dirty="0">
                <a:solidFill>
                  <a:schemeClr val="tx1"/>
                </a:solidFill>
              </a:rPr>
              <a:t>Linux</a:t>
            </a:r>
          </a:p>
          <a:p>
            <a:pPr algn="ctr"/>
            <a:r>
              <a:rPr lang="ja-JP" altLang="en-US" sz="900" dirty="0">
                <a:solidFill>
                  <a:schemeClr val="tx1"/>
                </a:solidFill>
              </a:rPr>
              <a:t>管理システム</a:t>
            </a:r>
          </a:p>
        </p:txBody>
      </p:sp>
      <p:sp>
        <p:nvSpPr>
          <p:cNvPr id="57" name="四角形: 角を丸くする 56">
            <a:extLst>
              <a:ext uri="{FF2B5EF4-FFF2-40B4-BE49-F238E27FC236}">
                <a16:creationId xmlns:a16="http://schemas.microsoft.com/office/drawing/2014/main" id="{A8FE483D-3906-4821-83C6-01F0F23FB87D}"/>
              </a:ext>
            </a:extLst>
          </p:cNvPr>
          <p:cNvSpPr/>
          <p:nvPr/>
        </p:nvSpPr>
        <p:spPr>
          <a:xfrm>
            <a:off x="10936782" y="5789226"/>
            <a:ext cx="590881" cy="365125"/>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tx1"/>
                </a:solidFill>
              </a:rPr>
              <a:t>AWS</a:t>
            </a:r>
            <a:endParaRPr lang="ja-JP" altLang="en-US" sz="1100" dirty="0">
              <a:solidFill>
                <a:schemeClr val="tx1"/>
              </a:solidFill>
            </a:endParaRPr>
          </a:p>
        </p:txBody>
      </p:sp>
      <p:sp>
        <p:nvSpPr>
          <p:cNvPr id="58" name="四角形: 角を丸くする 57">
            <a:extLst>
              <a:ext uri="{FF2B5EF4-FFF2-40B4-BE49-F238E27FC236}">
                <a16:creationId xmlns:a16="http://schemas.microsoft.com/office/drawing/2014/main" id="{E22FF078-F95E-4C06-9FEB-572C8F5ACFF2}"/>
              </a:ext>
            </a:extLst>
          </p:cNvPr>
          <p:cNvSpPr/>
          <p:nvPr/>
        </p:nvSpPr>
        <p:spPr>
          <a:xfrm>
            <a:off x="11175793" y="4995864"/>
            <a:ext cx="590881" cy="365125"/>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tx1"/>
                </a:solidFill>
              </a:rPr>
              <a:t>Azure</a:t>
            </a:r>
            <a:endParaRPr lang="ja-JP" altLang="en-US" sz="1100" dirty="0">
              <a:solidFill>
                <a:schemeClr val="tx1"/>
              </a:solidFill>
            </a:endParaRPr>
          </a:p>
        </p:txBody>
      </p:sp>
      <p:sp>
        <p:nvSpPr>
          <p:cNvPr id="59" name="四角形: 角を丸くする 58">
            <a:extLst>
              <a:ext uri="{FF2B5EF4-FFF2-40B4-BE49-F238E27FC236}">
                <a16:creationId xmlns:a16="http://schemas.microsoft.com/office/drawing/2014/main" id="{5B252CE1-ABFB-4D8C-A1AF-D91C92B07C99}"/>
              </a:ext>
            </a:extLst>
          </p:cNvPr>
          <p:cNvSpPr/>
          <p:nvPr/>
        </p:nvSpPr>
        <p:spPr>
          <a:xfrm>
            <a:off x="10811214" y="1933008"/>
            <a:ext cx="736306" cy="283414"/>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GCP</a:t>
            </a:r>
            <a:endParaRPr lang="ja-JP" altLang="en-US" sz="1400" dirty="0">
              <a:solidFill>
                <a:schemeClr val="tx1"/>
              </a:solidFill>
            </a:endParaRPr>
          </a:p>
        </p:txBody>
      </p:sp>
      <p:sp>
        <p:nvSpPr>
          <p:cNvPr id="61" name="楕円 60">
            <a:extLst>
              <a:ext uri="{FF2B5EF4-FFF2-40B4-BE49-F238E27FC236}">
                <a16:creationId xmlns:a16="http://schemas.microsoft.com/office/drawing/2014/main" id="{E3B1D0C0-3385-4DB1-BF3D-2A903587190B}"/>
              </a:ext>
            </a:extLst>
          </p:cNvPr>
          <p:cNvSpPr/>
          <p:nvPr/>
        </p:nvSpPr>
        <p:spPr>
          <a:xfrm>
            <a:off x="10858351" y="2674228"/>
            <a:ext cx="1071950" cy="40887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err="1">
                <a:solidFill>
                  <a:schemeClr val="tx1"/>
                </a:solidFill>
              </a:rPr>
              <a:t>OpenAI</a:t>
            </a:r>
            <a:endParaRPr kumimoji="1" lang="ja-JP" altLang="en-US" sz="1400" dirty="0">
              <a:solidFill>
                <a:schemeClr val="tx1"/>
              </a:solidFill>
            </a:endParaRPr>
          </a:p>
        </p:txBody>
      </p:sp>
      <p:sp>
        <p:nvSpPr>
          <p:cNvPr id="62" name="四角形: 角を丸くする 61">
            <a:extLst>
              <a:ext uri="{FF2B5EF4-FFF2-40B4-BE49-F238E27FC236}">
                <a16:creationId xmlns:a16="http://schemas.microsoft.com/office/drawing/2014/main" id="{9394D56A-75F7-402A-ABAF-0344144BAE6B}"/>
              </a:ext>
            </a:extLst>
          </p:cNvPr>
          <p:cNvSpPr/>
          <p:nvPr/>
        </p:nvSpPr>
        <p:spPr>
          <a:xfrm>
            <a:off x="11205720" y="3048405"/>
            <a:ext cx="797742" cy="437661"/>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err="1">
                <a:solidFill>
                  <a:schemeClr val="tx1"/>
                </a:solidFill>
              </a:rPr>
              <a:t>ChatGPT</a:t>
            </a:r>
            <a:endParaRPr lang="ja-JP" altLang="en-US" sz="1200" dirty="0">
              <a:solidFill>
                <a:schemeClr val="tx1"/>
              </a:solidFill>
            </a:endParaRPr>
          </a:p>
        </p:txBody>
      </p:sp>
      <p:sp>
        <p:nvSpPr>
          <p:cNvPr id="63" name="四角形: 角を丸くする 62">
            <a:extLst>
              <a:ext uri="{FF2B5EF4-FFF2-40B4-BE49-F238E27FC236}">
                <a16:creationId xmlns:a16="http://schemas.microsoft.com/office/drawing/2014/main" id="{B3F7D01B-CAF4-4B9B-93B8-52551C99D259}"/>
              </a:ext>
            </a:extLst>
          </p:cNvPr>
          <p:cNvSpPr/>
          <p:nvPr/>
        </p:nvSpPr>
        <p:spPr>
          <a:xfrm>
            <a:off x="8295163" y="2156701"/>
            <a:ext cx="817143" cy="408873"/>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Sparc,</a:t>
            </a:r>
          </a:p>
          <a:p>
            <a:pPr algn="ctr"/>
            <a:r>
              <a:rPr lang="en-US" altLang="ja-JP" sz="1200" dirty="0">
                <a:solidFill>
                  <a:schemeClr val="tx1"/>
                </a:solidFill>
              </a:rPr>
              <a:t>Solaris</a:t>
            </a:r>
            <a:endParaRPr lang="ja-JP" altLang="en-US" sz="1200" dirty="0">
              <a:solidFill>
                <a:schemeClr val="tx1"/>
              </a:solidFill>
            </a:endParaRPr>
          </a:p>
        </p:txBody>
      </p:sp>
      <p:sp>
        <p:nvSpPr>
          <p:cNvPr id="64" name="四角形: 角を丸くする 63">
            <a:extLst>
              <a:ext uri="{FF2B5EF4-FFF2-40B4-BE49-F238E27FC236}">
                <a16:creationId xmlns:a16="http://schemas.microsoft.com/office/drawing/2014/main" id="{5C0403CD-BE60-46A1-B321-AC45A8ECDDBC}"/>
              </a:ext>
            </a:extLst>
          </p:cNvPr>
          <p:cNvSpPr/>
          <p:nvPr/>
        </p:nvSpPr>
        <p:spPr>
          <a:xfrm>
            <a:off x="8170665" y="405092"/>
            <a:ext cx="547919" cy="327364"/>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x86</a:t>
            </a:r>
            <a:endParaRPr lang="ja-JP" altLang="en-US" sz="1200" dirty="0">
              <a:solidFill>
                <a:schemeClr val="tx1"/>
              </a:solidFill>
            </a:endParaRPr>
          </a:p>
        </p:txBody>
      </p:sp>
      <p:sp>
        <p:nvSpPr>
          <p:cNvPr id="65" name="楕円 64">
            <a:extLst>
              <a:ext uri="{FF2B5EF4-FFF2-40B4-BE49-F238E27FC236}">
                <a16:creationId xmlns:a16="http://schemas.microsoft.com/office/drawing/2014/main" id="{6C9429B7-439E-4C55-B514-BA1AE3B4A212}"/>
              </a:ext>
            </a:extLst>
          </p:cNvPr>
          <p:cNvSpPr/>
          <p:nvPr/>
        </p:nvSpPr>
        <p:spPr>
          <a:xfrm>
            <a:off x="3405968" y="6176473"/>
            <a:ext cx="2091588" cy="4073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空軍</a:t>
            </a:r>
          </a:p>
        </p:txBody>
      </p:sp>
      <p:sp>
        <p:nvSpPr>
          <p:cNvPr id="66" name="楕円 65">
            <a:extLst>
              <a:ext uri="{FF2B5EF4-FFF2-40B4-BE49-F238E27FC236}">
                <a16:creationId xmlns:a16="http://schemas.microsoft.com/office/drawing/2014/main" id="{3B699AB1-3003-4EFB-90EA-BEE850098235}"/>
              </a:ext>
            </a:extLst>
          </p:cNvPr>
          <p:cNvSpPr/>
          <p:nvPr/>
        </p:nvSpPr>
        <p:spPr>
          <a:xfrm>
            <a:off x="3802777" y="5530115"/>
            <a:ext cx="1578645" cy="55437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RAND</a:t>
            </a:r>
            <a:endParaRPr kumimoji="1" lang="ja-JP" altLang="en-US" sz="2400" dirty="0">
              <a:solidFill>
                <a:schemeClr val="tx1"/>
              </a:solidFill>
            </a:endParaRPr>
          </a:p>
        </p:txBody>
      </p:sp>
      <p:sp>
        <p:nvSpPr>
          <p:cNvPr id="67" name="四角形: 角を丸くする 66">
            <a:extLst>
              <a:ext uri="{FF2B5EF4-FFF2-40B4-BE49-F238E27FC236}">
                <a16:creationId xmlns:a16="http://schemas.microsoft.com/office/drawing/2014/main" id="{01E4B8F1-CA9E-415E-8AF1-202E6669FFEB}"/>
              </a:ext>
            </a:extLst>
          </p:cNvPr>
          <p:cNvSpPr/>
          <p:nvPr/>
        </p:nvSpPr>
        <p:spPr>
          <a:xfrm>
            <a:off x="3466792" y="3243065"/>
            <a:ext cx="902606" cy="398239"/>
          </a:xfrm>
          <a:prstGeom prst="roundRect">
            <a:avLst/>
          </a:prstGeom>
          <a:solidFill>
            <a:schemeClr val="accent2">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仮想メモリ</a:t>
            </a:r>
          </a:p>
        </p:txBody>
      </p:sp>
      <p:sp>
        <p:nvSpPr>
          <p:cNvPr id="68" name="四角形: 角を丸くする 67">
            <a:extLst>
              <a:ext uri="{FF2B5EF4-FFF2-40B4-BE49-F238E27FC236}">
                <a16:creationId xmlns:a16="http://schemas.microsoft.com/office/drawing/2014/main" id="{EC80D64C-03B5-43DB-AA09-B5B6D6BCDB78}"/>
              </a:ext>
            </a:extLst>
          </p:cNvPr>
          <p:cNvSpPr/>
          <p:nvPr/>
        </p:nvSpPr>
        <p:spPr>
          <a:xfrm>
            <a:off x="3784097" y="1516464"/>
            <a:ext cx="736306" cy="547077"/>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SAGE</a:t>
            </a:r>
          </a:p>
          <a:p>
            <a:pPr algn="ctr"/>
            <a:r>
              <a:rPr lang="ja-JP" altLang="en-US" sz="1200" dirty="0">
                <a:solidFill>
                  <a:schemeClr val="tx1"/>
                </a:solidFill>
              </a:rPr>
              <a:t>システム</a:t>
            </a:r>
          </a:p>
        </p:txBody>
      </p:sp>
      <p:cxnSp>
        <p:nvCxnSpPr>
          <p:cNvPr id="71" name="直線矢印コネクタ 70">
            <a:extLst>
              <a:ext uri="{FF2B5EF4-FFF2-40B4-BE49-F238E27FC236}">
                <a16:creationId xmlns:a16="http://schemas.microsoft.com/office/drawing/2014/main" id="{292CDFAD-4A89-48A1-913E-260B00327528}"/>
              </a:ext>
            </a:extLst>
          </p:cNvPr>
          <p:cNvCxnSpPr/>
          <p:nvPr/>
        </p:nvCxnSpPr>
        <p:spPr>
          <a:xfrm>
            <a:off x="105680" y="6666767"/>
            <a:ext cx="11883200" cy="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5AC72A2E-B745-4CCA-BA99-0A8C2511FC61}"/>
              </a:ext>
            </a:extLst>
          </p:cNvPr>
          <p:cNvSpPr txBox="1"/>
          <p:nvPr/>
        </p:nvSpPr>
        <p:spPr>
          <a:xfrm>
            <a:off x="155166" y="4066500"/>
            <a:ext cx="902606" cy="276999"/>
          </a:xfrm>
          <a:prstGeom prst="rect">
            <a:avLst/>
          </a:prstGeom>
          <a:noFill/>
        </p:spPr>
        <p:txBody>
          <a:bodyPr wrap="square" rtlCol="0">
            <a:spAutoFit/>
          </a:bodyPr>
          <a:lstStyle/>
          <a:p>
            <a:r>
              <a:rPr kumimoji="1" lang="en-US" altLang="ja-JP" sz="1200" dirty="0">
                <a:solidFill>
                  <a:srgbClr val="0000FF"/>
                </a:solidFill>
              </a:rPr>
              <a:t>1936</a:t>
            </a:r>
            <a:endParaRPr kumimoji="1" lang="ja-JP" altLang="en-US" sz="1200" dirty="0">
              <a:solidFill>
                <a:srgbClr val="0000FF"/>
              </a:solidFill>
            </a:endParaRPr>
          </a:p>
        </p:txBody>
      </p:sp>
      <p:sp>
        <p:nvSpPr>
          <p:cNvPr id="74" name="テキスト ボックス 73">
            <a:extLst>
              <a:ext uri="{FF2B5EF4-FFF2-40B4-BE49-F238E27FC236}">
                <a16:creationId xmlns:a16="http://schemas.microsoft.com/office/drawing/2014/main" id="{28628521-125A-42E1-9BAD-2D5E90FAAF15}"/>
              </a:ext>
            </a:extLst>
          </p:cNvPr>
          <p:cNvSpPr txBox="1"/>
          <p:nvPr/>
        </p:nvSpPr>
        <p:spPr>
          <a:xfrm>
            <a:off x="697801" y="2928371"/>
            <a:ext cx="1105900" cy="276999"/>
          </a:xfrm>
          <a:prstGeom prst="rect">
            <a:avLst/>
          </a:prstGeom>
          <a:noFill/>
        </p:spPr>
        <p:txBody>
          <a:bodyPr wrap="square" rtlCol="0">
            <a:spAutoFit/>
          </a:bodyPr>
          <a:lstStyle/>
          <a:p>
            <a:r>
              <a:rPr kumimoji="1" lang="en-US" altLang="ja-JP" sz="1200" dirty="0">
                <a:solidFill>
                  <a:srgbClr val="0000FF"/>
                </a:solidFill>
              </a:rPr>
              <a:t>1942 </a:t>
            </a:r>
            <a:r>
              <a:rPr kumimoji="1" lang="ja-JP" altLang="en-US" sz="1200" dirty="0">
                <a:solidFill>
                  <a:srgbClr val="0000FF"/>
                </a:solidFill>
              </a:rPr>
              <a:t>～ </a:t>
            </a:r>
            <a:r>
              <a:rPr kumimoji="1" lang="en-US" altLang="ja-JP" sz="1200" dirty="0">
                <a:solidFill>
                  <a:srgbClr val="0000FF"/>
                </a:solidFill>
              </a:rPr>
              <a:t>1945</a:t>
            </a:r>
            <a:endParaRPr kumimoji="1" lang="ja-JP" altLang="en-US" sz="1200" dirty="0">
              <a:solidFill>
                <a:srgbClr val="0000FF"/>
              </a:solidFill>
            </a:endParaRPr>
          </a:p>
        </p:txBody>
      </p:sp>
      <p:sp>
        <p:nvSpPr>
          <p:cNvPr id="75" name="テキスト ボックス 74">
            <a:extLst>
              <a:ext uri="{FF2B5EF4-FFF2-40B4-BE49-F238E27FC236}">
                <a16:creationId xmlns:a16="http://schemas.microsoft.com/office/drawing/2014/main" id="{E945E0F7-19C8-4736-A5AD-00F9040A90BE}"/>
              </a:ext>
            </a:extLst>
          </p:cNvPr>
          <p:cNvSpPr txBox="1"/>
          <p:nvPr/>
        </p:nvSpPr>
        <p:spPr>
          <a:xfrm>
            <a:off x="2069606" y="4180939"/>
            <a:ext cx="1105900" cy="276999"/>
          </a:xfrm>
          <a:prstGeom prst="rect">
            <a:avLst/>
          </a:prstGeom>
          <a:noFill/>
        </p:spPr>
        <p:txBody>
          <a:bodyPr wrap="square" rtlCol="0">
            <a:spAutoFit/>
          </a:bodyPr>
          <a:lstStyle/>
          <a:p>
            <a:r>
              <a:rPr kumimoji="1" lang="en-US" altLang="ja-JP" sz="1200" dirty="0">
                <a:solidFill>
                  <a:srgbClr val="0000FF"/>
                </a:solidFill>
              </a:rPr>
              <a:t>1943 </a:t>
            </a:r>
            <a:r>
              <a:rPr kumimoji="1" lang="ja-JP" altLang="en-US" sz="1200" dirty="0">
                <a:solidFill>
                  <a:srgbClr val="0000FF"/>
                </a:solidFill>
              </a:rPr>
              <a:t>～</a:t>
            </a:r>
          </a:p>
        </p:txBody>
      </p:sp>
      <p:sp>
        <p:nvSpPr>
          <p:cNvPr id="79" name="テキスト ボックス 78">
            <a:extLst>
              <a:ext uri="{FF2B5EF4-FFF2-40B4-BE49-F238E27FC236}">
                <a16:creationId xmlns:a16="http://schemas.microsoft.com/office/drawing/2014/main" id="{CE6AA587-66D3-4463-9831-6ABC9CD5272C}"/>
              </a:ext>
            </a:extLst>
          </p:cNvPr>
          <p:cNvSpPr txBox="1"/>
          <p:nvPr/>
        </p:nvSpPr>
        <p:spPr>
          <a:xfrm>
            <a:off x="4832136" y="3682828"/>
            <a:ext cx="593254" cy="276999"/>
          </a:xfrm>
          <a:prstGeom prst="rect">
            <a:avLst/>
          </a:prstGeom>
          <a:noFill/>
        </p:spPr>
        <p:txBody>
          <a:bodyPr wrap="square" rtlCol="0">
            <a:spAutoFit/>
          </a:bodyPr>
          <a:lstStyle/>
          <a:p>
            <a:r>
              <a:rPr kumimoji="1" lang="en-US" altLang="ja-JP" sz="1200" dirty="0">
                <a:solidFill>
                  <a:srgbClr val="0000FF"/>
                </a:solidFill>
              </a:rPr>
              <a:t>1960</a:t>
            </a:r>
            <a:endParaRPr kumimoji="1" lang="ja-JP" altLang="en-US" sz="1200" dirty="0">
              <a:solidFill>
                <a:srgbClr val="0000FF"/>
              </a:solidFill>
            </a:endParaRPr>
          </a:p>
        </p:txBody>
      </p:sp>
      <p:sp>
        <p:nvSpPr>
          <p:cNvPr id="80" name="テキスト ボックス 79">
            <a:extLst>
              <a:ext uri="{FF2B5EF4-FFF2-40B4-BE49-F238E27FC236}">
                <a16:creationId xmlns:a16="http://schemas.microsoft.com/office/drawing/2014/main" id="{0D00F06E-ADAB-430B-BD25-312491FFD431}"/>
              </a:ext>
            </a:extLst>
          </p:cNvPr>
          <p:cNvSpPr txBox="1"/>
          <p:nvPr/>
        </p:nvSpPr>
        <p:spPr>
          <a:xfrm>
            <a:off x="4581961" y="5031101"/>
            <a:ext cx="902606" cy="276999"/>
          </a:xfrm>
          <a:prstGeom prst="rect">
            <a:avLst/>
          </a:prstGeom>
          <a:noFill/>
        </p:spPr>
        <p:txBody>
          <a:bodyPr wrap="square" rtlCol="0">
            <a:spAutoFit/>
          </a:bodyPr>
          <a:lstStyle/>
          <a:p>
            <a:r>
              <a:rPr kumimoji="1" lang="en-US" altLang="ja-JP" sz="1200" dirty="0">
                <a:solidFill>
                  <a:srgbClr val="0000FF"/>
                </a:solidFill>
              </a:rPr>
              <a:t>1966 </a:t>
            </a:r>
            <a:r>
              <a:rPr kumimoji="1" lang="ja-JP" altLang="en-US" sz="1200" dirty="0">
                <a:solidFill>
                  <a:srgbClr val="0000FF"/>
                </a:solidFill>
              </a:rPr>
              <a:t>～</a:t>
            </a:r>
          </a:p>
        </p:txBody>
      </p:sp>
      <p:sp>
        <p:nvSpPr>
          <p:cNvPr id="81" name="テキスト ボックス 80">
            <a:extLst>
              <a:ext uri="{FF2B5EF4-FFF2-40B4-BE49-F238E27FC236}">
                <a16:creationId xmlns:a16="http://schemas.microsoft.com/office/drawing/2014/main" id="{078EEC6C-4B44-4D1E-BE85-9BA4E4C92166}"/>
              </a:ext>
            </a:extLst>
          </p:cNvPr>
          <p:cNvSpPr txBox="1"/>
          <p:nvPr/>
        </p:nvSpPr>
        <p:spPr>
          <a:xfrm>
            <a:off x="5541016" y="3460397"/>
            <a:ext cx="902606" cy="276999"/>
          </a:xfrm>
          <a:prstGeom prst="rect">
            <a:avLst/>
          </a:prstGeom>
          <a:noFill/>
        </p:spPr>
        <p:txBody>
          <a:bodyPr wrap="square" rtlCol="0">
            <a:spAutoFit/>
          </a:bodyPr>
          <a:lstStyle/>
          <a:p>
            <a:r>
              <a:rPr kumimoji="1" lang="en-US" altLang="ja-JP" sz="1200" dirty="0">
                <a:solidFill>
                  <a:srgbClr val="0000FF"/>
                </a:solidFill>
              </a:rPr>
              <a:t>1969</a:t>
            </a:r>
            <a:endParaRPr kumimoji="1" lang="ja-JP" altLang="en-US" sz="1200" dirty="0">
              <a:solidFill>
                <a:srgbClr val="0000FF"/>
              </a:solidFill>
            </a:endParaRPr>
          </a:p>
        </p:txBody>
      </p:sp>
      <p:sp>
        <p:nvSpPr>
          <p:cNvPr id="82" name="テキスト ボックス 81">
            <a:extLst>
              <a:ext uri="{FF2B5EF4-FFF2-40B4-BE49-F238E27FC236}">
                <a16:creationId xmlns:a16="http://schemas.microsoft.com/office/drawing/2014/main" id="{848419D1-63B9-483E-92A1-71EC343CB2F7}"/>
              </a:ext>
            </a:extLst>
          </p:cNvPr>
          <p:cNvSpPr txBox="1"/>
          <p:nvPr/>
        </p:nvSpPr>
        <p:spPr>
          <a:xfrm>
            <a:off x="5503164" y="3688648"/>
            <a:ext cx="902606" cy="276999"/>
          </a:xfrm>
          <a:prstGeom prst="rect">
            <a:avLst/>
          </a:prstGeom>
          <a:noFill/>
        </p:spPr>
        <p:txBody>
          <a:bodyPr wrap="square" rtlCol="0">
            <a:spAutoFit/>
          </a:bodyPr>
          <a:lstStyle/>
          <a:p>
            <a:r>
              <a:rPr kumimoji="1" lang="en-US" altLang="ja-JP" sz="1200" dirty="0">
                <a:solidFill>
                  <a:srgbClr val="0000FF"/>
                </a:solidFill>
              </a:rPr>
              <a:t>1972</a:t>
            </a:r>
            <a:endParaRPr kumimoji="1" lang="ja-JP" altLang="en-US" sz="1200" dirty="0">
              <a:solidFill>
                <a:srgbClr val="0000FF"/>
              </a:solidFill>
            </a:endParaRPr>
          </a:p>
        </p:txBody>
      </p:sp>
      <p:sp>
        <p:nvSpPr>
          <p:cNvPr id="83" name="テキスト ボックス 82">
            <a:extLst>
              <a:ext uri="{FF2B5EF4-FFF2-40B4-BE49-F238E27FC236}">
                <a16:creationId xmlns:a16="http://schemas.microsoft.com/office/drawing/2014/main" id="{614A7C46-C5CF-43A5-9F50-0900AD4F942A}"/>
              </a:ext>
            </a:extLst>
          </p:cNvPr>
          <p:cNvSpPr txBox="1"/>
          <p:nvPr/>
        </p:nvSpPr>
        <p:spPr>
          <a:xfrm>
            <a:off x="3472144" y="2058852"/>
            <a:ext cx="552950" cy="276999"/>
          </a:xfrm>
          <a:prstGeom prst="rect">
            <a:avLst/>
          </a:prstGeom>
          <a:noFill/>
        </p:spPr>
        <p:txBody>
          <a:bodyPr wrap="square" rtlCol="0">
            <a:spAutoFit/>
          </a:bodyPr>
          <a:lstStyle/>
          <a:p>
            <a:r>
              <a:rPr kumimoji="1" lang="en-US" altLang="ja-JP" sz="1200" dirty="0">
                <a:solidFill>
                  <a:srgbClr val="0000FF"/>
                </a:solidFill>
              </a:rPr>
              <a:t>1946</a:t>
            </a:r>
            <a:endParaRPr kumimoji="1" lang="ja-JP" altLang="en-US" sz="1200" dirty="0">
              <a:solidFill>
                <a:srgbClr val="0000FF"/>
              </a:solidFill>
            </a:endParaRPr>
          </a:p>
        </p:txBody>
      </p:sp>
      <p:sp>
        <p:nvSpPr>
          <p:cNvPr id="84" name="テキスト ボックス 83">
            <a:extLst>
              <a:ext uri="{FF2B5EF4-FFF2-40B4-BE49-F238E27FC236}">
                <a16:creationId xmlns:a16="http://schemas.microsoft.com/office/drawing/2014/main" id="{0B684041-3DE2-4033-B80C-6C017C89BD21}"/>
              </a:ext>
            </a:extLst>
          </p:cNvPr>
          <p:cNvSpPr txBox="1"/>
          <p:nvPr/>
        </p:nvSpPr>
        <p:spPr>
          <a:xfrm>
            <a:off x="3807215" y="1278221"/>
            <a:ext cx="713188" cy="276999"/>
          </a:xfrm>
          <a:prstGeom prst="rect">
            <a:avLst/>
          </a:prstGeom>
          <a:noFill/>
        </p:spPr>
        <p:txBody>
          <a:bodyPr wrap="square" rtlCol="0">
            <a:spAutoFit/>
          </a:bodyPr>
          <a:lstStyle/>
          <a:p>
            <a:r>
              <a:rPr kumimoji="1" lang="en-US" altLang="ja-JP" sz="1200" dirty="0">
                <a:solidFill>
                  <a:srgbClr val="0000FF"/>
                </a:solidFill>
              </a:rPr>
              <a:t>1958 </a:t>
            </a:r>
            <a:r>
              <a:rPr kumimoji="1" lang="ja-JP" altLang="en-US" sz="1200" dirty="0">
                <a:solidFill>
                  <a:srgbClr val="0000FF"/>
                </a:solidFill>
              </a:rPr>
              <a:t>～</a:t>
            </a:r>
          </a:p>
        </p:txBody>
      </p:sp>
      <p:sp>
        <p:nvSpPr>
          <p:cNvPr id="85" name="テキスト ボックス 84">
            <a:extLst>
              <a:ext uri="{FF2B5EF4-FFF2-40B4-BE49-F238E27FC236}">
                <a16:creationId xmlns:a16="http://schemas.microsoft.com/office/drawing/2014/main" id="{E58603BA-9261-4102-969B-7C3FC115BD6F}"/>
              </a:ext>
            </a:extLst>
          </p:cNvPr>
          <p:cNvSpPr txBox="1"/>
          <p:nvPr/>
        </p:nvSpPr>
        <p:spPr>
          <a:xfrm>
            <a:off x="4587627" y="2095509"/>
            <a:ext cx="713188" cy="276999"/>
          </a:xfrm>
          <a:prstGeom prst="rect">
            <a:avLst/>
          </a:prstGeom>
          <a:noFill/>
        </p:spPr>
        <p:txBody>
          <a:bodyPr wrap="square" rtlCol="0">
            <a:spAutoFit/>
          </a:bodyPr>
          <a:lstStyle/>
          <a:p>
            <a:r>
              <a:rPr kumimoji="1" lang="en-US" altLang="ja-JP" sz="1200" dirty="0">
                <a:solidFill>
                  <a:srgbClr val="0000FF"/>
                </a:solidFill>
              </a:rPr>
              <a:t>1948</a:t>
            </a:r>
            <a:endParaRPr kumimoji="1" lang="ja-JP" altLang="en-US" sz="1200" dirty="0">
              <a:solidFill>
                <a:srgbClr val="0000FF"/>
              </a:solidFill>
            </a:endParaRPr>
          </a:p>
        </p:txBody>
      </p:sp>
      <p:sp>
        <p:nvSpPr>
          <p:cNvPr id="86" name="四角形: 角を丸くする 85">
            <a:extLst>
              <a:ext uri="{FF2B5EF4-FFF2-40B4-BE49-F238E27FC236}">
                <a16:creationId xmlns:a16="http://schemas.microsoft.com/office/drawing/2014/main" id="{A07F442A-85E4-4931-8044-983172DD4397}"/>
              </a:ext>
            </a:extLst>
          </p:cNvPr>
          <p:cNvSpPr/>
          <p:nvPr/>
        </p:nvSpPr>
        <p:spPr>
          <a:xfrm>
            <a:off x="5459303" y="2078253"/>
            <a:ext cx="956799" cy="437661"/>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シリコン</a:t>
            </a:r>
            <a:endParaRPr lang="en-US" altLang="ja-JP" sz="1200" dirty="0">
              <a:solidFill>
                <a:schemeClr val="tx1"/>
              </a:solidFill>
            </a:endParaRPr>
          </a:p>
          <a:p>
            <a:pPr algn="ctr"/>
            <a:r>
              <a:rPr lang="ja-JP" altLang="en-US" sz="1200" dirty="0">
                <a:solidFill>
                  <a:schemeClr val="tx1"/>
                </a:solidFill>
              </a:rPr>
              <a:t>トランジスタ</a:t>
            </a:r>
          </a:p>
        </p:txBody>
      </p:sp>
      <p:sp>
        <p:nvSpPr>
          <p:cNvPr id="87" name="テキスト ボックス 86">
            <a:extLst>
              <a:ext uri="{FF2B5EF4-FFF2-40B4-BE49-F238E27FC236}">
                <a16:creationId xmlns:a16="http://schemas.microsoft.com/office/drawing/2014/main" id="{F245B743-C65B-45A2-8294-42F9F8C3B706}"/>
              </a:ext>
            </a:extLst>
          </p:cNvPr>
          <p:cNvSpPr txBox="1"/>
          <p:nvPr/>
        </p:nvSpPr>
        <p:spPr>
          <a:xfrm>
            <a:off x="6015887" y="2024375"/>
            <a:ext cx="713188" cy="276999"/>
          </a:xfrm>
          <a:prstGeom prst="rect">
            <a:avLst/>
          </a:prstGeom>
          <a:noFill/>
        </p:spPr>
        <p:txBody>
          <a:bodyPr wrap="square" rtlCol="0">
            <a:spAutoFit/>
          </a:bodyPr>
          <a:lstStyle/>
          <a:p>
            <a:r>
              <a:rPr kumimoji="1" lang="en-US" altLang="ja-JP" sz="1200" dirty="0">
                <a:solidFill>
                  <a:srgbClr val="0000FF"/>
                </a:solidFill>
              </a:rPr>
              <a:t>1954</a:t>
            </a:r>
            <a:endParaRPr kumimoji="1" lang="ja-JP" altLang="en-US" sz="1200" dirty="0">
              <a:solidFill>
                <a:srgbClr val="0000FF"/>
              </a:solidFill>
            </a:endParaRPr>
          </a:p>
        </p:txBody>
      </p:sp>
      <p:sp>
        <p:nvSpPr>
          <p:cNvPr id="88" name="楕円 87">
            <a:extLst>
              <a:ext uri="{FF2B5EF4-FFF2-40B4-BE49-F238E27FC236}">
                <a16:creationId xmlns:a16="http://schemas.microsoft.com/office/drawing/2014/main" id="{555CC081-1FFF-4300-8C11-EDE26BFEADAA}"/>
              </a:ext>
            </a:extLst>
          </p:cNvPr>
          <p:cNvSpPr/>
          <p:nvPr/>
        </p:nvSpPr>
        <p:spPr>
          <a:xfrm>
            <a:off x="5745565" y="2539079"/>
            <a:ext cx="831630" cy="362079"/>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TI</a:t>
            </a:r>
            <a:endParaRPr kumimoji="1" lang="ja-JP" altLang="en-US" dirty="0">
              <a:solidFill>
                <a:schemeClr val="tx1"/>
              </a:solidFill>
            </a:endParaRPr>
          </a:p>
        </p:txBody>
      </p:sp>
      <p:sp>
        <p:nvSpPr>
          <p:cNvPr id="89" name="テキスト ボックス 88">
            <a:extLst>
              <a:ext uri="{FF2B5EF4-FFF2-40B4-BE49-F238E27FC236}">
                <a16:creationId xmlns:a16="http://schemas.microsoft.com/office/drawing/2014/main" id="{02B5D83B-C542-4DF3-91C8-3C76FFC4A48F}"/>
              </a:ext>
            </a:extLst>
          </p:cNvPr>
          <p:cNvSpPr txBox="1"/>
          <p:nvPr/>
        </p:nvSpPr>
        <p:spPr>
          <a:xfrm>
            <a:off x="5013561" y="945807"/>
            <a:ext cx="713188" cy="276999"/>
          </a:xfrm>
          <a:prstGeom prst="rect">
            <a:avLst/>
          </a:prstGeom>
          <a:noFill/>
        </p:spPr>
        <p:txBody>
          <a:bodyPr wrap="square" rtlCol="0">
            <a:spAutoFit/>
          </a:bodyPr>
          <a:lstStyle/>
          <a:p>
            <a:r>
              <a:rPr kumimoji="1" lang="en-US" altLang="ja-JP" sz="1200" dirty="0">
                <a:solidFill>
                  <a:srgbClr val="0000FF"/>
                </a:solidFill>
              </a:rPr>
              <a:t>1956 </a:t>
            </a:r>
            <a:r>
              <a:rPr kumimoji="1" lang="ja-JP" altLang="en-US" sz="1200" dirty="0">
                <a:solidFill>
                  <a:srgbClr val="0000FF"/>
                </a:solidFill>
              </a:rPr>
              <a:t>～</a:t>
            </a:r>
          </a:p>
        </p:txBody>
      </p:sp>
      <p:sp>
        <p:nvSpPr>
          <p:cNvPr id="90" name="テキスト ボックス 89">
            <a:extLst>
              <a:ext uri="{FF2B5EF4-FFF2-40B4-BE49-F238E27FC236}">
                <a16:creationId xmlns:a16="http://schemas.microsoft.com/office/drawing/2014/main" id="{DD9D4B49-28CE-446D-8726-ADE9D2781106}"/>
              </a:ext>
            </a:extLst>
          </p:cNvPr>
          <p:cNvSpPr txBox="1"/>
          <p:nvPr/>
        </p:nvSpPr>
        <p:spPr>
          <a:xfrm>
            <a:off x="5984795" y="828637"/>
            <a:ext cx="713188" cy="276999"/>
          </a:xfrm>
          <a:prstGeom prst="rect">
            <a:avLst/>
          </a:prstGeom>
          <a:noFill/>
        </p:spPr>
        <p:txBody>
          <a:bodyPr wrap="square" rtlCol="0">
            <a:spAutoFit/>
          </a:bodyPr>
          <a:lstStyle/>
          <a:p>
            <a:r>
              <a:rPr kumimoji="1" lang="en-US" altLang="ja-JP" sz="1200" dirty="0">
                <a:solidFill>
                  <a:srgbClr val="0000FF"/>
                </a:solidFill>
              </a:rPr>
              <a:t>1957 </a:t>
            </a:r>
            <a:r>
              <a:rPr kumimoji="1" lang="ja-JP" altLang="en-US" sz="1200" dirty="0">
                <a:solidFill>
                  <a:srgbClr val="0000FF"/>
                </a:solidFill>
              </a:rPr>
              <a:t>～</a:t>
            </a:r>
          </a:p>
        </p:txBody>
      </p:sp>
      <p:sp>
        <p:nvSpPr>
          <p:cNvPr id="91" name="テキスト ボックス 90">
            <a:extLst>
              <a:ext uri="{FF2B5EF4-FFF2-40B4-BE49-F238E27FC236}">
                <a16:creationId xmlns:a16="http://schemas.microsoft.com/office/drawing/2014/main" id="{5AB437FB-3B3B-4DC3-A977-9CB5A6B0D9F6}"/>
              </a:ext>
            </a:extLst>
          </p:cNvPr>
          <p:cNvSpPr txBox="1"/>
          <p:nvPr/>
        </p:nvSpPr>
        <p:spPr>
          <a:xfrm>
            <a:off x="6534581" y="6733"/>
            <a:ext cx="713188" cy="276999"/>
          </a:xfrm>
          <a:prstGeom prst="rect">
            <a:avLst/>
          </a:prstGeom>
          <a:noFill/>
        </p:spPr>
        <p:txBody>
          <a:bodyPr wrap="square" rtlCol="0">
            <a:spAutoFit/>
          </a:bodyPr>
          <a:lstStyle/>
          <a:p>
            <a:r>
              <a:rPr kumimoji="1" lang="en-US" altLang="ja-JP" sz="1200" dirty="0">
                <a:solidFill>
                  <a:srgbClr val="0000FF"/>
                </a:solidFill>
              </a:rPr>
              <a:t>1966</a:t>
            </a:r>
            <a:endParaRPr kumimoji="1" lang="ja-JP" altLang="en-US" sz="1200" dirty="0">
              <a:solidFill>
                <a:srgbClr val="0000FF"/>
              </a:solidFill>
            </a:endParaRPr>
          </a:p>
        </p:txBody>
      </p:sp>
      <p:sp>
        <p:nvSpPr>
          <p:cNvPr id="92" name="テキスト ボックス 91">
            <a:extLst>
              <a:ext uri="{FF2B5EF4-FFF2-40B4-BE49-F238E27FC236}">
                <a16:creationId xmlns:a16="http://schemas.microsoft.com/office/drawing/2014/main" id="{FE8BEEAF-5E80-428F-A28C-0B4743DD94FF}"/>
              </a:ext>
            </a:extLst>
          </p:cNvPr>
          <p:cNvSpPr txBox="1"/>
          <p:nvPr/>
        </p:nvSpPr>
        <p:spPr>
          <a:xfrm>
            <a:off x="7524851" y="671947"/>
            <a:ext cx="713188" cy="276999"/>
          </a:xfrm>
          <a:prstGeom prst="rect">
            <a:avLst/>
          </a:prstGeom>
          <a:noFill/>
        </p:spPr>
        <p:txBody>
          <a:bodyPr wrap="square" rtlCol="0">
            <a:spAutoFit/>
          </a:bodyPr>
          <a:lstStyle/>
          <a:p>
            <a:r>
              <a:rPr kumimoji="1" lang="en-US" altLang="ja-JP" sz="1200" dirty="0">
                <a:solidFill>
                  <a:srgbClr val="0000FF"/>
                </a:solidFill>
              </a:rPr>
              <a:t>1968 </a:t>
            </a:r>
            <a:r>
              <a:rPr kumimoji="1" lang="ja-JP" altLang="en-US" sz="1200" dirty="0">
                <a:solidFill>
                  <a:srgbClr val="0000FF"/>
                </a:solidFill>
              </a:rPr>
              <a:t>～</a:t>
            </a:r>
          </a:p>
        </p:txBody>
      </p:sp>
      <p:sp>
        <p:nvSpPr>
          <p:cNvPr id="93" name="テキスト ボックス 92">
            <a:extLst>
              <a:ext uri="{FF2B5EF4-FFF2-40B4-BE49-F238E27FC236}">
                <a16:creationId xmlns:a16="http://schemas.microsoft.com/office/drawing/2014/main" id="{3378B6A2-0F41-45D4-905A-8EEF02601F4F}"/>
              </a:ext>
            </a:extLst>
          </p:cNvPr>
          <p:cNvSpPr txBox="1"/>
          <p:nvPr/>
        </p:nvSpPr>
        <p:spPr>
          <a:xfrm>
            <a:off x="8172515" y="177186"/>
            <a:ext cx="713188" cy="276999"/>
          </a:xfrm>
          <a:prstGeom prst="rect">
            <a:avLst/>
          </a:prstGeom>
          <a:noFill/>
        </p:spPr>
        <p:txBody>
          <a:bodyPr wrap="square" rtlCol="0">
            <a:spAutoFit/>
          </a:bodyPr>
          <a:lstStyle/>
          <a:p>
            <a:r>
              <a:rPr kumimoji="1" lang="en-US" altLang="ja-JP" sz="1200" dirty="0">
                <a:solidFill>
                  <a:srgbClr val="0000FF"/>
                </a:solidFill>
              </a:rPr>
              <a:t>1978</a:t>
            </a:r>
            <a:endParaRPr kumimoji="1" lang="ja-JP" altLang="en-US" sz="1200" dirty="0">
              <a:solidFill>
                <a:srgbClr val="0000FF"/>
              </a:solidFill>
            </a:endParaRPr>
          </a:p>
        </p:txBody>
      </p:sp>
      <p:sp>
        <p:nvSpPr>
          <p:cNvPr id="94" name="テキスト ボックス 93">
            <a:extLst>
              <a:ext uri="{FF2B5EF4-FFF2-40B4-BE49-F238E27FC236}">
                <a16:creationId xmlns:a16="http://schemas.microsoft.com/office/drawing/2014/main" id="{AEED6D7F-73DB-424D-98CF-E2B9059371F8}"/>
              </a:ext>
            </a:extLst>
          </p:cNvPr>
          <p:cNvSpPr txBox="1"/>
          <p:nvPr/>
        </p:nvSpPr>
        <p:spPr>
          <a:xfrm>
            <a:off x="8896210" y="1499201"/>
            <a:ext cx="713188" cy="276999"/>
          </a:xfrm>
          <a:prstGeom prst="rect">
            <a:avLst/>
          </a:prstGeom>
          <a:noFill/>
        </p:spPr>
        <p:txBody>
          <a:bodyPr wrap="square" rtlCol="0">
            <a:spAutoFit/>
          </a:bodyPr>
          <a:lstStyle/>
          <a:p>
            <a:r>
              <a:rPr lang="en-US" altLang="ja-JP" sz="1200" dirty="0">
                <a:solidFill>
                  <a:srgbClr val="0000FF"/>
                </a:solidFill>
              </a:rPr>
              <a:t>1996</a:t>
            </a:r>
            <a:endParaRPr kumimoji="1" lang="ja-JP" altLang="en-US" sz="1200" dirty="0">
              <a:solidFill>
                <a:srgbClr val="0000FF"/>
              </a:solidFill>
            </a:endParaRPr>
          </a:p>
        </p:txBody>
      </p:sp>
      <p:sp>
        <p:nvSpPr>
          <p:cNvPr id="95" name="四角形: 角を丸くする 94">
            <a:extLst>
              <a:ext uri="{FF2B5EF4-FFF2-40B4-BE49-F238E27FC236}">
                <a16:creationId xmlns:a16="http://schemas.microsoft.com/office/drawing/2014/main" id="{BC9E07AE-F75B-4634-B4DA-4172D5C74592}"/>
              </a:ext>
            </a:extLst>
          </p:cNvPr>
          <p:cNvSpPr/>
          <p:nvPr/>
        </p:nvSpPr>
        <p:spPr>
          <a:xfrm>
            <a:off x="8817650" y="748821"/>
            <a:ext cx="547919" cy="327364"/>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PCI</a:t>
            </a:r>
            <a:endParaRPr lang="ja-JP" altLang="en-US" sz="1200" dirty="0">
              <a:solidFill>
                <a:schemeClr val="tx1"/>
              </a:solidFill>
            </a:endParaRPr>
          </a:p>
        </p:txBody>
      </p:sp>
      <p:sp>
        <p:nvSpPr>
          <p:cNvPr id="96" name="テキスト ボックス 95">
            <a:extLst>
              <a:ext uri="{FF2B5EF4-FFF2-40B4-BE49-F238E27FC236}">
                <a16:creationId xmlns:a16="http://schemas.microsoft.com/office/drawing/2014/main" id="{30416626-23AC-442A-B6CD-FF37D80D1E4B}"/>
              </a:ext>
            </a:extLst>
          </p:cNvPr>
          <p:cNvSpPr txBox="1"/>
          <p:nvPr/>
        </p:nvSpPr>
        <p:spPr>
          <a:xfrm>
            <a:off x="8865769" y="465562"/>
            <a:ext cx="713188" cy="276999"/>
          </a:xfrm>
          <a:prstGeom prst="rect">
            <a:avLst/>
          </a:prstGeom>
          <a:noFill/>
        </p:spPr>
        <p:txBody>
          <a:bodyPr wrap="square" rtlCol="0">
            <a:spAutoFit/>
          </a:bodyPr>
          <a:lstStyle/>
          <a:p>
            <a:r>
              <a:rPr kumimoji="1" lang="en-US" altLang="ja-JP" sz="1200" dirty="0">
                <a:solidFill>
                  <a:srgbClr val="0000FF"/>
                </a:solidFill>
              </a:rPr>
              <a:t>1991</a:t>
            </a:r>
            <a:endParaRPr kumimoji="1" lang="ja-JP" altLang="en-US" sz="1200" dirty="0">
              <a:solidFill>
                <a:srgbClr val="0000FF"/>
              </a:solidFill>
            </a:endParaRPr>
          </a:p>
        </p:txBody>
      </p:sp>
      <p:sp>
        <p:nvSpPr>
          <p:cNvPr id="97" name="テキスト ボックス 96">
            <a:extLst>
              <a:ext uri="{FF2B5EF4-FFF2-40B4-BE49-F238E27FC236}">
                <a16:creationId xmlns:a16="http://schemas.microsoft.com/office/drawing/2014/main" id="{5A8A1C5A-7C9A-45FC-9EF6-28751582C24A}"/>
              </a:ext>
            </a:extLst>
          </p:cNvPr>
          <p:cNvSpPr txBox="1"/>
          <p:nvPr/>
        </p:nvSpPr>
        <p:spPr>
          <a:xfrm>
            <a:off x="9858360" y="1675201"/>
            <a:ext cx="713188" cy="276999"/>
          </a:xfrm>
          <a:prstGeom prst="rect">
            <a:avLst/>
          </a:prstGeom>
          <a:noFill/>
        </p:spPr>
        <p:txBody>
          <a:bodyPr wrap="square" rtlCol="0">
            <a:spAutoFit/>
          </a:bodyPr>
          <a:lstStyle/>
          <a:p>
            <a:r>
              <a:rPr lang="en-US" altLang="ja-JP" sz="1200" dirty="0">
                <a:solidFill>
                  <a:srgbClr val="0000FF"/>
                </a:solidFill>
              </a:rPr>
              <a:t>1998 </a:t>
            </a:r>
            <a:r>
              <a:rPr lang="ja-JP" altLang="en-US" sz="1200" dirty="0">
                <a:solidFill>
                  <a:srgbClr val="0000FF"/>
                </a:solidFill>
              </a:rPr>
              <a:t>～</a:t>
            </a:r>
            <a:endParaRPr kumimoji="1" lang="ja-JP" altLang="en-US" sz="1200" dirty="0">
              <a:solidFill>
                <a:srgbClr val="0000FF"/>
              </a:solidFill>
            </a:endParaRPr>
          </a:p>
        </p:txBody>
      </p:sp>
      <p:sp>
        <p:nvSpPr>
          <p:cNvPr id="98" name="テキスト ボックス 97">
            <a:extLst>
              <a:ext uri="{FF2B5EF4-FFF2-40B4-BE49-F238E27FC236}">
                <a16:creationId xmlns:a16="http://schemas.microsoft.com/office/drawing/2014/main" id="{E04D2A00-E039-4193-B012-DFD860F0A167}"/>
              </a:ext>
            </a:extLst>
          </p:cNvPr>
          <p:cNvSpPr txBox="1"/>
          <p:nvPr/>
        </p:nvSpPr>
        <p:spPr>
          <a:xfrm>
            <a:off x="6907704" y="2184368"/>
            <a:ext cx="713188" cy="276999"/>
          </a:xfrm>
          <a:prstGeom prst="rect">
            <a:avLst/>
          </a:prstGeom>
          <a:noFill/>
        </p:spPr>
        <p:txBody>
          <a:bodyPr wrap="square" rtlCol="0">
            <a:spAutoFit/>
          </a:bodyPr>
          <a:lstStyle/>
          <a:p>
            <a:r>
              <a:rPr lang="en-US" altLang="ja-JP" sz="1200" dirty="0">
                <a:solidFill>
                  <a:srgbClr val="0000FF"/>
                </a:solidFill>
              </a:rPr>
              <a:t>1982 </a:t>
            </a:r>
            <a:r>
              <a:rPr lang="ja-JP" altLang="en-US" sz="1200" dirty="0">
                <a:solidFill>
                  <a:srgbClr val="0000FF"/>
                </a:solidFill>
              </a:rPr>
              <a:t>～</a:t>
            </a:r>
            <a:endParaRPr kumimoji="1" lang="ja-JP" altLang="en-US" sz="1200" dirty="0">
              <a:solidFill>
                <a:srgbClr val="0000FF"/>
              </a:solidFill>
            </a:endParaRPr>
          </a:p>
        </p:txBody>
      </p:sp>
      <p:sp>
        <p:nvSpPr>
          <p:cNvPr id="99" name="テキスト ボックス 98">
            <a:extLst>
              <a:ext uri="{FF2B5EF4-FFF2-40B4-BE49-F238E27FC236}">
                <a16:creationId xmlns:a16="http://schemas.microsoft.com/office/drawing/2014/main" id="{B0F167E0-DBBF-4A7F-A7E1-C59C905F2AE9}"/>
              </a:ext>
            </a:extLst>
          </p:cNvPr>
          <p:cNvSpPr txBox="1"/>
          <p:nvPr/>
        </p:nvSpPr>
        <p:spPr>
          <a:xfrm>
            <a:off x="8640790" y="2082314"/>
            <a:ext cx="713188" cy="276999"/>
          </a:xfrm>
          <a:prstGeom prst="rect">
            <a:avLst/>
          </a:prstGeom>
          <a:noFill/>
        </p:spPr>
        <p:txBody>
          <a:bodyPr wrap="square" rtlCol="0">
            <a:spAutoFit/>
          </a:bodyPr>
          <a:lstStyle/>
          <a:p>
            <a:r>
              <a:rPr lang="en-US" altLang="ja-JP" sz="1200" dirty="0">
                <a:solidFill>
                  <a:srgbClr val="0000FF"/>
                </a:solidFill>
              </a:rPr>
              <a:t>1985</a:t>
            </a:r>
            <a:endParaRPr kumimoji="1" lang="ja-JP" altLang="en-US" sz="1200" dirty="0">
              <a:solidFill>
                <a:srgbClr val="0000FF"/>
              </a:solidFill>
            </a:endParaRPr>
          </a:p>
        </p:txBody>
      </p:sp>
      <p:sp>
        <p:nvSpPr>
          <p:cNvPr id="100" name="テキスト ボックス 99">
            <a:extLst>
              <a:ext uri="{FF2B5EF4-FFF2-40B4-BE49-F238E27FC236}">
                <a16:creationId xmlns:a16="http://schemas.microsoft.com/office/drawing/2014/main" id="{835D8786-B865-49AC-8B88-428B679CEFB4}"/>
              </a:ext>
            </a:extLst>
          </p:cNvPr>
          <p:cNvSpPr txBox="1"/>
          <p:nvPr/>
        </p:nvSpPr>
        <p:spPr>
          <a:xfrm>
            <a:off x="7591990" y="2859019"/>
            <a:ext cx="713188" cy="276999"/>
          </a:xfrm>
          <a:prstGeom prst="rect">
            <a:avLst/>
          </a:prstGeom>
          <a:noFill/>
        </p:spPr>
        <p:txBody>
          <a:bodyPr wrap="square" rtlCol="0">
            <a:spAutoFit/>
          </a:bodyPr>
          <a:lstStyle/>
          <a:p>
            <a:r>
              <a:rPr lang="en-US" altLang="ja-JP" sz="1200" dirty="0">
                <a:solidFill>
                  <a:srgbClr val="0000FF"/>
                </a:solidFill>
              </a:rPr>
              <a:t>1977</a:t>
            </a:r>
            <a:endParaRPr kumimoji="1" lang="ja-JP" altLang="en-US" sz="1200" dirty="0">
              <a:solidFill>
                <a:srgbClr val="0000FF"/>
              </a:solidFill>
            </a:endParaRPr>
          </a:p>
        </p:txBody>
      </p:sp>
      <p:sp>
        <p:nvSpPr>
          <p:cNvPr id="101" name="テキスト ボックス 100">
            <a:extLst>
              <a:ext uri="{FF2B5EF4-FFF2-40B4-BE49-F238E27FC236}">
                <a16:creationId xmlns:a16="http://schemas.microsoft.com/office/drawing/2014/main" id="{A9713DF6-7084-44E0-B95B-BDB545BE47C1}"/>
              </a:ext>
            </a:extLst>
          </p:cNvPr>
          <p:cNvSpPr txBox="1"/>
          <p:nvPr/>
        </p:nvSpPr>
        <p:spPr>
          <a:xfrm>
            <a:off x="9014881" y="2795218"/>
            <a:ext cx="713188" cy="276999"/>
          </a:xfrm>
          <a:prstGeom prst="rect">
            <a:avLst/>
          </a:prstGeom>
          <a:noFill/>
        </p:spPr>
        <p:txBody>
          <a:bodyPr wrap="square" rtlCol="0">
            <a:spAutoFit/>
          </a:bodyPr>
          <a:lstStyle/>
          <a:p>
            <a:r>
              <a:rPr lang="en-US" altLang="ja-JP" sz="1200" dirty="0">
                <a:solidFill>
                  <a:srgbClr val="0000FF"/>
                </a:solidFill>
              </a:rPr>
              <a:t>1992?</a:t>
            </a:r>
            <a:endParaRPr kumimoji="1" lang="ja-JP" altLang="en-US" sz="1200" dirty="0">
              <a:solidFill>
                <a:srgbClr val="0000FF"/>
              </a:solidFill>
            </a:endParaRPr>
          </a:p>
        </p:txBody>
      </p:sp>
      <p:sp>
        <p:nvSpPr>
          <p:cNvPr id="102" name="テキスト ボックス 101">
            <a:extLst>
              <a:ext uri="{FF2B5EF4-FFF2-40B4-BE49-F238E27FC236}">
                <a16:creationId xmlns:a16="http://schemas.microsoft.com/office/drawing/2014/main" id="{7DD30457-DF74-4577-9A56-A9861F5A4B11}"/>
              </a:ext>
            </a:extLst>
          </p:cNvPr>
          <p:cNvSpPr txBox="1"/>
          <p:nvPr/>
        </p:nvSpPr>
        <p:spPr>
          <a:xfrm>
            <a:off x="9673529" y="3145895"/>
            <a:ext cx="883857" cy="276999"/>
          </a:xfrm>
          <a:prstGeom prst="rect">
            <a:avLst/>
          </a:prstGeom>
          <a:noFill/>
        </p:spPr>
        <p:txBody>
          <a:bodyPr wrap="square" rtlCol="0">
            <a:spAutoFit/>
          </a:bodyPr>
          <a:lstStyle/>
          <a:p>
            <a:r>
              <a:rPr lang="en-US" altLang="ja-JP" sz="1200" dirty="0">
                <a:solidFill>
                  <a:srgbClr val="0000FF"/>
                </a:solidFill>
              </a:rPr>
              <a:t>1995 </a:t>
            </a:r>
            <a:r>
              <a:rPr lang="ja-JP" altLang="en-US" sz="1200" dirty="0">
                <a:solidFill>
                  <a:srgbClr val="0000FF"/>
                </a:solidFill>
              </a:rPr>
              <a:t>頃～</a:t>
            </a:r>
            <a:endParaRPr kumimoji="1" lang="ja-JP" altLang="en-US" sz="1200" dirty="0">
              <a:solidFill>
                <a:srgbClr val="0000FF"/>
              </a:solidFill>
            </a:endParaRPr>
          </a:p>
        </p:txBody>
      </p:sp>
      <p:sp>
        <p:nvSpPr>
          <p:cNvPr id="103" name="テキスト ボックス 102">
            <a:extLst>
              <a:ext uri="{FF2B5EF4-FFF2-40B4-BE49-F238E27FC236}">
                <a16:creationId xmlns:a16="http://schemas.microsoft.com/office/drawing/2014/main" id="{2DE763C8-202B-4E95-B0BD-F7441B5E841A}"/>
              </a:ext>
            </a:extLst>
          </p:cNvPr>
          <p:cNvSpPr txBox="1"/>
          <p:nvPr/>
        </p:nvSpPr>
        <p:spPr>
          <a:xfrm>
            <a:off x="8252430" y="2639936"/>
            <a:ext cx="713188" cy="276999"/>
          </a:xfrm>
          <a:prstGeom prst="rect">
            <a:avLst/>
          </a:prstGeom>
          <a:noFill/>
        </p:spPr>
        <p:txBody>
          <a:bodyPr wrap="square" rtlCol="0">
            <a:spAutoFit/>
          </a:bodyPr>
          <a:lstStyle/>
          <a:p>
            <a:r>
              <a:rPr lang="en-US" altLang="ja-JP" sz="1200" dirty="0">
                <a:solidFill>
                  <a:srgbClr val="0000FF"/>
                </a:solidFill>
              </a:rPr>
              <a:t>1982</a:t>
            </a:r>
            <a:r>
              <a:rPr lang="ja-JP" altLang="en-US" sz="1200" dirty="0">
                <a:solidFill>
                  <a:srgbClr val="0000FF"/>
                </a:solidFill>
              </a:rPr>
              <a:t>～</a:t>
            </a:r>
            <a:endParaRPr kumimoji="1" lang="ja-JP" altLang="en-US" sz="1200" dirty="0">
              <a:solidFill>
                <a:srgbClr val="0000FF"/>
              </a:solidFill>
            </a:endParaRPr>
          </a:p>
        </p:txBody>
      </p:sp>
      <p:sp>
        <p:nvSpPr>
          <p:cNvPr id="104" name="テキスト ボックス 103">
            <a:extLst>
              <a:ext uri="{FF2B5EF4-FFF2-40B4-BE49-F238E27FC236}">
                <a16:creationId xmlns:a16="http://schemas.microsoft.com/office/drawing/2014/main" id="{AE2581B1-679C-4282-858A-AFFD0322DFD2}"/>
              </a:ext>
            </a:extLst>
          </p:cNvPr>
          <p:cNvSpPr txBox="1"/>
          <p:nvPr/>
        </p:nvSpPr>
        <p:spPr>
          <a:xfrm>
            <a:off x="7681257" y="3498820"/>
            <a:ext cx="713188" cy="276999"/>
          </a:xfrm>
          <a:prstGeom prst="rect">
            <a:avLst/>
          </a:prstGeom>
          <a:noFill/>
        </p:spPr>
        <p:txBody>
          <a:bodyPr wrap="square" rtlCol="0">
            <a:spAutoFit/>
          </a:bodyPr>
          <a:lstStyle/>
          <a:p>
            <a:r>
              <a:rPr lang="en-US" altLang="ja-JP" sz="1200" dirty="0">
                <a:solidFill>
                  <a:srgbClr val="0000FF"/>
                </a:solidFill>
              </a:rPr>
              <a:t>1977</a:t>
            </a:r>
            <a:endParaRPr kumimoji="1" lang="ja-JP" altLang="en-US" sz="1200" dirty="0">
              <a:solidFill>
                <a:srgbClr val="0000FF"/>
              </a:solidFill>
            </a:endParaRPr>
          </a:p>
        </p:txBody>
      </p:sp>
      <p:sp>
        <p:nvSpPr>
          <p:cNvPr id="105" name="テキスト ボックス 104">
            <a:extLst>
              <a:ext uri="{FF2B5EF4-FFF2-40B4-BE49-F238E27FC236}">
                <a16:creationId xmlns:a16="http://schemas.microsoft.com/office/drawing/2014/main" id="{5EA4205D-A41C-456B-BB50-16A8077F9CE5}"/>
              </a:ext>
            </a:extLst>
          </p:cNvPr>
          <p:cNvSpPr txBox="1"/>
          <p:nvPr/>
        </p:nvSpPr>
        <p:spPr>
          <a:xfrm>
            <a:off x="8703734" y="3520610"/>
            <a:ext cx="713188" cy="276999"/>
          </a:xfrm>
          <a:prstGeom prst="rect">
            <a:avLst/>
          </a:prstGeom>
          <a:noFill/>
        </p:spPr>
        <p:txBody>
          <a:bodyPr wrap="square" rtlCol="0">
            <a:spAutoFit/>
          </a:bodyPr>
          <a:lstStyle/>
          <a:p>
            <a:r>
              <a:rPr lang="en-US" altLang="ja-JP" sz="1200" dirty="0">
                <a:solidFill>
                  <a:srgbClr val="0000FF"/>
                </a:solidFill>
              </a:rPr>
              <a:t>1984</a:t>
            </a:r>
            <a:endParaRPr kumimoji="1" lang="ja-JP" altLang="en-US" sz="1200" dirty="0">
              <a:solidFill>
                <a:srgbClr val="0000FF"/>
              </a:solidFill>
            </a:endParaRPr>
          </a:p>
        </p:txBody>
      </p:sp>
      <p:sp>
        <p:nvSpPr>
          <p:cNvPr id="106" name="テキスト ボックス 105">
            <a:extLst>
              <a:ext uri="{FF2B5EF4-FFF2-40B4-BE49-F238E27FC236}">
                <a16:creationId xmlns:a16="http://schemas.microsoft.com/office/drawing/2014/main" id="{01A6F92C-DE68-490E-8DAA-8283808DEB7C}"/>
              </a:ext>
            </a:extLst>
          </p:cNvPr>
          <p:cNvSpPr txBox="1"/>
          <p:nvPr/>
        </p:nvSpPr>
        <p:spPr>
          <a:xfrm>
            <a:off x="8165152" y="4117611"/>
            <a:ext cx="713188" cy="276999"/>
          </a:xfrm>
          <a:prstGeom prst="rect">
            <a:avLst/>
          </a:prstGeom>
          <a:noFill/>
        </p:spPr>
        <p:txBody>
          <a:bodyPr wrap="square" rtlCol="0">
            <a:spAutoFit/>
          </a:bodyPr>
          <a:lstStyle/>
          <a:p>
            <a:r>
              <a:rPr lang="en-US" altLang="ja-JP" sz="1200">
                <a:solidFill>
                  <a:srgbClr val="0000FF"/>
                </a:solidFill>
              </a:rPr>
              <a:t>1984</a:t>
            </a:r>
            <a:endParaRPr kumimoji="1" lang="ja-JP" altLang="en-US" sz="1200" dirty="0">
              <a:solidFill>
                <a:srgbClr val="0000FF"/>
              </a:solidFill>
            </a:endParaRPr>
          </a:p>
        </p:txBody>
      </p:sp>
      <p:sp>
        <p:nvSpPr>
          <p:cNvPr id="107" name="テキスト ボックス 106">
            <a:extLst>
              <a:ext uri="{FF2B5EF4-FFF2-40B4-BE49-F238E27FC236}">
                <a16:creationId xmlns:a16="http://schemas.microsoft.com/office/drawing/2014/main" id="{5C996ED8-FDA3-4D5C-ACF0-1D7BE03F4211}"/>
              </a:ext>
            </a:extLst>
          </p:cNvPr>
          <p:cNvSpPr txBox="1"/>
          <p:nvPr/>
        </p:nvSpPr>
        <p:spPr>
          <a:xfrm>
            <a:off x="7621159" y="4975955"/>
            <a:ext cx="713188" cy="276999"/>
          </a:xfrm>
          <a:prstGeom prst="rect">
            <a:avLst/>
          </a:prstGeom>
          <a:noFill/>
        </p:spPr>
        <p:txBody>
          <a:bodyPr wrap="square" rtlCol="0">
            <a:spAutoFit/>
          </a:bodyPr>
          <a:lstStyle/>
          <a:p>
            <a:r>
              <a:rPr lang="en-US" altLang="ja-JP" sz="1200" dirty="0">
                <a:solidFill>
                  <a:srgbClr val="0000FF"/>
                </a:solidFill>
              </a:rPr>
              <a:t>1978</a:t>
            </a:r>
            <a:endParaRPr kumimoji="1" lang="ja-JP" altLang="en-US" sz="1200" dirty="0">
              <a:solidFill>
                <a:srgbClr val="0000FF"/>
              </a:solidFill>
            </a:endParaRPr>
          </a:p>
        </p:txBody>
      </p:sp>
      <p:sp>
        <p:nvSpPr>
          <p:cNvPr id="108" name="テキスト ボックス 107">
            <a:extLst>
              <a:ext uri="{FF2B5EF4-FFF2-40B4-BE49-F238E27FC236}">
                <a16:creationId xmlns:a16="http://schemas.microsoft.com/office/drawing/2014/main" id="{635F8D9B-F1AB-40EE-81CE-0054AF31DB16}"/>
              </a:ext>
            </a:extLst>
          </p:cNvPr>
          <p:cNvSpPr txBox="1"/>
          <p:nvPr/>
        </p:nvSpPr>
        <p:spPr>
          <a:xfrm>
            <a:off x="8718517" y="4709895"/>
            <a:ext cx="713188" cy="276999"/>
          </a:xfrm>
          <a:prstGeom prst="rect">
            <a:avLst/>
          </a:prstGeom>
          <a:noFill/>
        </p:spPr>
        <p:txBody>
          <a:bodyPr wrap="square" rtlCol="0">
            <a:spAutoFit/>
          </a:bodyPr>
          <a:lstStyle/>
          <a:p>
            <a:r>
              <a:rPr lang="en-US" altLang="ja-JP" sz="1200" dirty="0">
                <a:solidFill>
                  <a:srgbClr val="0000FF"/>
                </a:solidFill>
              </a:rPr>
              <a:t>1981</a:t>
            </a:r>
            <a:endParaRPr kumimoji="1" lang="ja-JP" altLang="en-US" sz="1200" dirty="0">
              <a:solidFill>
                <a:srgbClr val="0000FF"/>
              </a:solidFill>
            </a:endParaRPr>
          </a:p>
        </p:txBody>
      </p:sp>
      <p:sp>
        <p:nvSpPr>
          <p:cNvPr id="109" name="テキスト ボックス 108">
            <a:extLst>
              <a:ext uri="{FF2B5EF4-FFF2-40B4-BE49-F238E27FC236}">
                <a16:creationId xmlns:a16="http://schemas.microsoft.com/office/drawing/2014/main" id="{54530981-55CD-49E3-8606-90634DE51667}"/>
              </a:ext>
            </a:extLst>
          </p:cNvPr>
          <p:cNvSpPr txBox="1"/>
          <p:nvPr/>
        </p:nvSpPr>
        <p:spPr>
          <a:xfrm>
            <a:off x="10052145" y="4617469"/>
            <a:ext cx="713188" cy="276999"/>
          </a:xfrm>
          <a:prstGeom prst="rect">
            <a:avLst/>
          </a:prstGeom>
          <a:noFill/>
        </p:spPr>
        <p:txBody>
          <a:bodyPr wrap="square" rtlCol="0">
            <a:spAutoFit/>
          </a:bodyPr>
          <a:lstStyle/>
          <a:p>
            <a:r>
              <a:rPr lang="en-US" altLang="ja-JP" sz="1200" dirty="0">
                <a:solidFill>
                  <a:srgbClr val="0000FF"/>
                </a:solidFill>
              </a:rPr>
              <a:t>1985</a:t>
            </a:r>
            <a:endParaRPr kumimoji="1" lang="ja-JP" altLang="en-US" sz="1200" dirty="0">
              <a:solidFill>
                <a:srgbClr val="0000FF"/>
              </a:solidFill>
            </a:endParaRPr>
          </a:p>
        </p:txBody>
      </p:sp>
      <p:sp>
        <p:nvSpPr>
          <p:cNvPr id="110" name="テキスト ボックス 109">
            <a:extLst>
              <a:ext uri="{FF2B5EF4-FFF2-40B4-BE49-F238E27FC236}">
                <a16:creationId xmlns:a16="http://schemas.microsoft.com/office/drawing/2014/main" id="{CDD3676A-66A7-41CA-AE22-E76031E6776E}"/>
              </a:ext>
            </a:extLst>
          </p:cNvPr>
          <p:cNvSpPr txBox="1"/>
          <p:nvPr/>
        </p:nvSpPr>
        <p:spPr>
          <a:xfrm>
            <a:off x="10202332" y="5525555"/>
            <a:ext cx="713188" cy="276999"/>
          </a:xfrm>
          <a:prstGeom prst="rect">
            <a:avLst/>
          </a:prstGeom>
          <a:noFill/>
        </p:spPr>
        <p:txBody>
          <a:bodyPr wrap="square" rtlCol="0">
            <a:spAutoFit/>
          </a:bodyPr>
          <a:lstStyle/>
          <a:p>
            <a:r>
              <a:rPr lang="en-US" altLang="ja-JP" sz="1200" dirty="0">
                <a:solidFill>
                  <a:srgbClr val="0000FF"/>
                </a:solidFill>
              </a:rPr>
              <a:t>1993</a:t>
            </a:r>
            <a:endParaRPr kumimoji="1" lang="ja-JP" altLang="en-US" sz="1200" dirty="0">
              <a:solidFill>
                <a:srgbClr val="0000FF"/>
              </a:solidFill>
            </a:endParaRPr>
          </a:p>
        </p:txBody>
      </p:sp>
      <p:sp>
        <p:nvSpPr>
          <p:cNvPr id="111" name="テキスト ボックス 110">
            <a:extLst>
              <a:ext uri="{FF2B5EF4-FFF2-40B4-BE49-F238E27FC236}">
                <a16:creationId xmlns:a16="http://schemas.microsoft.com/office/drawing/2014/main" id="{C02F2C34-0993-4794-80BC-F22B732C0DA7}"/>
              </a:ext>
            </a:extLst>
          </p:cNvPr>
          <p:cNvSpPr txBox="1"/>
          <p:nvPr/>
        </p:nvSpPr>
        <p:spPr>
          <a:xfrm>
            <a:off x="11137072" y="4739042"/>
            <a:ext cx="713188" cy="276999"/>
          </a:xfrm>
          <a:prstGeom prst="rect">
            <a:avLst/>
          </a:prstGeom>
          <a:noFill/>
        </p:spPr>
        <p:txBody>
          <a:bodyPr wrap="square" rtlCol="0">
            <a:spAutoFit/>
          </a:bodyPr>
          <a:lstStyle/>
          <a:p>
            <a:r>
              <a:rPr lang="en-US" altLang="ja-JP" sz="1200" dirty="0">
                <a:solidFill>
                  <a:srgbClr val="0000FF"/>
                </a:solidFill>
              </a:rPr>
              <a:t>2010</a:t>
            </a:r>
            <a:endParaRPr kumimoji="1" lang="ja-JP" altLang="en-US" sz="1200" dirty="0">
              <a:solidFill>
                <a:srgbClr val="0000FF"/>
              </a:solidFill>
            </a:endParaRPr>
          </a:p>
        </p:txBody>
      </p:sp>
      <p:sp>
        <p:nvSpPr>
          <p:cNvPr id="112" name="テキスト ボックス 111">
            <a:extLst>
              <a:ext uri="{FF2B5EF4-FFF2-40B4-BE49-F238E27FC236}">
                <a16:creationId xmlns:a16="http://schemas.microsoft.com/office/drawing/2014/main" id="{DC3745B2-1CB2-4D89-BFD0-0B3CFB20A602}"/>
              </a:ext>
            </a:extLst>
          </p:cNvPr>
          <p:cNvSpPr txBox="1"/>
          <p:nvPr/>
        </p:nvSpPr>
        <p:spPr>
          <a:xfrm>
            <a:off x="10966824" y="5574849"/>
            <a:ext cx="713188" cy="276999"/>
          </a:xfrm>
          <a:prstGeom prst="rect">
            <a:avLst/>
          </a:prstGeom>
          <a:noFill/>
        </p:spPr>
        <p:txBody>
          <a:bodyPr wrap="square" rtlCol="0">
            <a:spAutoFit/>
          </a:bodyPr>
          <a:lstStyle/>
          <a:p>
            <a:r>
              <a:rPr lang="en-US" altLang="ja-JP" sz="1200" dirty="0">
                <a:solidFill>
                  <a:srgbClr val="0000FF"/>
                </a:solidFill>
              </a:rPr>
              <a:t>2007</a:t>
            </a:r>
            <a:endParaRPr kumimoji="1" lang="ja-JP" altLang="en-US" sz="1200" dirty="0">
              <a:solidFill>
                <a:srgbClr val="0000FF"/>
              </a:solidFill>
            </a:endParaRPr>
          </a:p>
        </p:txBody>
      </p:sp>
      <p:sp>
        <p:nvSpPr>
          <p:cNvPr id="113" name="テキスト ボックス 112">
            <a:extLst>
              <a:ext uri="{FF2B5EF4-FFF2-40B4-BE49-F238E27FC236}">
                <a16:creationId xmlns:a16="http://schemas.microsoft.com/office/drawing/2014/main" id="{35B92757-D609-4EBE-ACB7-78FB54D374C7}"/>
              </a:ext>
            </a:extLst>
          </p:cNvPr>
          <p:cNvSpPr txBox="1"/>
          <p:nvPr/>
        </p:nvSpPr>
        <p:spPr>
          <a:xfrm>
            <a:off x="10080755" y="6309669"/>
            <a:ext cx="1141368" cy="276999"/>
          </a:xfrm>
          <a:prstGeom prst="rect">
            <a:avLst/>
          </a:prstGeom>
          <a:noFill/>
        </p:spPr>
        <p:txBody>
          <a:bodyPr wrap="square" rtlCol="0">
            <a:spAutoFit/>
          </a:bodyPr>
          <a:lstStyle/>
          <a:p>
            <a:r>
              <a:rPr lang="en-US" altLang="ja-JP" sz="1200" dirty="0">
                <a:solidFill>
                  <a:srgbClr val="0000FF"/>
                </a:solidFill>
              </a:rPr>
              <a:t>2001 </a:t>
            </a:r>
            <a:r>
              <a:rPr lang="ja-JP" altLang="en-US" sz="1200" dirty="0">
                <a:solidFill>
                  <a:srgbClr val="0000FF"/>
                </a:solidFill>
              </a:rPr>
              <a:t>～ </a:t>
            </a:r>
            <a:r>
              <a:rPr lang="en-US" altLang="ja-JP" sz="1200" dirty="0">
                <a:solidFill>
                  <a:srgbClr val="0000FF"/>
                </a:solidFill>
              </a:rPr>
              <a:t>2006</a:t>
            </a:r>
            <a:endParaRPr kumimoji="1" lang="ja-JP" altLang="en-US" sz="1200" dirty="0">
              <a:solidFill>
                <a:srgbClr val="0000FF"/>
              </a:solidFill>
            </a:endParaRPr>
          </a:p>
        </p:txBody>
      </p:sp>
      <p:sp>
        <p:nvSpPr>
          <p:cNvPr id="114" name="テキスト ボックス 113">
            <a:extLst>
              <a:ext uri="{FF2B5EF4-FFF2-40B4-BE49-F238E27FC236}">
                <a16:creationId xmlns:a16="http://schemas.microsoft.com/office/drawing/2014/main" id="{6F116567-5B47-4564-B4F1-A65EECB1AA7D}"/>
              </a:ext>
            </a:extLst>
          </p:cNvPr>
          <p:cNvSpPr txBox="1"/>
          <p:nvPr/>
        </p:nvSpPr>
        <p:spPr>
          <a:xfrm>
            <a:off x="10866133" y="1699851"/>
            <a:ext cx="713188" cy="276999"/>
          </a:xfrm>
          <a:prstGeom prst="rect">
            <a:avLst/>
          </a:prstGeom>
          <a:noFill/>
        </p:spPr>
        <p:txBody>
          <a:bodyPr wrap="square" rtlCol="0">
            <a:spAutoFit/>
          </a:bodyPr>
          <a:lstStyle/>
          <a:p>
            <a:r>
              <a:rPr lang="en-US" altLang="ja-JP" sz="1200" dirty="0">
                <a:solidFill>
                  <a:srgbClr val="0000FF"/>
                </a:solidFill>
              </a:rPr>
              <a:t>2008</a:t>
            </a:r>
            <a:endParaRPr kumimoji="1" lang="ja-JP" altLang="en-US" sz="1200" dirty="0">
              <a:solidFill>
                <a:srgbClr val="0000FF"/>
              </a:solidFill>
            </a:endParaRPr>
          </a:p>
        </p:txBody>
      </p:sp>
      <p:sp>
        <p:nvSpPr>
          <p:cNvPr id="115" name="テキスト ボックス 114">
            <a:extLst>
              <a:ext uri="{FF2B5EF4-FFF2-40B4-BE49-F238E27FC236}">
                <a16:creationId xmlns:a16="http://schemas.microsoft.com/office/drawing/2014/main" id="{93B66C05-67B8-4458-8026-58E38CB3BAEB}"/>
              </a:ext>
            </a:extLst>
          </p:cNvPr>
          <p:cNvSpPr txBox="1"/>
          <p:nvPr/>
        </p:nvSpPr>
        <p:spPr>
          <a:xfrm>
            <a:off x="11016713" y="2449895"/>
            <a:ext cx="713188" cy="276999"/>
          </a:xfrm>
          <a:prstGeom prst="rect">
            <a:avLst/>
          </a:prstGeom>
          <a:noFill/>
        </p:spPr>
        <p:txBody>
          <a:bodyPr wrap="square" rtlCol="0">
            <a:spAutoFit/>
          </a:bodyPr>
          <a:lstStyle/>
          <a:p>
            <a:r>
              <a:rPr lang="en-US" altLang="ja-JP" sz="1200" dirty="0">
                <a:solidFill>
                  <a:srgbClr val="0000FF"/>
                </a:solidFill>
              </a:rPr>
              <a:t>2015 </a:t>
            </a:r>
            <a:r>
              <a:rPr lang="ja-JP" altLang="en-US" sz="1200" dirty="0">
                <a:solidFill>
                  <a:srgbClr val="0000FF"/>
                </a:solidFill>
              </a:rPr>
              <a:t>～</a:t>
            </a:r>
            <a:endParaRPr kumimoji="1" lang="ja-JP" altLang="en-US" sz="1200" dirty="0">
              <a:solidFill>
                <a:srgbClr val="0000FF"/>
              </a:solidFill>
            </a:endParaRPr>
          </a:p>
        </p:txBody>
      </p:sp>
      <p:sp>
        <p:nvSpPr>
          <p:cNvPr id="116" name="テキスト ボックス 115">
            <a:extLst>
              <a:ext uri="{FF2B5EF4-FFF2-40B4-BE49-F238E27FC236}">
                <a16:creationId xmlns:a16="http://schemas.microsoft.com/office/drawing/2014/main" id="{92E3F9CA-763D-4941-8935-0EB88519191B}"/>
              </a:ext>
            </a:extLst>
          </p:cNvPr>
          <p:cNvSpPr txBox="1"/>
          <p:nvPr/>
        </p:nvSpPr>
        <p:spPr>
          <a:xfrm>
            <a:off x="11442108" y="3442283"/>
            <a:ext cx="609955" cy="276999"/>
          </a:xfrm>
          <a:prstGeom prst="rect">
            <a:avLst/>
          </a:prstGeom>
          <a:noFill/>
        </p:spPr>
        <p:txBody>
          <a:bodyPr wrap="square" rtlCol="0">
            <a:spAutoFit/>
          </a:bodyPr>
          <a:lstStyle/>
          <a:p>
            <a:r>
              <a:rPr lang="en-US" altLang="ja-JP" sz="1200" dirty="0">
                <a:solidFill>
                  <a:srgbClr val="0000FF"/>
                </a:solidFill>
              </a:rPr>
              <a:t>2022</a:t>
            </a:r>
            <a:endParaRPr kumimoji="1" lang="ja-JP" altLang="en-US" sz="1200" dirty="0">
              <a:solidFill>
                <a:srgbClr val="0000FF"/>
              </a:solidFill>
            </a:endParaRPr>
          </a:p>
        </p:txBody>
      </p:sp>
      <p:sp>
        <p:nvSpPr>
          <p:cNvPr id="117" name="テキスト ボックス 116">
            <a:extLst>
              <a:ext uri="{FF2B5EF4-FFF2-40B4-BE49-F238E27FC236}">
                <a16:creationId xmlns:a16="http://schemas.microsoft.com/office/drawing/2014/main" id="{3138F3B2-A74F-41E1-BCD5-E57C51FC728B}"/>
              </a:ext>
            </a:extLst>
          </p:cNvPr>
          <p:cNvSpPr txBox="1"/>
          <p:nvPr/>
        </p:nvSpPr>
        <p:spPr>
          <a:xfrm>
            <a:off x="3011952" y="3302267"/>
            <a:ext cx="519141" cy="276999"/>
          </a:xfrm>
          <a:prstGeom prst="rect">
            <a:avLst/>
          </a:prstGeom>
          <a:noFill/>
        </p:spPr>
        <p:txBody>
          <a:bodyPr wrap="square" rtlCol="0">
            <a:spAutoFit/>
          </a:bodyPr>
          <a:lstStyle/>
          <a:p>
            <a:r>
              <a:rPr kumimoji="1" lang="en-US" altLang="ja-JP" sz="1200" dirty="0">
                <a:solidFill>
                  <a:srgbClr val="0000FF"/>
                </a:solidFill>
              </a:rPr>
              <a:t>1945</a:t>
            </a:r>
            <a:endParaRPr kumimoji="1" lang="ja-JP" altLang="en-US" sz="1200" dirty="0">
              <a:solidFill>
                <a:srgbClr val="0000FF"/>
              </a:solidFill>
            </a:endParaRPr>
          </a:p>
        </p:txBody>
      </p:sp>
      <p:sp>
        <p:nvSpPr>
          <p:cNvPr id="118" name="四角形: 角を丸くする 117">
            <a:extLst>
              <a:ext uri="{FF2B5EF4-FFF2-40B4-BE49-F238E27FC236}">
                <a16:creationId xmlns:a16="http://schemas.microsoft.com/office/drawing/2014/main" id="{329D4ADD-7F45-4638-A285-D72530564C34}"/>
              </a:ext>
            </a:extLst>
          </p:cNvPr>
          <p:cNvSpPr/>
          <p:nvPr/>
        </p:nvSpPr>
        <p:spPr>
          <a:xfrm>
            <a:off x="9123827" y="2242200"/>
            <a:ext cx="543804" cy="198217"/>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Java</a:t>
            </a:r>
            <a:endParaRPr lang="ja-JP" altLang="en-US" sz="1200" dirty="0">
              <a:solidFill>
                <a:schemeClr val="tx1"/>
              </a:solidFill>
            </a:endParaRPr>
          </a:p>
        </p:txBody>
      </p:sp>
      <p:sp>
        <p:nvSpPr>
          <p:cNvPr id="119" name="テキスト ボックス 118">
            <a:extLst>
              <a:ext uri="{FF2B5EF4-FFF2-40B4-BE49-F238E27FC236}">
                <a16:creationId xmlns:a16="http://schemas.microsoft.com/office/drawing/2014/main" id="{837BC549-F082-48DE-B43C-D0F187EAD90B}"/>
              </a:ext>
            </a:extLst>
          </p:cNvPr>
          <p:cNvSpPr txBox="1"/>
          <p:nvPr/>
        </p:nvSpPr>
        <p:spPr>
          <a:xfrm>
            <a:off x="9055812" y="2020189"/>
            <a:ext cx="713188" cy="276999"/>
          </a:xfrm>
          <a:prstGeom prst="rect">
            <a:avLst/>
          </a:prstGeom>
          <a:noFill/>
        </p:spPr>
        <p:txBody>
          <a:bodyPr wrap="square" rtlCol="0">
            <a:spAutoFit/>
          </a:bodyPr>
          <a:lstStyle/>
          <a:p>
            <a:r>
              <a:rPr lang="en-US" altLang="ja-JP" sz="1200" dirty="0">
                <a:solidFill>
                  <a:srgbClr val="0000FF"/>
                </a:solidFill>
              </a:rPr>
              <a:t>1995</a:t>
            </a:r>
            <a:endParaRPr kumimoji="1" lang="ja-JP" altLang="en-US" sz="1200" dirty="0">
              <a:solidFill>
                <a:srgbClr val="0000FF"/>
              </a:solidFill>
            </a:endParaRPr>
          </a:p>
        </p:txBody>
      </p:sp>
      <p:sp>
        <p:nvSpPr>
          <p:cNvPr id="120" name="四角形: 角を丸くする 119">
            <a:extLst>
              <a:ext uri="{FF2B5EF4-FFF2-40B4-BE49-F238E27FC236}">
                <a16:creationId xmlns:a16="http://schemas.microsoft.com/office/drawing/2014/main" id="{8F86F637-D8F4-4B64-93AE-54DADB198F95}"/>
              </a:ext>
            </a:extLst>
          </p:cNvPr>
          <p:cNvSpPr/>
          <p:nvPr/>
        </p:nvSpPr>
        <p:spPr>
          <a:xfrm>
            <a:off x="10042285" y="2744407"/>
            <a:ext cx="776766" cy="178943"/>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chemeClr val="tx1"/>
                </a:solidFill>
              </a:rPr>
              <a:t>GPGPU</a:t>
            </a:r>
            <a:endParaRPr lang="ja-JP" altLang="en-US" sz="1050" dirty="0">
              <a:solidFill>
                <a:schemeClr val="tx1"/>
              </a:solidFill>
            </a:endParaRPr>
          </a:p>
        </p:txBody>
      </p:sp>
      <p:sp>
        <p:nvSpPr>
          <p:cNvPr id="121" name="テキスト ボックス 120">
            <a:extLst>
              <a:ext uri="{FF2B5EF4-FFF2-40B4-BE49-F238E27FC236}">
                <a16:creationId xmlns:a16="http://schemas.microsoft.com/office/drawing/2014/main" id="{94AEDAE7-3758-4C7B-A4C6-DA2B042BDB87}"/>
              </a:ext>
            </a:extLst>
          </p:cNvPr>
          <p:cNvSpPr txBox="1"/>
          <p:nvPr/>
        </p:nvSpPr>
        <p:spPr>
          <a:xfrm>
            <a:off x="9903885" y="2393869"/>
            <a:ext cx="883857" cy="276999"/>
          </a:xfrm>
          <a:prstGeom prst="rect">
            <a:avLst/>
          </a:prstGeom>
          <a:noFill/>
        </p:spPr>
        <p:txBody>
          <a:bodyPr wrap="square" rtlCol="0">
            <a:spAutoFit/>
          </a:bodyPr>
          <a:lstStyle/>
          <a:p>
            <a:r>
              <a:rPr lang="en-US" altLang="ja-JP" sz="1200" dirty="0">
                <a:solidFill>
                  <a:srgbClr val="0000FF"/>
                </a:solidFill>
              </a:rPr>
              <a:t>1993</a:t>
            </a:r>
            <a:r>
              <a:rPr lang="ja-JP" altLang="en-US" sz="1200" dirty="0">
                <a:solidFill>
                  <a:srgbClr val="0000FF"/>
                </a:solidFill>
              </a:rPr>
              <a:t>～</a:t>
            </a:r>
            <a:endParaRPr kumimoji="1" lang="ja-JP" altLang="en-US" sz="1200" dirty="0">
              <a:solidFill>
                <a:srgbClr val="0000FF"/>
              </a:solidFill>
            </a:endParaRPr>
          </a:p>
        </p:txBody>
      </p:sp>
      <p:sp>
        <p:nvSpPr>
          <p:cNvPr id="122" name="楕円 121">
            <a:extLst>
              <a:ext uri="{FF2B5EF4-FFF2-40B4-BE49-F238E27FC236}">
                <a16:creationId xmlns:a16="http://schemas.microsoft.com/office/drawing/2014/main" id="{53157F42-3F5E-4BA3-9560-A576170DCD2C}"/>
              </a:ext>
            </a:extLst>
          </p:cNvPr>
          <p:cNvSpPr/>
          <p:nvPr/>
        </p:nvSpPr>
        <p:spPr>
          <a:xfrm>
            <a:off x="9462603" y="939963"/>
            <a:ext cx="1159364" cy="40887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VMware</a:t>
            </a:r>
            <a:endParaRPr kumimoji="1" lang="ja-JP" altLang="en-US" sz="1400" dirty="0">
              <a:solidFill>
                <a:schemeClr val="tx1"/>
              </a:solidFill>
            </a:endParaRPr>
          </a:p>
        </p:txBody>
      </p:sp>
      <p:sp>
        <p:nvSpPr>
          <p:cNvPr id="123" name="テキスト ボックス 122">
            <a:extLst>
              <a:ext uri="{FF2B5EF4-FFF2-40B4-BE49-F238E27FC236}">
                <a16:creationId xmlns:a16="http://schemas.microsoft.com/office/drawing/2014/main" id="{B66E00FB-11E1-48A0-9993-2E361BA1E15B}"/>
              </a:ext>
            </a:extLst>
          </p:cNvPr>
          <p:cNvSpPr txBox="1"/>
          <p:nvPr/>
        </p:nvSpPr>
        <p:spPr>
          <a:xfrm>
            <a:off x="9710870" y="879019"/>
            <a:ext cx="713188" cy="276999"/>
          </a:xfrm>
          <a:prstGeom prst="rect">
            <a:avLst/>
          </a:prstGeom>
          <a:noFill/>
        </p:spPr>
        <p:txBody>
          <a:bodyPr wrap="square" rtlCol="0">
            <a:spAutoFit/>
          </a:bodyPr>
          <a:lstStyle/>
          <a:p>
            <a:r>
              <a:rPr lang="en-US" altLang="ja-JP" sz="1200" dirty="0">
                <a:solidFill>
                  <a:srgbClr val="0000FF"/>
                </a:solidFill>
              </a:rPr>
              <a:t>1997 </a:t>
            </a:r>
            <a:r>
              <a:rPr lang="ja-JP" altLang="en-US" sz="1200" dirty="0">
                <a:solidFill>
                  <a:srgbClr val="0000FF"/>
                </a:solidFill>
              </a:rPr>
              <a:t>～</a:t>
            </a:r>
            <a:endParaRPr kumimoji="1" lang="ja-JP" altLang="en-US" sz="1200" dirty="0">
              <a:solidFill>
                <a:srgbClr val="0000FF"/>
              </a:solidFill>
            </a:endParaRPr>
          </a:p>
        </p:txBody>
      </p:sp>
      <p:sp>
        <p:nvSpPr>
          <p:cNvPr id="124" name="四角形: 角を丸くする 123">
            <a:extLst>
              <a:ext uri="{FF2B5EF4-FFF2-40B4-BE49-F238E27FC236}">
                <a16:creationId xmlns:a16="http://schemas.microsoft.com/office/drawing/2014/main" id="{E54A576E-F23A-4457-BFBA-C26EEFE21D47}"/>
              </a:ext>
            </a:extLst>
          </p:cNvPr>
          <p:cNvSpPr/>
          <p:nvPr/>
        </p:nvSpPr>
        <p:spPr>
          <a:xfrm>
            <a:off x="10210935" y="598146"/>
            <a:ext cx="547919" cy="360330"/>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x86</a:t>
            </a:r>
          </a:p>
          <a:p>
            <a:pPr algn="ctr"/>
            <a:r>
              <a:rPr lang="en-US" altLang="ja-JP" sz="1200" dirty="0">
                <a:solidFill>
                  <a:schemeClr val="tx1"/>
                </a:solidFill>
              </a:rPr>
              <a:t>VM</a:t>
            </a:r>
            <a:endParaRPr lang="ja-JP" altLang="en-US" sz="1200" dirty="0">
              <a:solidFill>
                <a:schemeClr val="tx1"/>
              </a:solidFill>
            </a:endParaRPr>
          </a:p>
        </p:txBody>
      </p:sp>
      <p:sp>
        <p:nvSpPr>
          <p:cNvPr id="125" name="テキスト ボックス 124">
            <a:extLst>
              <a:ext uri="{FF2B5EF4-FFF2-40B4-BE49-F238E27FC236}">
                <a16:creationId xmlns:a16="http://schemas.microsoft.com/office/drawing/2014/main" id="{5AA2D9A1-21C0-4E1D-BB40-6374EFF2BB06}"/>
              </a:ext>
            </a:extLst>
          </p:cNvPr>
          <p:cNvSpPr txBox="1"/>
          <p:nvPr/>
        </p:nvSpPr>
        <p:spPr>
          <a:xfrm>
            <a:off x="10212785" y="379689"/>
            <a:ext cx="713188" cy="276999"/>
          </a:xfrm>
          <a:prstGeom prst="rect">
            <a:avLst/>
          </a:prstGeom>
          <a:noFill/>
        </p:spPr>
        <p:txBody>
          <a:bodyPr wrap="square" rtlCol="0">
            <a:spAutoFit/>
          </a:bodyPr>
          <a:lstStyle/>
          <a:p>
            <a:r>
              <a:rPr kumimoji="1" lang="en-US" altLang="ja-JP" sz="1200" dirty="0">
                <a:solidFill>
                  <a:srgbClr val="0000FF"/>
                </a:solidFill>
              </a:rPr>
              <a:t>1999</a:t>
            </a:r>
            <a:endParaRPr kumimoji="1" lang="ja-JP" altLang="en-US" sz="1200" dirty="0">
              <a:solidFill>
                <a:srgbClr val="0000FF"/>
              </a:solidFill>
            </a:endParaRPr>
          </a:p>
        </p:txBody>
      </p:sp>
      <p:sp>
        <p:nvSpPr>
          <p:cNvPr id="128" name="四角形: 角を丸くする 127">
            <a:extLst>
              <a:ext uri="{FF2B5EF4-FFF2-40B4-BE49-F238E27FC236}">
                <a16:creationId xmlns:a16="http://schemas.microsoft.com/office/drawing/2014/main" id="{368EEE43-C87C-463D-B22C-231E61028CB7}"/>
              </a:ext>
            </a:extLst>
          </p:cNvPr>
          <p:cNvSpPr/>
          <p:nvPr/>
        </p:nvSpPr>
        <p:spPr>
          <a:xfrm>
            <a:off x="4640166" y="3259016"/>
            <a:ext cx="766654" cy="437661"/>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Multics</a:t>
            </a:r>
            <a:endParaRPr lang="ja-JP" altLang="en-US" sz="1200" dirty="0">
              <a:solidFill>
                <a:schemeClr val="tx1"/>
              </a:solidFill>
            </a:endParaRPr>
          </a:p>
        </p:txBody>
      </p:sp>
      <p:sp>
        <p:nvSpPr>
          <p:cNvPr id="129" name="テキスト ボックス 128">
            <a:extLst>
              <a:ext uri="{FF2B5EF4-FFF2-40B4-BE49-F238E27FC236}">
                <a16:creationId xmlns:a16="http://schemas.microsoft.com/office/drawing/2014/main" id="{0C151696-5827-4AEC-8F6A-A0738EC08080}"/>
              </a:ext>
            </a:extLst>
          </p:cNvPr>
          <p:cNvSpPr txBox="1"/>
          <p:nvPr/>
        </p:nvSpPr>
        <p:spPr>
          <a:xfrm>
            <a:off x="4664023" y="3483657"/>
            <a:ext cx="902606" cy="276999"/>
          </a:xfrm>
          <a:prstGeom prst="rect">
            <a:avLst/>
          </a:prstGeom>
          <a:noFill/>
        </p:spPr>
        <p:txBody>
          <a:bodyPr wrap="square" rtlCol="0">
            <a:spAutoFit/>
          </a:bodyPr>
          <a:lstStyle/>
          <a:p>
            <a:r>
              <a:rPr kumimoji="1" lang="en-US" altLang="ja-JP" sz="1200" dirty="0">
                <a:solidFill>
                  <a:srgbClr val="0000FF"/>
                </a:solidFill>
              </a:rPr>
              <a:t>1962 </a:t>
            </a:r>
            <a:r>
              <a:rPr kumimoji="1" lang="ja-JP" altLang="en-US" sz="1200" dirty="0">
                <a:solidFill>
                  <a:srgbClr val="0000FF"/>
                </a:solidFill>
              </a:rPr>
              <a:t>～</a:t>
            </a:r>
            <a:r>
              <a:rPr kumimoji="1" lang="en-US" altLang="ja-JP" sz="1200" dirty="0">
                <a:solidFill>
                  <a:srgbClr val="0000FF"/>
                </a:solidFill>
              </a:rPr>
              <a:t> </a:t>
            </a:r>
            <a:endParaRPr kumimoji="1" lang="ja-JP" altLang="en-US" sz="1200" dirty="0">
              <a:solidFill>
                <a:srgbClr val="0000FF"/>
              </a:solidFill>
            </a:endParaRPr>
          </a:p>
        </p:txBody>
      </p:sp>
      <p:sp>
        <p:nvSpPr>
          <p:cNvPr id="130" name="楕円 129">
            <a:extLst>
              <a:ext uri="{FF2B5EF4-FFF2-40B4-BE49-F238E27FC236}">
                <a16:creationId xmlns:a16="http://schemas.microsoft.com/office/drawing/2014/main" id="{97AC9FE9-47C3-4FEB-B92F-43E64D764923}"/>
              </a:ext>
            </a:extLst>
          </p:cNvPr>
          <p:cNvSpPr/>
          <p:nvPr/>
        </p:nvSpPr>
        <p:spPr>
          <a:xfrm>
            <a:off x="5353410" y="6012212"/>
            <a:ext cx="2014780" cy="53890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NSF</a:t>
            </a:r>
          </a:p>
          <a:p>
            <a:pPr algn="ctr"/>
            <a:r>
              <a:rPr lang="en-US" altLang="ja-JP" sz="1400" dirty="0">
                <a:solidFill>
                  <a:schemeClr val="tx1"/>
                </a:solidFill>
              </a:rPr>
              <a:t>(</a:t>
            </a:r>
            <a:r>
              <a:rPr lang="ja-JP" altLang="en-US" sz="1400" dirty="0">
                <a:solidFill>
                  <a:schemeClr val="tx1"/>
                </a:solidFill>
              </a:rPr>
              <a:t>米国政府機関</a:t>
            </a:r>
            <a:r>
              <a:rPr lang="en-US" altLang="ja-JP" sz="1400" dirty="0">
                <a:solidFill>
                  <a:schemeClr val="tx1"/>
                </a:solidFill>
              </a:rPr>
              <a:t>)</a:t>
            </a:r>
            <a:endParaRPr kumimoji="1" lang="ja-JP" altLang="en-US" sz="1400" dirty="0">
              <a:solidFill>
                <a:schemeClr val="tx1"/>
              </a:solidFill>
            </a:endParaRPr>
          </a:p>
        </p:txBody>
      </p:sp>
      <p:sp>
        <p:nvSpPr>
          <p:cNvPr id="131" name="四角形: 角を丸くする 130">
            <a:extLst>
              <a:ext uri="{FF2B5EF4-FFF2-40B4-BE49-F238E27FC236}">
                <a16:creationId xmlns:a16="http://schemas.microsoft.com/office/drawing/2014/main" id="{6D21A32A-5BD2-4907-933E-A22DFF1ECB8F}"/>
              </a:ext>
            </a:extLst>
          </p:cNvPr>
          <p:cNvSpPr/>
          <p:nvPr/>
        </p:nvSpPr>
        <p:spPr>
          <a:xfrm>
            <a:off x="6118211" y="5356223"/>
            <a:ext cx="968655" cy="437661"/>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CSNET</a:t>
            </a:r>
            <a:endParaRPr lang="ja-JP" altLang="en-US" sz="1200" dirty="0">
              <a:solidFill>
                <a:schemeClr val="tx1"/>
              </a:solidFill>
            </a:endParaRPr>
          </a:p>
        </p:txBody>
      </p:sp>
      <p:sp>
        <p:nvSpPr>
          <p:cNvPr id="132" name="テキスト ボックス 131">
            <a:extLst>
              <a:ext uri="{FF2B5EF4-FFF2-40B4-BE49-F238E27FC236}">
                <a16:creationId xmlns:a16="http://schemas.microsoft.com/office/drawing/2014/main" id="{16954E98-BFE5-43A6-8BB1-CDC3745A9FD0}"/>
              </a:ext>
            </a:extLst>
          </p:cNvPr>
          <p:cNvSpPr txBox="1"/>
          <p:nvPr/>
        </p:nvSpPr>
        <p:spPr>
          <a:xfrm>
            <a:off x="6132113" y="5312374"/>
            <a:ext cx="902606" cy="276999"/>
          </a:xfrm>
          <a:prstGeom prst="rect">
            <a:avLst/>
          </a:prstGeom>
          <a:noFill/>
        </p:spPr>
        <p:txBody>
          <a:bodyPr wrap="square" rtlCol="0">
            <a:spAutoFit/>
          </a:bodyPr>
          <a:lstStyle/>
          <a:p>
            <a:r>
              <a:rPr kumimoji="1" lang="en-US" altLang="ja-JP" sz="1200" dirty="0">
                <a:solidFill>
                  <a:srgbClr val="0000FF"/>
                </a:solidFill>
              </a:rPr>
              <a:t>1981 </a:t>
            </a:r>
            <a:r>
              <a:rPr kumimoji="1" lang="ja-JP" altLang="en-US" sz="1200" dirty="0">
                <a:solidFill>
                  <a:srgbClr val="0000FF"/>
                </a:solidFill>
              </a:rPr>
              <a:t>～</a:t>
            </a:r>
          </a:p>
        </p:txBody>
      </p:sp>
      <p:sp>
        <p:nvSpPr>
          <p:cNvPr id="133" name="テキスト ボックス 132">
            <a:extLst>
              <a:ext uri="{FF2B5EF4-FFF2-40B4-BE49-F238E27FC236}">
                <a16:creationId xmlns:a16="http://schemas.microsoft.com/office/drawing/2014/main" id="{1B78C153-F9D8-411E-B826-E66B18510D27}"/>
              </a:ext>
            </a:extLst>
          </p:cNvPr>
          <p:cNvSpPr txBox="1"/>
          <p:nvPr/>
        </p:nvSpPr>
        <p:spPr>
          <a:xfrm>
            <a:off x="5352962" y="6136517"/>
            <a:ext cx="902606" cy="276999"/>
          </a:xfrm>
          <a:prstGeom prst="rect">
            <a:avLst/>
          </a:prstGeom>
          <a:noFill/>
        </p:spPr>
        <p:txBody>
          <a:bodyPr wrap="square" rtlCol="0">
            <a:spAutoFit/>
          </a:bodyPr>
          <a:lstStyle/>
          <a:p>
            <a:r>
              <a:rPr kumimoji="1" lang="en-US" altLang="ja-JP" sz="1200" dirty="0">
                <a:solidFill>
                  <a:srgbClr val="0000FF"/>
                </a:solidFill>
              </a:rPr>
              <a:t>1950 </a:t>
            </a:r>
            <a:r>
              <a:rPr kumimoji="1" lang="ja-JP" altLang="en-US" sz="1200" dirty="0">
                <a:solidFill>
                  <a:srgbClr val="0000FF"/>
                </a:solidFill>
              </a:rPr>
              <a:t>～</a:t>
            </a:r>
          </a:p>
        </p:txBody>
      </p:sp>
      <p:sp>
        <p:nvSpPr>
          <p:cNvPr id="134" name="四角形: 角を丸くする 133">
            <a:extLst>
              <a:ext uri="{FF2B5EF4-FFF2-40B4-BE49-F238E27FC236}">
                <a16:creationId xmlns:a16="http://schemas.microsoft.com/office/drawing/2014/main" id="{E766CECB-281B-4DF2-8A1E-E1C89E2D8659}"/>
              </a:ext>
            </a:extLst>
          </p:cNvPr>
          <p:cNvSpPr/>
          <p:nvPr/>
        </p:nvSpPr>
        <p:spPr>
          <a:xfrm>
            <a:off x="6556196" y="5660226"/>
            <a:ext cx="968655" cy="369137"/>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NSFNET</a:t>
            </a:r>
            <a:endParaRPr lang="ja-JP" altLang="en-US" sz="1200" dirty="0">
              <a:solidFill>
                <a:schemeClr val="tx1"/>
              </a:solidFill>
            </a:endParaRPr>
          </a:p>
        </p:txBody>
      </p:sp>
      <p:sp>
        <p:nvSpPr>
          <p:cNvPr id="135" name="テキスト ボックス 134">
            <a:extLst>
              <a:ext uri="{FF2B5EF4-FFF2-40B4-BE49-F238E27FC236}">
                <a16:creationId xmlns:a16="http://schemas.microsoft.com/office/drawing/2014/main" id="{08CDFC6E-6BA4-4C4C-8014-5295922DC9BF}"/>
              </a:ext>
            </a:extLst>
          </p:cNvPr>
          <p:cNvSpPr txBox="1"/>
          <p:nvPr/>
        </p:nvSpPr>
        <p:spPr>
          <a:xfrm>
            <a:off x="6596091" y="5616377"/>
            <a:ext cx="902606" cy="276999"/>
          </a:xfrm>
          <a:prstGeom prst="rect">
            <a:avLst/>
          </a:prstGeom>
          <a:noFill/>
        </p:spPr>
        <p:txBody>
          <a:bodyPr wrap="square" rtlCol="0">
            <a:spAutoFit/>
          </a:bodyPr>
          <a:lstStyle/>
          <a:p>
            <a:r>
              <a:rPr kumimoji="1" lang="en-US" altLang="ja-JP" sz="1200" dirty="0">
                <a:solidFill>
                  <a:srgbClr val="0000FF"/>
                </a:solidFill>
              </a:rPr>
              <a:t>1985 </a:t>
            </a:r>
            <a:r>
              <a:rPr kumimoji="1" lang="ja-JP" altLang="en-US" sz="1200" dirty="0">
                <a:solidFill>
                  <a:srgbClr val="0000FF"/>
                </a:solidFill>
              </a:rPr>
              <a:t>～</a:t>
            </a:r>
          </a:p>
        </p:txBody>
      </p:sp>
      <p:sp>
        <p:nvSpPr>
          <p:cNvPr id="136" name="四角形: 角を丸くする 135">
            <a:extLst>
              <a:ext uri="{FF2B5EF4-FFF2-40B4-BE49-F238E27FC236}">
                <a16:creationId xmlns:a16="http://schemas.microsoft.com/office/drawing/2014/main" id="{12311EC2-25ED-4A76-805A-876E78C59B9B}"/>
              </a:ext>
            </a:extLst>
          </p:cNvPr>
          <p:cNvSpPr/>
          <p:nvPr/>
        </p:nvSpPr>
        <p:spPr>
          <a:xfrm>
            <a:off x="7556981" y="5778953"/>
            <a:ext cx="1044670" cy="369137"/>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インターネット</a:t>
            </a:r>
          </a:p>
        </p:txBody>
      </p:sp>
      <p:sp>
        <p:nvSpPr>
          <p:cNvPr id="146" name="テキスト ボックス 145">
            <a:extLst>
              <a:ext uri="{FF2B5EF4-FFF2-40B4-BE49-F238E27FC236}">
                <a16:creationId xmlns:a16="http://schemas.microsoft.com/office/drawing/2014/main" id="{13DA7069-1D14-4C80-9B3E-32EA40A04D76}"/>
              </a:ext>
            </a:extLst>
          </p:cNvPr>
          <p:cNvSpPr txBox="1"/>
          <p:nvPr/>
        </p:nvSpPr>
        <p:spPr>
          <a:xfrm>
            <a:off x="10326188" y="2879580"/>
            <a:ext cx="883857" cy="276999"/>
          </a:xfrm>
          <a:prstGeom prst="rect">
            <a:avLst/>
          </a:prstGeom>
          <a:noFill/>
        </p:spPr>
        <p:txBody>
          <a:bodyPr wrap="square" rtlCol="0">
            <a:spAutoFit/>
          </a:bodyPr>
          <a:lstStyle/>
          <a:p>
            <a:r>
              <a:rPr lang="en-US" altLang="ja-JP" sz="1200" dirty="0">
                <a:solidFill>
                  <a:srgbClr val="0000FF"/>
                </a:solidFill>
              </a:rPr>
              <a:t>2000s</a:t>
            </a:r>
            <a:r>
              <a:rPr lang="ja-JP" altLang="en-US" sz="1200" dirty="0">
                <a:solidFill>
                  <a:srgbClr val="0000FF"/>
                </a:solidFill>
              </a:rPr>
              <a:t>～</a:t>
            </a:r>
            <a:endParaRPr kumimoji="1" lang="ja-JP" altLang="en-US" sz="1200" dirty="0">
              <a:solidFill>
                <a:srgbClr val="0000FF"/>
              </a:solidFill>
            </a:endParaRPr>
          </a:p>
        </p:txBody>
      </p:sp>
      <p:sp>
        <p:nvSpPr>
          <p:cNvPr id="147" name="四角形: 角を丸くする 146">
            <a:extLst>
              <a:ext uri="{FF2B5EF4-FFF2-40B4-BE49-F238E27FC236}">
                <a16:creationId xmlns:a16="http://schemas.microsoft.com/office/drawing/2014/main" id="{9FABD487-2C69-41A7-8FF6-9A3FD8B9E257}"/>
              </a:ext>
            </a:extLst>
          </p:cNvPr>
          <p:cNvSpPr/>
          <p:nvPr/>
        </p:nvSpPr>
        <p:spPr>
          <a:xfrm>
            <a:off x="11035281" y="231749"/>
            <a:ext cx="1079345" cy="276999"/>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ﾊｰﾄﾞｳｪｱ技術</a:t>
            </a:r>
          </a:p>
        </p:txBody>
      </p:sp>
      <p:sp>
        <p:nvSpPr>
          <p:cNvPr id="148" name="四角形: 角を丸くする 147">
            <a:extLst>
              <a:ext uri="{FF2B5EF4-FFF2-40B4-BE49-F238E27FC236}">
                <a16:creationId xmlns:a16="http://schemas.microsoft.com/office/drawing/2014/main" id="{5DD8D75E-F1F6-4BDF-8E95-4FBEB0070BAB}"/>
              </a:ext>
            </a:extLst>
          </p:cNvPr>
          <p:cNvSpPr/>
          <p:nvPr/>
        </p:nvSpPr>
        <p:spPr>
          <a:xfrm>
            <a:off x="11046945" y="512261"/>
            <a:ext cx="1069223" cy="263350"/>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ｿﾌﾄｳｪｱ技術</a:t>
            </a:r>
          </a:p>
        </p:txBody>
      </p:sp>
      <p:sp>
        <p:nvSpPr>
          <p:cNvPr id="150" name="四角形: 角を丸くする 149">
            <a:extLst>
              <a:ext uri="{FF2B5EF4-FFF2-40B4-BE49-F238E27FC236}">
                <a16:creationId xmlns:a16="http://schemas.microsoft.com/office/drawing/2014/main" id="{B3475EF3-933E-4C67-9F2C-A6F751C96EAF}"/>
              </a:ext>
            </a:extLst>
          </p:cNvPr>
          <p:cNvSpPr/>
          <p:nvPr/>
        </p:nvSpPr>
        <p:spPr>
          <a:xfrm>
            <a:off x="2679191" y="5083169"/>
            <a:ext cx="1175466" cy="422657"/>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Whirlwind</a:t>
            </a:r>
          </a:p>
          <a:p>
            <a:pPr algn="ctr"/>
            <a:r>
              <a:rPr lang="en-US" altLang="ja-JP" sz="1000" dirty="0">
                <a:solidFill>
                  <a:schemeClr val="tx1"/>
                </a:solidFill>
              </a:rPr>
              <a:t>(</a:t>
            </a:r>
            <a:r>
              <a:rPr lang="ja-JP" altLang="en-US" sz="1000" dirty="0">
                <a:solidFill>
                  <a:schemeClr val="tx1"/>
                </a:solidFill>
              </a:rPr>
              <a:t>終戦後に完成</a:t>
            </a:r>
            <a:r>
              <a:rPr lang="en-US" altLang="ja-JP" sz="1000" dirty="0">
                <a:solidFill>
                  <a:schemeClr val="tx1"/>
                </a:solidFill>
              </a:rPr>
              <a:t>)</a:t>
            </a:r>
            <a:endParaRPr lang="ja-JP" altLang="en-US" sz="1200" dirty="0">
              <a:solidFill>
                <a:schemeClr val="tx1"/>
              </a:solidFill>
            </a:endParaRPr>
          </a:p>
        </p:txBody>
      </p:sp>
      <p:sp>
        <p:nvSpPr>
          <p:cNvPr id="151" name="テキスト ボックス 150">
            <a:extLst>
              <a:ext uri="{FF2B5EF4-FFF2-40B4-BE49-F238E27FC236}">
                <a16:creationId xmlns:a16="http://schemas.microsoft.com/office/drawing/2014/main" id="{56C39125-D406-46F9-AD8E-7F0CC19CA552}"/>
              </a:ext>
            </a:extLst>
          </p:cNvPr>
          <p:cNvSpPr txBox="1"/>
          <p:nvPr/>
        </p:nvSpPr>
        <p:spPr>
          <a:xfrm>
            <a:off x="3046551" y="4852134"/>
            <a:ext cx="552950" cy="276999"/>
          </a:xfrm>
          <a:prstGeom prst="rect">
            <a:avLst/>
          </a:prstGeom>
          <a:noFill/>
        </p:spPr>
        <p:txBody>
          <a:bodyPr wrap="square" rtlCol="0">
            <a:spAutoFit/>
          </a:bodyPr>
          <a:lstStyle/>
          <a:p>
            <a:r>
              <a:rPr kumimoji="1" lang="en-US" altLang="ja-JP" sz="1200" dirty="0">
                <a:solidFill>
                  <a:srgbClr val="0000FF"/>
                </a:solidFill>
              </a:rPr>
              <a:t>1951</a:t>
            </a:r>
            <a:endParaRPr kumimoji="1" lang="ja-JP" altLang="en-US" sz="1200" dirty="0">
              <a:solidFill>
                <a:srgbClr val="0000FF"/>
              </a:solidFill>
            </a:endParaRPr>
          </a:p>
        </p:txBody>
      </p:sp>
      <p:sp>
        <p:nvSpPr>
          <p:cNvPr id="152" name="楕円 151">
            <a:extLst>
              <a:ext uri="{FF2B5EF4-FFF2-40B4-BE49-F238E27FC236}">
                <a16:creationId xmlns:a16="http://schemas.microsoft.com/office/drawing/2014/main" id="{90A11086-35C4-4D1D-B273-E4DA7F6428E4}"/>
              </a:ext>
            </a:extLst>
          </p:cNvPr>
          <p:cNvSpPr/>
          <p:nvPr/>
        </p:nvSpPr>
        <p:spPr>
          <a:xfrm rot="18993314">
            <a:off x="3937967" y="3900534"/>
            <a:ext cx="1075206" cy="50008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DEC</a:t>
            </a:r>
            <a:endParaRPr kumimoji="1" lang="ja-JP" altLang="en-US" dirty="0">
              <a:solidFill>
                <a:schemeClr val="tx1"/>
              </a:solidFill>
            </a:endParaRPr>
          </a:p>
        </p:txBody>
      </p:sp>
      <p:sp>
        <p:nvSpPr>
          <p:cNvPr id="153" name="テキスト ボックス 152">
            <a:extLst>
              <a:ext uri="{FF2B5EF4-FFF2-40B4-BE49-F238E27FC236}">
                <a16:creationId xmlns:a16="http://schemas.microsoft.com/office/drawing/2014/main" id="{7C482C07-2F3E-4A1B-8C67-86F7F7AE80B9}"/>
              </a:ext>
            </a:extLst>
          </p:cNvPr>
          <p:cNvSpPr txBox="1"/>
          <p:nvPr/>
        </p:nvSpPr>
        <p:spPr>
          <a:xfrm rot="18918079">
            <a:off x="4013611" y="3666112"/>
            <a:ext cx="712726" cy="276999"/>
          </a:xfrm>
          <a:prstGeom prst="rect">
            <a:avLst/>
          </a:prstGeom>
          <a:noFill/>
        </p:spPr>
        <p:txBody>
          <a:bodyPr wrap="square" rtlCol="0">
            <a:spAutoFit/>
          </a:bodyPr>
          <a:lstStyle/>
          <a:p>
            <a:r>
              <a:rPr kumimoji="1" lang="en-US" altLang="ja-JP" sz="1200" dirty="0">
                <a:solidFill>
                  <a:srgbClr val="0000FF"/>
                </a:solidFill>
              </a:rPr>
              <a:t>1957</a:t>
            </a:r>
            <a:r>
              <a:rPr kumimoji="1" lang="ja-JP" altLang="en-US" sz="1200" dirty="0">
                <a:solidFill>
                  <a:srgbClr val="0000FF"/>
                </a:solidFill>
              </a:rPr>
              <a:t> ～</a:t>
            </a:r>
            <a:endParaRPr kumimoji="1" lang="en-US" altLang="ja-JP" sz="1200" dirty="0">
              <a:solidFill>
                <a:srgbClr val="0000FF"/>
              </a:solidFill>
            </a:endParaRPr>
          </a:p>
        </p:txBody>
      </p:sp>
      <p:sp>
        <p:nvSpPr>
          <p:cNvPr id="154" name="四角形: 角を丸くする 153">
            <a:extLst>
              <a:ext uri="{FF2B5EF4-FFF2-40B4-BE49-F238E27FC236}">
                <a16:creationId xmlns:a16="http://schemas.microsoft.com/office/drawing/2014/main" id="{7EA45216-3C8D-4A0F-8ABE-26B2AD4F5D38}"/>
              </a:ext>
            </a:extLst>
          </p:cNvPr>
          <p:cNvSpPr/>
          <p:nvPr/>
        </p:nvSpPr>
        <p:spPr>
          <a:xfrm>
            <a:off x="4692883" y="3906829"/>
            <a:ext cx="509689" cy="251390"/>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PDP</a:t>
            </a:r>
            <a:endParaRPr lang="ja-JP" altLang="en-US" sz="1200" dirty="0">
              <a:solidFill>
                <a:schemeClr val="tx1"/>
              </a:solidFill>
            </a:endParaRPr>
          </a:p>
        </p:txBody>
      </p:sp>
      <p:sp>
        <p:nvSpPr>
          <p:cNvPr id="155" name="テキスト ボックス 154">
            <a:extLst>
              <a:ext uri="{FF2B5EF4-FFF2-40B4-BE49-F238E27FC236}">
                <a16:creationId xmlns:a16="http://schemas.microsoft.com/office/drawing/2014/main" id="{706CCCE0-652F-46A5-A4E9-58387523E056}"/>
              </a:ext>
            </a:extLst>
          </p:cNvPr>
          <p:cNvSpPr txBox="1"/>
          <p:nvPr/>
        </p:nvSpPr>
        <p:spPr>
          <a:xfrm>
            <a:off x="3410450" y="3182267"/>
            <a:ext cx="713188" cy="276999"/>
          </a:xfrm>
          <a:prstGeom prst="rect">
            <a:avLst/>
          </a:prstGeom>
          <a:noFill/>
        </p:spPr>
        <p:txBody>
          <a:bodyPr wrap="square" rtlCol="0">
            <a:spAutoFit/>
          </a:bodyPr>
          <a:lstStyle/>
          <a:p>
            <a:r>
              <a:rPr kumimoji="1" lang="en-US" altLang="ja-JP" sz="1200" dirty="0">
                <a:solidFill>
                  <a:srgbClr val="0000FF"/>
                </a:solidFill>
              </a:rPr>
              <a:t>1954</a:t>
            </a:r>
            <a:endParaRPr kumimoji="1" lang="ja-JP" altLang="en-US" sz="1200" dirty="0">
              <a:solidFill>
                <a:srgbClr val="0000FF"/>
              </a:solidFill>
            </a:endParaRPr>
          </a:p>
        </p:txBody>
      </p:sp>
      <p:sp>
        <p:nvSpPr>
          <p:cNvPr id="156" name="爆発: 14 pt 155">
            <a:extLst>
              <a:ext uri="{FF2B5EF4-FFF2-40B4-BE49-F238E27FC236}">
                <a16:creationId xmlns:a16="http://schemas.microsoft.com/office/drawing/2014/main" id="{8D75AAD3-5BFF-46F3-AC4C-C29D01D95B63}"/>
              </a:ext>
            </a:extLst>
          </p:cNvPr>
          <p:cNvSpPr/>
          <p:nvPr/>
        </p:nvSpPr>
        <p:spPr>
          <a:xfrm>
            <a:off x="10838870" y="970756"/>
            <a:ext cx="1375353" cy="6316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テキスト ボックス 156">
            <a:extLst>
              <a:ext uri="{FF2B5EF4-FFF2-40B4-BE49-F238E27FC236}">
                <a16:creationId xmlns:a16="http://schemas.microsoft.com/office/drawing/2014/main" id="{8BD35E64-A2C5-4643-A25B-B29DA53578E9}"/>
              </a:ext>
            </a:extLst>
          </p:cNvPr>
          <p:cNvSpPr txBox="1"/>
          <p:nvPr/>
        </p:nvSpPr>
        <p:spPr>
          <a:xfrm>
            <a:off x="11098263" y="1113689"/>
            <a:ext cx="1061722" cy="400110"/>
          </a:xfrm>
          <a:prstGeom prst="rect">
            <a:avLst/>
          </a:prstGeom>
          <a:noFill/>
        </p:spPr>
        <p:txBody>
          <a:bodyPr wrap="square" rtlCol="0">
            <a:spAutoFit/>
          </a:bodyPr>
          <a:lstStyle/>
          <a:p>
            <a:r>
              <a:rPr kumimoji="1" lang="ja-JP" altLang="en-US" sz="1000" b="1" dirty="0"/>
              <a:t>日本政府が</a:t>
            </a:r>
          </a:p>
          <a:p>
            <a:r>
              <a:rPr kumimoji="1" lang="ja-JP" altLang="en-US" sz="1000" b="1"/>
              <a:t>大好き</a:t>
            </a:r>
            <a:r>
              <a:rPr kumimoji="1" lang="ja-JP" altLang="en-US" sz="1000" b="1" dirty="0"/>
              <a:t>な物</a:t>
            </a:r>
          </a:p>
        </p:txBody>
      </p:sp>
      <p:sp>
        <p:nvSpPr>
          <p:cNvPr id="158" name="テキスト ボックス 157">
            <a:extLst>
              <a:ext uri="{FF2B5EF4-FFF2-40B4-BE49-F238E27FC236}">
                <a16:creationId xmlns:a16="http://schemas.microsoft.com/office/drawing/2014/main" id="{27E1BA90-26A5-4F94-977A-6D4B3956409F}"/>
              </a:ext>
            </a:extLst>
          </p:cNvPr>
          <p:cNvSpPr txBox="1"/>
          <p:nvPr/>
        </p:nvSpPr>
        <p:spPr>
          <a:xfrm>
            <a:off x="11240581" y="-9221"/>
            <a:ext cx="542624" cy="261610"/>
          </a:xfrm>
          <a:prstGeom prst="rect">
            <a:avLst/>
          </a:prstGeom>
          <a:noFill/>
        </p:spPr>
        <p:txBody>
          <a:bodyPr wrap="square" rtlCol="0">
            <a:spAutoFit/>
          </a:bodyPr>
          <a:lstStyle/>
          <a:p>
            <a:r>
              <a:rPr kumimoji="1" lang="ja-JP" altLang="en-US" sz="1100" dirty="0"/>
              <a:t>凡  例</a:t>
            </a:r>
          </a:p>
        </p:txBody>
      </p:sp>
      <p:sp>
        <p:nvSpPr>
          <p:cNvPr id="159" name="テキスト ボックス 158">
            <a:extLst>
              <a:ext uri="{FF2B5EF4-FFF2-40B4-BE49-F238E27FC236}">
                <a16:creationId xmlns:a16="http://schemas.microsoft.com/office/drawing/2014/main" id="{B2BBBE84-60BB-4998-AE12-B7AE5F3147CE}"/>
              </a:ext>
            </a:extLst>
          </p:cNvPr>
          <p:cNvSpPr txBox="1"/>
          <p:nvPr/>
        </p:nvSpPr>
        <p:spPr>
          <a:xfrm>
            <a:off x="169276" y="575939"/>
            <a:ext cx="542624" cy="261610"/>
          </a:xfrm>
          <a:prstGeom prst="rect">
            <a:avLst/>
          </a:prstGeom>
          <a:noFill/>
        </p:spPr>
        <p:txBody>
          <a:bodyPr wrap="square" rtlCol="0">
            <a:spAutoFit/>
          </a:bodyPr>
          <a:lstStyle/>
          <a:p>
            <a:r>
              <a:rPr kumimoji="1" lang="ja-JP" altLang="en-US" sz="1100" dirty="0"/>
              <a:t>凡  例</a:t>
            </a:r>
          </a:p>
        </p:txBody>
      </p:sp>
      <p:sp>
        <p:nvSpPr>
          <p:cNvPr id="160" name="楕円 159">
            <a:extLst>
              <a:ext uri="{FF2B5EF4-FFF2-40B4-BE49-F238E27FC236}">
                <a16:creationId xmlns:a16="http://schemas.microsoft.com/office/drawing/2014/main" id="{084F23BE-746F-4098-9579-AF0FDA61E9C5}"/>
              </a:ext>
            </a:extLst>
          </p:cNvPr>
          <p:cNvSpPr/>
          <p:nvPr/>
        </p:nvSpPr>
        <p:spPr>
          <a:xfrm>
            <a:off x="199834" y="805140"/>
            <a:ext cx="1126497" cy="53931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米国政府、公的機関、大学</a:t>
            </a:r>
          </a:p>
        </p:txBody>
      </p:sp>
      <p:sp>
        <p:nvSpPr>
          <p:cNvPr id="161" name="楕円 160">
            <a:extLst>
              <a:ext uri="{FF2B5EF4-FFF2-40B4-BE49-F238E27FC236}">
                <a16:creationId xmlns:a16="http://schemas.microsoft.com/office/drawing/2014/main" id="{24F7E540-7EB2-4641-9209-B6C9435CDA66}"/>
              </a:ext>
            </a:extLst>
          </p:cNvPr>
          <p:cNvSpPr/>
          <p:nvPr/>
        </p:nvSpPr>
        <p:spPr>
          <a:xfrm>
            <a:off x="1403323" y="851560"/>
            <a:ext cx="1126497" cy="364567"/>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民間営利企業</a:t>
            </a:r>
          </a:p>
        </p:txBody>
      </p:sp>
      <p:sp>
        <p:nvSpPr>
          <p:cNvPr id="162" name="テキスト ボックス 161">
            <a:extLst>
              <a:ext uri="{FF2B5EF4-FFF2-40B4-BE49-F238E27FC236}">
                <a16:creationId xmlns:a16="http://schemas.microsoft.com/office/drawing/2014/main" id="{824B1680-A164-4DD6-8AAE-9C53C21CC3A0}"/>
              </a:ext>
            </a:extLst>
          </p:cNvPr>
          <p:cNvSpPr txBox="1"/>
          <p:nvPr/>
        </p:nvSpPr>
        <p:spPr>
          <a:xfrm>
            <a:off x="4102588" y="5500602"/>
            <a:ext cx="746924" cy="276999"/>
          </a:xfrm>
          <a:prstGeom prst="rect">
            <a:avLst/>
          </a:prstGeom>
          <a:noFill/>
        </p:spPr>
        <p:txBody>
          <a:bodyPr wrap="square" rtlCol="0">
            <a:spAutoFit/>
          </a:bodyPr>
          <a:lstStyle/>
          <a:p>
            <a:r>
              <a:rPr kumimoji="1" lang="en-US" altLang="ja-JP" sz="1200" dirty="0">
                <a:solidFill>
                  <a:srgbClr val="0000FF"/>
                </a:solidFill>
              </a:rPr>
              <a:t>1948 </a:t>
            </a:r>
            <a:r>
              <a:rPr kumimoji="1" lang="ja-JP" altLang="en-US" sz="1200" dirty="0">
                <a:solidFill>
                  <a:srgbClr val="0000FF"/>
                </a:solidFill>
              </a:rPr>
              <a:t>～</a:t>
            </a:r>
          </a:p>
        </p:txBody>
      </p:sp>
      <p:sp>
        <p:nvSpPr>
          <p:cNvPr id="149" name="四角形: 角を丸くする 148">
            <a:extLst>
              <a:ext uri="{FF2B5EF4-FFF2-40B4-BE49-F238E27FC236}">
                <a16:creationId xmlns:a16="http://schemas.microsoft.com/office/drawing/2014/main" id="{9008DDE0-F376-4C62-A6DE-2ECB8A644086}"/>
              </a:ext>
            </a:extLst>
          </p:cNvPr>
          <p:cNvSpPr/>
          <p:nvPr/>
        </p:nvSpPr>
        <p:spPr>
          <a:xfrm>
            <a:off x="11046945" y="826838"/>
            <a:ext cx="1102578" cy="205595"/>
          </a:xfrm>
          <a:prstGeom prst="roundRect">
            <a:avLst/>
          </a:prstGeom>
          <a:solidFill>
            <a:schemeClr val="accent2">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重要概念</a:t>
            </a:r>
          </a:p>
        </p:txBody>
      </p:sp>
      <p:sp>
        <p:nvSpPr>
          <p:cNvPr id="163" name="タイトル 3">
            <a:extLst>
              <a:ext uri="{FF2B5EF4-FFF2-40B4-BE49-F238E27FC236}">
                <a16:creationId xmlns:a16="http://schemas.microsoft.com/office/drawing/2014/main" id="{64B2A360-A20D-4F2A-8E64-6F087170D8E7}"/>
              </a:ext>
            </a:extLst>
          </p:cNvPr>
          <p:cNvSpPr txBox="1">
            <a:spLocks/>
          </p:cNvSpPr>
          <p:nvPr/>
        </p:nvSpPr>
        <p:spPr>
          <a:xfrm>
            <a:off x="4379145" y="388659"/>
            <a:ext cx="1386352" cy="683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t>1942 </a:t>
            </a:r>
            <a:r>
              <a:rPr lang="ja-JP" altLang="en-US" sz="2800" dirty="0"/>
              <a:t>～</a:t>
            </a:r>
          </a:p>
        </p:txBody>
      </p:sp>
      <p:sp>
        <p:nvSpPr>
          <p:cNvPr id="140" name="テキスト ボックス 139">
            <a:extLst>
              <a:ext uri="{FF2B5EF4-FFF2-40B4-BE49-F238E27FC236}">
                <a16:creationId xmlns:a16="http://schemas.microsoft.com/office/drawing/2014/main" id="{5F0B28E6-160D-4CB1-B385-7B317A2D8BA5}"/>
              </a:ext>
            </a:extLst>
          </p:cNvPr>
          <p:cNvSpPr txBox="1"/>
          <p:nvPr/>
        </p:nvSpPr>
        <p:spPr>
          <a:xfrm>
            <a:off x="53403" y="6266188"/>
            <a:ext cx="1725197" cy="338554"/>
          </a:xfrm>
          <a:prstGeom prst="rect">
            <a:avLst/>
          </a:prstGeom>
          <a:noFill/>
        </p:spPr>
        <p:txBody>
          <a:bodyPr wrap="square" rtlCol="0">
            <a:spAutoFit/>
          </a:bodyPr>
          <a:lstStyle/>
          <a:p>
            <a:r>
              <a:rPr kumimoji="1" lang="en-US" altLang="ja-JP" sz="1600" dirty="0"/>
              <a:t>2023.12.02 DN</a:t>
            </a:r>
            <a:endParaRPr kumimoji="1" lang="ja-JP" altLang="en-US" sz="1600" dirty="0"/>
          </a:p>
        </p:txBody>
      </p:sp>
      <p:sp>
        <p:nvSpPr>
          <p:cNvPr id="143" name="四角形: 角を丸くする 142">
            <a:extLst>
              <a:ext uri="{FF2B5EF4-FFF2-40B4-BE49-F238E27FC236}">
                <a16:creationId xmlns:a16="http://schemas.microsoft.com/office/drawing/2014/main" id="{92927EF0-CC85-4CA8-B91D-ACAE6BF65F49}"/>
              </a:ext>
            </a:extLst>
          </p:cNvPr>
          <p:cNvSpPr/>
          <p:nvPr/>
        </p:nvSpPr>
        <p:spPr>
          <a:xfrm>
            <a:off x="3549268" y="3922239"/>
            <a:ext cx="530123" cy="205595"/>
          </a:xfrm>
          <a:prstGeom prst="roundRect">
            <a:avLst/>
          </a:prstGeom>
          <a:solidFill>
            <a:schemeClr val="accent2">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JIT</a:t>
            </a:r>
            <a:endParaRPr lang="ja-JP" altLang="en-US" sz="1200" dirty="0">
              <a:solidFill>
                <a:schemeClr val="tx1"/>
              </a:solidFill>
            </a:endParaRPr>
          </a:p>
        </p:txBody>
      </p:sp>
      <p:sp>
        <p:nvSpPr>
          <p:cNvPr id="144" name="テキスト ボックス 143">
            <a:extLst>
              <a:ext uri="{FF2B5EF4-FFF2-40B4-BE49-F238E27FC236}">
                <a16:creationId xmlns:a16="http://schemas.microsoft.com/office/drawing/2014/main" id="{1AF65002-1D76-498D-808C-4D74742019FF}"/>
              </a:ext>
            </a:extLst>
          </p:cNvPr>
          <p:cNvSpPr txBox="1"/>
          <p:nvPr/>
        </p:nvSpPr>
        <p:spPr>
          <a:xfrm>
            <a:off x="3494710" y="3683646"/>
            <a:ext cx="713188" cy="276999"/>
          </a:xfrm>
          <a:prstGeom prst="rect">
            <a:avLst/>
          </a:prstGeom>
          <a:noFill/>
        </p:spPr>
        <p:txBody>
          <a:bodyPr wrap="square" rtlCol="0">
            <a:spAutoFit/>
          </a:bodyPr>
          <a:lstStyle/>
          <a:p>
            <a:r>
              <a:rPr kumimoji="1" lang="en-US" altLang="ja-JP" sz="1200" dirty="0">
                <a:solidFill>
                  <a:srgbClr val="0000FF"/>
                </a:solidFill>
              </a:rPr>
              <a:t>1960</a:t>
            </a:r>
            <a:endParaRPr kumimoji="1" lang="ja-JP" altLang="en-US" sz="1200" dirty="0">
              <a:solidFill>
                <a:srgbClr val="0000FF"/>
              </a:solidFill>
            </a:endParaRPr>
          </a:p>
        </p:txBody>
      </p:sp>
      <p:sp>
        <p:nvSpPr>
          <p:cNvPr id="145" name="楕円 144">
            <a:extLst>
              <a:ext uri="{FF2B5EF4-FFF2-40B4-BE49-F238E27FC236}">
                <a16:creationId xmlns:a16="http://schemas.microsoft.com/office/drawing/2014/main" id="{EB82D569-3B5E-49D2-AC5E-36E4935D8DE7}"/>
              </a:ext>
            </a:extLst>
          </p:cNvPr>
          <p:cNvSpPr/>
          <p:nvPr/>
        </p:nvSpPr>
        <p:spPr>
          <a:xfrm>
            <a:off x="644480" y="1494577"/>
            <a:ext cx="1978076" cy="54806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ハーバード</a:t>
            </a:r>
          </a:p>
        </p:txBody>
      </p:sp>
      <p:sp>
        <p:nvSpPr>
          <p:cNvPr id="164" name="四角形: 角を丸くする 163">
            <a:extLst>
              <a:ext uri="{FF2B5EF4-FFF2-40B4-BE49-F238E27FC236}">
                <a16:creationId xmlns:a16="http://schemas.microsoft.com/office/drawing/2014/main" id="{C50A872F-6B34-4659-A669-03011A552BF1}"/>
              </a:ext>
            </a:extLst>
          </p:cNvPr>
          <p:cNvSpPr/>
          <p:nvPr/>
        </p:nvSpPr>
        <p:spPr>
          <a:xfrm>
            <a:off x="2344405" y="1389277"/>
            <a:ext cx="1184176" cy="486393"/>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Harvard Mark I</a:t>
            </a:r>
          </a:p>
          <a:p>
            <a:pPr algn="ctr"/>
            <a:r>
              <a:rPr lang="en-US" altLang="ja-JP" sz="1000" dirty="0">
                <a:solidFill>
                  <a:schemeClr val="tx1"/>
                </a:solidFill>
              </a:rPr>
              <a:t>(</a:t>
            </a:r>
            <a:r>
              <a:rPr lang="ja-JP" altLang="en-US" sz="1000" dirty="0">
                <a:solidFill>
                  <a:schemeClr val="tx1"/>
                </a:solidFill>
              </a:rPr>
              <a:t>ﾘﾚｰ式計算機</a:t>
            </a:r>
            <a:r>
              <a:rPr lang="en-US" altLang="ja-JP" sz="1000" dirty="0">
                <a:solidFill>
                  <a:schemeClr val="tx1"/>
                </a:solidFill>
              </a:rPr>
              <a:t>)</a:t>
            </a:r>
            <a:endParaRPr lang="ja-JP" altLang="en-US" sz="1200" dirty="0">
              <a:solidFill>
                <a:schemeClr val="tx1"/>
              </a:solidFill>
            </a:endParaRPr>
          </a:p>
        </p:txBody>
      </p:sp>
      <p:sp>
        <p:nvSpPr>
          <p:cNvPr id="165" name="テキスト ボックス 164">
            <a:extLst>
              <a:ext uri="{FF2B5EF4-FFF2-40B4-BE49-F238E27FC236}">
                <a16:creationId xmlns:a16="http://schemas.microsoft.com/office/drawing/2014/main" id="{D4104FA8-09A2-4A24-A824-C05FCB0015E5}"/>
              </a:ext>
            </a:extLst>
          </p:cNvPr>
          <p:cNvSpPr txBox="1"/>
          <p:nvPr/>
        </p:nvSpPr>
        <p:spPr>
          <a:xfrm>
            <a:off x="2526435" y="1327174"/>
            <a:ext cx="552950" cy="276999"/>
          </a:xfrm>
          <a:prstGeom prst="rect">
            <a:avLst/>
          </a:prstGeom>
          <a:noFill/>
        </p:spPr>
        <p:txBody>
          <a:bodyPr wrap="square" rtlCol="0">
            <a:spAutoFit/>
          </a:bodyPr>
          <a:lstStyle/>
          <a:p>
            <a:r>
              <a:rPr kumimoji="1" lang="en-US" altLang="ja-JP" sz="1200" dirty="0">
                <a:solidFill>
                  <a:srgbClr val="0000FF"/>
                </a:solidFill>
              </a:rPr>
              <a:t>1944</a:t>
            </a:r>
            <a:endParaRPr kumimoji="1" lang="ja-JP" altLang="en-US" sz="1200" dirty="0">
              <a:solidFill>
                <a:srgbClr val="0000FF"/>
              </a:solidFill>
            </a:endParaRPr>
          </a:p>
        </p:txBody>
      </p:sp>
      <p:sp>
        <p:nvSpPr>
          <p:cNvPr id="166" name="楕円 165">
            <a:extLst>
              <a:ext uri="{FF2B5EF4-FFF2-40B4-BE49-F238E27FC236}">
                <a16:creationId xmlns:a16="http://schemas.microsoft.com/office/drawing/2014/main" id="{BEAB12B1-CB51-4602-8F7E-D0AFE0AB6CC4}"/>
              </a:ext>
            </a:extLst>
          </p:cNvPr>
          <p:cNvSpPr/>
          <p:nvPr/>
        </p:nvSpPr>
        <p:spPr>
          <a:xfrm>
            <a:off x="2631682" y="5779997"/>
            <a:ext cx="1347912" cy="48193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海軍研究局</a:t>
            </a:r>
            <a:endParaRPr kumimoji="1" lang="en-US" altLang="ja-JP" sz="1200" dirty="0">
              <a:solidFill>
                <a:schemeClr val="tx1"/>
              </a:solidFill>
            </a:endParaRPr>
          </a:p>
          <a:p>
            <a:pPr algn="ctr"/>
            <a:r>
              <a:rPr lang="en-US" altLang="ja-JP" sz="1200" dirty="0">
                <a:solidFill>
                  <a:schemeClr val="tx1"/>
                </a:solidFill>
              </a:rPr>
              <a:t>(ONR)</a:t>
            </a:r>
            <a:endParaRPr kumimoji="1" lang="ja-JP" altLang="en-US" sz="1200" dirty="0">
              <a:solidFill>
                <a:schemeClr val="tx1"/>
              </a:solidFill>
            </a:endParaRPr>
          </a:p>
        </p:txBody>
      </p:sp>
      <p:sp>
        <p:nvSpPr>
          <p:cNvPr id="167" name="楕円 166">
            <a:extLst>
              <a:ext uri="{FF2B5EF4-FFF2-40B4-BE49-F238E27FC236}">
                <a16:creationId xmlns:a16="http://schemas.microsoft.com/office/drawing/2014/main" id="{6590242A-0F5D-4C27-9238-7AEB85148D80}"/>
              </a:ext>
            </a:extLst>
          </p:cNvPr>
          <p:cNvSpPr/>
          <p:nvPr/>
        </p:nvSpPr>
        <p:spPr>
          <a:xfrm>
            <a:off x="1851063" y="6253188"/>
            <a:ext cx="1550848" cy="31173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tx1"/>
                </a:solidFill>
              </a:rPr>
              <a:t>MIT Lincoln Lab</a:t>
            </a:r>
            <a:endParaRPr kumimoji="1" lang="ja-JP" altLang="en-US" sz="1100" dirty="0">
              <a:solidFill>
                <a:schemeClr val="tx1"/>
              </a:solidFill>
            </a:endParaRPr>
          </a:p>
        </p:txBody>
      </p:sp>
      <p:sp>
        <p:nvSpPr>
          <p:cNvPr id="2" name="テキスト ボックス 1">
            <a:extLst>
              <a:ext uri="{FF2B5EF4-FFF2-40B4-BE49-F238E27FC236}">
                <a16:creationId xmlns:a16="http://schemas.microsoft.com/office/drawing/2014/main" id="{0AC4CC73-D3AE-4C83-92A5-49B7A24CB64B}"/>
              </a:ext>
            </a:extLst>
          </p:cNvPr>
          <p:cNvSpPr txBox="1"/>
          <p:nvPr/>
        </p:nvSpPr>
        <p:spPr>
          <a:xfrm>
            <a:off x="2561069" y="546108"/>
            <a:ext cx="1783911" cy="738664"/>
          </a:xfrm>
          <a:prstGeom prst="rect">
            <a:avLst/>
          </a:prstGeom>
          <a:noFill/>
        </p:spPr>
        <p:txBody>
          <a:bodyPr wrap="square" rtlCol="0">
            <a:spAutoFit/>
          </a:bodyPr>
          <a:lstStyle/>
          <a:p>
            <a:r>
              <a:rPr kumimoji="1" lang="ja-JP" altLang="en-US" sz="1400" b="1" dirty="0">
                <a:highlight>
                  <a:srgbClr val="99FFCC"/>
                </a:highlight>
              </a:rPr>
              <a:t>米国デジタル発展においては、公共部門が大きな役割を果たした。</a:t>
            </a:r>
          </a:p>
        </p:txBody>
      </p:sp>
    </p:spTree>
    <p:extLst>
      <p:ext uri="{BB962C8B-B14F-4D97-AF65-F5344CB8AC3E}">
        <p14:creationId xmlns:p14="http://schemas.microsoft.com/office/powerpoint/2010/main" val="150647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図 122">
            <a:extLst>
              <a:ext uri="{FF2B5EF4-FFF2-40B4-BE49-F238E27FC236}">
                <a16:creationId xmlns:a16="http://schemas.microsoft.com/office/drawing/2014/main" id="{650047B4-A1FA-48D0-8F15-2A76F8619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7497" y="4385719"/>
            <a:ext cx="1000696" cy="984730"/>
          </a:xfrm>
          <a:prstGeom prst="rect">
            <a:avLst/>
          </a:prstGeom>
        </p:spPr>
      </p:pic>
      <p:pic>
        <p:nvPicPr>
          <p:cNvPr id="43" name="図 42">
            <a:extLst>
              <a:ext uri="{FF2B5EF4-FFF2-40B4-BE49-F238E27FC236}">
                <a16:creationId xmlns:a16="http://schemas.microsoft.com/office/drawing/2014/main" id="{3606EDCD-97AE-4CCC-860B-295F6413D80F}"/>
              </a:ext>
            </a:extLst>
          </p:cNvPr>
          <p:cNvPicPr>
            <a:picLocks noChangeAspect="1"/>
          </p:cNvPicPr>
          <p:nvPr/>
        </p:nvPicPr>
        <p:blipFill>
          <a:blip r:embed="rId3"/>
          <a:stretch>
            <a:fillRect/>
          </a:stretch>
        </p:blipFill>
        <p:spPr>
          <a:xfrm>
            <a:off x="7159972" y="133506"/>
            <a:ext cx="1582394" cy="998033"/>
          </a:xfrm>
          <a:prstGeom prst="rect">
            <a:avLst/>
          </a:prstGeom>
          <a:ln w="6350">
            <a:solidFill>
              <a:schemeClr val="tx1"/>
            </a:solidFill>
          </a:ln>
        </p:spPr>
      </p:pic>
      <p:pic>
        <p:nvPicPr>
          <p:cNvPr id="120" name="図 119">
            <a:extLst>
              <a:ext uri="{FF2B5EF4-FFF2-40B4-BE49-F238E27FC236}">
                <a16:creationId xmlns:a16="http://schemas.microsoft.com/office/drawing/2014/main" id="{59BDB1F2-8BDB-49C1-A2BC-808752C660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264" y="5256128"/>
            <a:ext cx="1326104" cy="1017285"/>
          </a:xfrm>
          <a:prstGeom prst="rect">
            <a:avLst/>
          </a:prstGeom>
        </p:spPr>
      </p:pic>
      <p:sp>
        <p:nvSpPr>
          <p:cNvPr id="107" name="爆発: 14 pt 106">
            <a:extLst>
              <a:ext uri="{FF2B5EF4-FFF2-40B4-BE49-F238E27FC236}">
                <a16:creationId xmlns:a16="http://schemas.microsoft.com/office/drawing/2014/main" id="{F2880380-F469-4170-9F3F-6D07B012AEC8}"/>
              </a:ext>
            </a:extLst>
          </p:cNvPr>
          <p:cNvSpPr/>
          <p:nvPr/>
        </p:nvSpPr>
        <p:spPr>
          <a:xfrm>
            <a:off x="9842537" y="5549388"/>
            <a:ext cx="2074642" cy="140629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四角形: 角を丸くする 107">
            <a:extLst>
              <a:ext uri="{FF2B5EF4-FFF2-40B4-BE49-F238E27FC236}">
                <a16:creationId xmlns:a16="http://schemas.microsoft.com/office/drawing/2014/main" id="{BE964DDF-F39E-4740-B6F9-761A80DCD05C}"/>
              </a:ext>
            </a:extLst>
          </p:cNvPr>
          <p:cNvSpPr/>
          <p:nvPr/>
        </p:nvSpPr>
        <p:spPr>
          <a:xfrm>
            <a:off x="10209776" y="5940095"/>
            <a:ext cx="1151401" cy="786717"/>
          </a:xfrm>
          <a:prstGeom prst="round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③ 各組織の</a:t>
            </a:r>
          </a:p>
          <a:p>
            <a:pPr algn="ctr"/>
            <a:r>
              <a:rPr lang="en-US" altLang="ja-JP" sz="1200" b="1" dirty="0">
                <a:solidFill>
                  <a:schemeClr val="tx1"/>
                </a:solidFill>
              </a:rPr>
              <a:t>IT </a:t>
            </a:r>
            <a:r>
              <a:rPr lang="ja-JP" altLang="en-US" sz="1200" b="1" dirty="0">
                <a:solidFill>
                  <a:schemeClr val="tx1"/>
                </a:solidFill>
              </a:rPr>
              <a:t>人材不足</a:t>
            </a:r>
            <a:endParaRPr lang="en-US" altLang="ja-JP" sz="1200" b="1" dirty="0">
              <a:solidFill>
                <a:schemeClr val="tx1"/>
              </a:solidFill>
            </a:endParaRPr>
          </a:p>
          <a:p>
            <a:pPr algn="ctr"/>
            <a:r>
              <a:rPr lang="ja-JP" altLang="en-US" sz="1200" b="1" dirty="0">
                <a:solidFill>
                  <a:schemeClr val="tx1"/>
                </a:solidFill>
              </a:rPr>
              <a:t>や </a:t>
            </a:r>
            <a:r>
              <a:rPr lang="en-US" altLang="ja-JP" sz="1200" b="1" dirty="0">
                <a:solidFill>
                  <a:schemeClr val="tx1"/>
                </a:solidFill>
              </a:rPr>
              <a:t>IT </a:t>
            </a:r>
            <a:r>
              <a:rPr lang="ja-JP" altLang="en-US" sz="1200" b="1" dirty="0">
                <a:solidFill>
                  <a:schemeClr val="tx1"/>
                </a:solidFill>
              </a:rPr>
              <a:t>問題の</a:t>
            </a:r>
            <a:endParaRPr lang="en-US" altLang="ja-JP" sz="1200" b="1" dirty="0">
              <a:solidFill>
                <a:schemeClr val="tx1"/>
              </a:solidFill>
            </a:endParaRPr>
          </a:p>
          <a:p>
            <a:pPr algn="ctr"/>
            <a:r>
              <a:rPr lang="ja-JP" altLang="en-US" sz="1200" b="1" dirty="0">
                <a:solidFill>
                  <a:schemeClr val="tx1"/>
                </a:solidFill>
              </a:rPr>
              <a:t>根本的解決</a:t>
            </a:r>
          </a:p>
        </p:txBody>
      </p:sp>
      <p:sp>
        <p:nvSpPr>
          <p:cNvPr id="90" name="爆発: 14 pt 89">
            <a:extLst>
              <a:ext uri="{FF2B5EF4-FFF2-40B4-BE49-F238E27FC236}">
                <a16:creationId xmlns:a16="http://schemas.microsoft.com/office/drawing/2014/main" id="{E09651BB-DE72-47D7-B291-069FE5C971FA}"/>
              </a:ext>
            </a:extLst>
          </p:cNvPr>
          <p:cNvSpPr/>
          <p:nvPr/>
        </p:nvSpPr>
        <p:spPr>
          <a:xfrm>
            <a:off x="8858972" y="1421137"/>
            <a:ext cx="3791717" cy="4540921"/>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5B626EAB-F30D-40F5-9D0F-7D876EBA3D72}"/>
              </a:ext>
            </a:extLst>
          </p:cNvPr>
          <p:cNvSpPr txBox="1"/>
          <p:nvPr/>
        </p:nvSpPr>
        <p:spPr>
          <a:xfrm>
            <a:off x="5356985" y="551295"/>
            <a:ext cx="1758439" cy="1600438"/>
          </a:xfrm>
          <a:prstGeom prst="rect">
            <a:avLst/>
          </a:prstGeom>
          <a:solidFill>
            <a:schemeClr val="accent4">
              <a:lumMod val="20000"/>
              <a:lumOff val="80000"/>
            </a:schemeClr>
          </a:solidFill>
        </p:spPr>
        <p:txBody>
          <a:bodyPr wrap="square" rtlCol="0">
            <a:spAutoFit/>
          </a:bodyPr>
          <a:lstStyle/>
          <a:p>
            <a:r>
              <a:rPr kumimoji="1" lang="ja-JP" altLang="en-US" sz="1400" b="1" dirty="0">
                <a:solidFill>
                  <a:schemeClr val="bg1"/>
                </a:solidFill>
                <a:highlight>
                  <a:srgbClr val="FF0000"/>
                </a:highlight>
              </a:rPr>
              <a:t>★差し迫った国難★</a:t>
            </a:r>
          </a:p>
          <a:p>
            <a:r>
              <a:rPr kumimoji="1" lang="ja-JP" altLang="en-US" sz="1400" dirty="0"/>
              <a:t>・ 人材育成の失敗</a:t>
            </a:r>
          </a:p>
          <a:p>
            <a:r>
              <a:rPr kumimoji="1" lang="ja-JP" altLang="en-US" sz="1400" dirty="0"/>
              <a:t>・ 国際競争力の低下</a:t>
            </a:r>
            <a:endParaRPr kumimoji="1" lang="en-US" altLang="ja-JP" sz="1400" dirty="0"/>
          </a:p>
          <a:p>
            <a:r>
              <a:rPr kumimoji="1" lang="ja-JP" altLang="en-US" sz="1400" dirty="0"/>
              <a:t>・ 深刻な収益力不足</a:t>
            </a:r>
            <a:endParaRPr kumimoji="1" lang="en-US" altLang="ja-JP" sz="1400" dirty="0"/>
          </a:p>
          <a:p>
            <a:r>
              <a:rPr kumimoji="1" lang="ja-JP" altLang="en-US" sz="1400" dirty="0"/>
              <a:t>・ サイバーセキュリティ</a:t>
            </a:r>
            <a:endParaRPr kumimoji="1" lang="en-US" altLang="ja-JP" sz="1400" dirty="0"/>
          </a:p>
          <a:p>
            <a:r>
              <a:rPr kumimoji="1" lang="ja-JP" altLang="en-US" sz="1400" dirty="0"/>
              <a:t>・ </a:t>
            </a:r>
            <a:r>
              <a:rPr kumimoji="1" lang="en-US" altLang="ja-JP" sz="1400" dirty="0"/>
              <a:t>IT </a:t>
            </a:r>
            <a:r>
              <a:rPr kumimoji="1" lang="ja-JP" altLang="en-US" sz="1400" dirty="0"/>
              <a:t>自給率低下</a:t>
            </a:r>
          </a:p>
          <a:p>
            <a:r>
              <a:rPr kumimoji="1" lang="ja-JP" altLang="en-US" sz="1400" dirty="0"/>
              <a:t>・ 安全保障</a:t>
            </a:r>
            <a:endParaRPr kumimoji="1" lang="en-US" altLang="ja-JP" sz="1400" dirty="0"/>
          </a:p>
        </p:txBody>
      </p:sp>
      <p:sp>
        <p:nvSpPr>
          <p:cNvPr id="3" name="スライド番号プレースホルダー 2">
            <a:extLst>
              <a:ext uri="{FF2B5EF4-FFF2-40B4-BE49-F238E27FC236}">
                <a16:creationId xmlns:a16="http://schemas.microsoft.com/office/drawing/2014/main" id="{DB82DDBA-6860-41DA-AC8C-79BA168FD05D}"/>
              </a:ext>
            </a:extLst>
          </p:cNvPr>
          <p:cNvSpPr>
            <a:spLocks noGrp="1"/>
          </p:cNvSpPr>
          <p:nvPr>
            <p:ph type="sldNum" sz="quarter" idx="12"/>
          </p:nvPr>
        </p:nvSpPr>
        <p:spPr>
          <a:xfrm>
            <a:off x="11489519" y="6357067"/>
            <a:ext cx="513625" cy="365125"/>
          </a:xfrm>
        </p:spPr>
        <p:txBody>
          <a:bodyPr/>
          <a:lstStyle/>
          <a:p>
            <a:fld id="{63DCA85F-F225-44A4-AEA8-9083CAE61796}" type="slidenum">
              <a:rPr kumimoji="1" lang="ja-JP" altLang="en-US" smtClean="0"/>
              <a:t>23</a:t>
            </a:fld>
            <a:endParaRPr kumimoji="1" lang="ja-JP" altLang="en-US" dirty="0"/>
          </a:p>
        </p:txBody>
      </p:sp>
      <p:sp>
        <p:nvSpPr>
          <p:cNvPr id="5" name="楕円 4">
            <a:extLst>
              <a:ext uri="{FF2B5EF4-FFF2-40B4-BE49-F238E27FC236}">
                <a16:creationId xmlns:a16="http://schemas.microsoft.com/office/drawing/2014/main" id="{F6968DC6-6C05-46E9-B7E4-A37FFD252820}"/>
              </a:ext>
            </a:extLst>
          </p:cNvPr>
          <p:cNvSpPr/>
          <p:nvPr/>
        </p:nvSpPr>
        <p:spPr>
          <a:xfrm>
            <a:off x="1049925" y="967713"/>
            <a:ext cx="2362759" cy="76981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IPA</a:t>
            </a:r>
            <a:endParaRPr kumimoji="1" lang="ja-JP" altLang="en-US" sz="2400" dirty="0">
              <a:solidFill>
                <a:schemeClr val="tx1"/>
              </a:solidFill>
            </a:endParaRPr>
          </a:p>
        </p:txBody>
      </p:sp>
      <p:sp>
        <p:nvSpPr>
          <p:cNvPr id="6" name="楕円 5">
            <a:extLst>
              <a:ext uri="{FF2B5EF4-FFF2-40B4-BE49-F238E27FC236}">
                <a16:creationId xmlns:a16="http://schemas.microsoft.com/office/drawing/2014/main" id="{1F88EA5D-21B1-41BC-8EF8-CA1AA0829AA0}"/>
              </a:ext>
            </a:extLst>
          </p:cNvPr>
          <p:cNvSpPr/>
          <p:nvPr/>
        </p:nvSpPr>
        <p:spPr>
          <a:xfrm>
            <a:off x="870171" y="2499529"/>
            <a:ext cx="2362759" cy="76981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J-LIS</a:t>
            </a:r>
            <a:endParaRPr kumimoji="1" lang="ja-JP" altLang="en-US" sz="2400" dirty="0">
              <a:solidFill>
                <a:schemeClr val="tx1"/>
              </a:solidFill>
            </a:endParaRPr>
          </a:p>
        </p:txBody>
      </p:sp>
      <p:sp>
        <p:nvSpPr>
          <p:cNvPr id="7" name="テキスト ボックス 6">
            <a:extLst>
              <a:ext uri="{FF2B5EF4-FFF2-40B4-BE49-F238E27FC236}">
                <a16:creationId xmlns:a16="http://schemas.microsoft.com/office/drawing/2014/main" id="{5B3A5CAE-9C84-4F5E-B147-BE12C9C96383}"/>
              </a:ext>
            </a:extLst>
          </p:cNvPr>
          <p:cNvSpPr txBox="1"/>
          <p:nvPr/>
        </p:nvSpPr>
        <p:spPr>
          <a:xfrm>
            <a:off x="1125404" y="2607439"/>
            <a:ext cx="1105900" cy="276999"/>
          </a:xfrm>
          <a:prstGeom prst="rect">
            <a:avLst/>
          </a:prstGeom>
          <a:noFill/>
        </p:spPr>
        <p:txBody>
          <a:bodyPr wrap="square" rtlCol="0">
            <a:spAutoFit/>
          </a:bodyPr>
          <a:lstStyle/>
          <a:p>
            <a:r>
              <a:rPr kumimoji="1" lang="en-US" altLang="ja-JP" sz="1200" dirty="0">
                <a:solidFill>
                  <a:srgbClr val="0000FF"/>
                </a:solidFill>
              </a:rPr>
              <a:t>1970 </a:t>
            </a:r>
            <a:r>
              <a:rPr kumimoji="1" lang="ja-JP" altLang="en-US" sz="1200" dirty="0">
                <a:solidFill>
                  <a:srgbClr val="0000FF"/>
                </a:solidFill>
              </a:rPr>
              <a:t>～</a:t>
            </a:r>
          </a:p>
        </p:txBody>
      </p:sp>
      <p:sp>
        <p:nvSpPr>
          <p:cNvPr id="8" name="テキスト ボックス 7">
            <a:extLst>
              <a:ext uri="{FF2B5EF4-FFF2-40B4-BE49-F238E27FC236}">
                <a16:creationId xmlns:a16="http://schemas.microsoft.com/office/drawing/2014/main" id="{6B2BEFE6-7ED0-4B15-BD0B-CD90506D0A39}"/>
              </a:ext>
            </a:extLst>
          </p:cNvPr>
          <p:cNvSpPr txBox="1"/>
          <p:nvPr/>
        </p:nvSpPr>
        <p:spPr>
          <a:xfrm>
            <a:off x="1265431" y="1070207"/>
            <a:ext cx="1105900" cy="276999"/>
          </a:xfrm>
          <a:prstGeom prst="rect">
            <a:avLst/>
          </a:prstGeom>
          <a:noFill/>
        </p:spPr>
        <p:txBody>
          <a:bodyPr wrap="square" rtlCol="0">
            <a:spAutoFit/>
          </a:bodyPr>
          <a:lstStyle/>
          <a:p>
            <a:r>
              <a:rPr kumimoji="1" lang="en-US" altLang="ja-JP" sz="1200" dirty="0">
                <a:solidFill>
                  <a:srgbClr val="0000FF"/>
                </a:solidFill>
              </a:rPr>
              <a:t>1970 </a:t>
            </a:r>
            <a:r>
              <a:rPr kumimoji="1" lang="ja-JP" altLang="en-US" sz="1200" dirty="0">
                <a:solidFill>
                  <a:srgbClr val="0000FF"/>
                </a:solidFill>
              </a:rPr>
              <a:t>～</a:t>
            </a:r>
          </a:p>
        </p:txBody>
      </p:sp>
      <p:sp>
        <p:nvSpPr>
          <p:cNvPr id="9" name="楕円 8">
            <a:extLst>
              <a:ext uri="{FF2B5EF4-FFF2-40B4-BE49-F238E27FC236}">
                <a16:creationId xmlns:a16="http://schemas.microsoft.com/office/drawing/2014/main" id="{CA5EEC21-1BFF-4522-A7EE-A6A9736C27FA}"/>
              </a:ext>
            </a:extLst>
          </p:cNvPr>
          <p:cNvSpPr/>
          <p:nvPr/>
        </p:nvSpPr>
        <p:spPr>
          <a:xfrm>
            <a:off x="2371331" y="1733621"/>
            <a:ext cx="2362759" cy="76981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デジタル庁</a:t>
            </a:r>
          </a:p>
        </p:txBody>
      </p:sp>
      <p:sp>
        <p:nvSpPr>
          <p:cNvPr id="10" name="テキスト ボックス 9">
            <a:extLst>
              <a:ext uri="{FF2B5EF4-FFF2-40B4-BE49-F238E27FC236}">
                <a16:creationId xmlns:a16="http://schemas.microsoft.com/office/drawing/2014/main" id="{1E8ACCE9-91AA-4A1E-A630-F3D135EE2536}"/>
              </a:ext>
            </a:extLst>
          </p:cNvPr>
          <p:cNvSpPr txBox="1"/>
          <p:nvPr/>
        </p:nvSpPr>
        <p:spPr>
          <a:xfrm>
            <a:off x="2681272" y="1754050"/>
            <a:ext cx="1105900" cy="276999"/>
          </a:xfrm>
          <a:prstGeom prst="rect">
            <a:avLst/>
          </a:prstGeom>
          <a:noFill/>
        </p:spPr>
        <p:txBody>
          <a:bodyPr wrap="square" rtlCol="0">
            <a:spAutoFit/>
          </a:bodyPr>
          <a:lstStyle/>
          <a:p>
            <a:r>
              <a:rPr kumimoji="1" lang="en-US" altLang="ja-JP" sz="1200" dirty="0">
                <a:solidFill>
                  <a:srgbClr val="0000FF"/>
                </a:solidFill>
              </a:rPr>
              <a:t>2021 </a:t>
            </a:r>
            <a:r>
              <a:rPr kumimoji="1" lang="ja-JP" altLang="en-US" sz="1200" dirty="0">
                <a:solidFill>
                  <a:srgbClr val="0000FF"/>
                </a:solidFill>
              </a:rPr>
              <a:t>～</a:t>
            </a:r>
          </a:p>
        </p:txBody>
      </p:sp>
      <p:sp>
        <p:nvSpPr>
          <p:cNvPr id="11" name="楕円 10">
            <a:extLst>
              <a:ext uri="{FF2B5EF4-FFF2-40B4-BE49-F238E27FC236}">
                <a16:creationId xmlns:a16="http://schemas.microsoft.com/office/drawing/2014/main" id="{83E049B5-F700-40C7-8FFF-8093BD502943}"/>
              </a:ext>
            </a:extLst>
          </p:cNvPr>
          <p:cNvSpPr/>
          <p:nvPr/>
        </p:nvSpPr>
        <p:spPr>
          <a:xfrm>
            <a:off x="1541283" y="4368472"/>
            <a:ext cx="1863225" cy="68580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NICT</a:t>
            </a:r>
            <a:endParaRPr kumimoji="1" lang="ja-JP" altLang="en-US" sz="2400" dirty="0">
              <a:solidFill>
                <a:schemeClr val="tx1"/>
              </a:solidFill>
            </a:endParaRPr>
          </a:p>
        </p:txBody>
      </p:sp>
      <p:sp>
        <p:nvSpPr>
          <p:cNvPr id="12" name="テキスト ボックス 11">
            <a:extLst>
              <a:ext uri="{FF2B5EF4-FFF2-40B4-BE49-F238E27FC236}">
                <a16:creationId xmlns:a16="http://schemas.microsoft.com/office/drawing/2014/main" id="{2B358C59-48A9-4850-B560-A24869AC3A72}"/>
              </a:ext>
            </a:extLst>
          </p:cNvPr>
          <p:cNvSpPr txBox="1"/>
          <p:nvPr/>
        </p:nvSpPr>
        <p:spPr>
          <a:xfrm>
            <a:off x="1796516" y="4476382"/>
            <a:ext cx="872091" cy="276999"/>
          </a:xfrm>
          <a:prstGeom prst="rect">
            <a:avLst/>
          </a:prstGeom>
          <a:noFill/>
        </p:spPr>
        <p:txBody>
          <a:bodyPr wrap="square" rtlCol="0">
            <a:spAutoFit/>
          </a:bodyPr>
          <a:lstStyle/>
          <a:p>
            <a:r>
              <a:rPr kumimoji="1" lang="en-US" altLang="ja-JP" sz="1200" dirty="0">
                <a:solidFill>
                  <a:srgbClr val="0000FF"/>
                </a:solidFill>
              </a:rPr>
              <a:t>1896 </a:t>
            </a:r>
            <a:r>
              <a:rPr kumimoji="1" lang="ja-JP" altLang="en-US" sz="1200" dirty="0">
                <a:solidFill>
                  <a:srgbClr val="0000FF"/>
                </a:solidFill>
              </a:rPr>
              <a:t>～</a:t>
            </a:r>
          </a:p>
        </p:txBody>
      </p:sp>
      <p:sp>
        <p:nvSpPr>
          <p:cNvPr id="13" name="楕円 12">
            <a:extLst>
              <a:ext uri="{FF2B5EF4-FFF2-40B4-BE49-F238E27FC236}">
                <a16:creationId xmlns:a16="http://schemas.microsoft.com/office/drawing/2014/main" id="{DBD7BAE9-E0B1-4D14-8D14-FFE396E2C949}"/>
              </a:ext>
            </a:extLst>
          </p:cNvPr>
          <p:cNvSpPr/>
          <p:nvPr/>
        </p:nvSpPr>
        <p:spPr>
          <a:xfrm>
            <a:off x="1519582" y="3621868"/>
            <a:ext cx="1863225" cy="68580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産総研</a:t>
            </a:r>
          </a:p>
        </p:txBody>
      </p:sp>
      <p:sp>
        <p:nvSpPr>
          <p:cNvPr id="14" name="テキスト ボックス 13">
            <a:extLst>
              <a:ext uri="{FF2B5EF4-FFF2-40B4-BE49-F238E27FC236}">
                <a16:creationId xmlns:a16="http://schemas.microsoft.com/office/drawing/2014/main" id="{2E038882-061A-4D21-8C44-78C50622E0D1}"/>
              </a:ext>
            </a:extLst>
          </p:cNvPr>
          <p:cNvSpPr txBox="1"/>
          <p:nvPr/>
        </p:nvSpPr>
        <p:spPr>
          <a:xfrm>
            <a:off x="1579104" y="3662209"/>
            <a:ext cx="872091" cy="276999"/>
          </a:xfrm>
          <a:prstGeom prst="rect">
            <a:avLst/>
          </a:prstGeom>
          <a:noFill/>
        </p:spPr>
        <p:txBody>
          <a:bodyPr wrap="square" rtlCol="0">
            <a:spAutoFit/>
          </a:bodyPr>
          <a:lstStyle/>
          <a:p>
            <a:r>
              <a:rPr kumimoji="1" lang="en-US" altLang="ja-JP" sz="1200" dirty="0">
                <a:solidFill>
                  <a:srgbClr val="0000FF"/>
                </a:solidFill>
              </a:rPr>
              <a:t>1882 </a:t>
            </a:r>
            <a:r>
              <a:rPr kumimoji="1" lang="ja-JP" altLang="en-US" sz="1200" dirty="0">
                <a:solidFill>
                  <a:srgbClr val="0000FF"/>
                </a:solidFill>
              </a:rPr>
              <a:t>～</a:t>
            </a:r>
          </a:p>
        </p:txBody>
      </p:sp>
      <p:sp>
        <p:nvSpPr>
          <p:cNvPr id="17" name="楕円 16">
            <a:extLst>
              <a:ext uri="{FF2B5EF4-FFF2-40B4-BE49-F238E27FC236}">
                <a16:creationId xmlns:a16="http://schemas.microsoft.com/office/drawing/2014/main" id="{F9CC7A69-4519-4501-86B3-6B677B0D00E3}"/>
              </a:ext>
            </a:extLst>
          </p:cNvPr>
          <p:cNvSpPr/>
          <p:nvPr/>
        </p:nvSpPr>
        <p:spPr>
          <a:xfrm>
            <a:off x="1658057" y="5179737"/>
            <a:ext cx="1863225" cy="68580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NII</a:t>
            </a:r>
            <a:endParaRPr kumimoji="1" lang="ja-JP" altLang="en-US" sz="2400" dirty="0">
              <a:solidFill>
                <a:schemeClr val="tx1"/>
              </a:solidFill>
            </a:endParaRPr>
          </a:p>
        </p:txBody>
      </p:sp>
      <p:sp>
        <p:nvSpPr>
          <p:cNvPr id="18" name="テキスト ボックス 17">
            <a:extLst>
              <a:ext uri="{FF2B5EF4-FFF2-40B4-BE49-F238E27FC236}">
                <a16:creationId xmlns:a16="http://schemas.microsoft.com/office/drawing/2014/main" id="{D0EB5F43-EA95-4A37-A0B8-8F15DBE0DB04}"/>
              </a:ext>
            </a:extLst>
          </p:cNvPr>
          <p:cNvSpPr txBox="1"/>
          <p:nvPr/>
        </p:nvSpPr>
        <p:spPr>
          <a:xfrm>
            <a:off x="1913290" y="5287647"/>
            <a:ext cx="872091" cy="276999"/>
          </a:xfrm>
          <a:prstGeom prst="rect">
            <a:avLst/>
          </a:prstGeom>
          <a:noFill/>
        </p:spPr>
        <p:txBody>
          <a:bodyPr wrap="square" rtlCol="0">
            <a:spAutoFit/>
          </a:bodyPr>
          <a:lstStyle/>
          <a:p>
            <a:r>
              <a:rPr kumimoji="1" lang="en-US" altLang="ja-JP" sz="1200" dirty="0">
                <a:solidFill>
                  <a:srgbClr val="0000FF"/>
                </a:solidFill>
              </a:rPr>
              <a:t>1976 </a:t>
            </a:r>
            <a:r>
              <a:rPr kumimoji="1" lang="ja-JP" altLang="en-US" sz="1200" dirty="0">
                <a:solidFill>
                  <a:srgbClr val="0000FF"/>
                </a:solidFill>
              </a:rPr>
              <a:t>～</a:t>
            </a:r>
          </a:p>
        </p:txBody>
      </p:sp>
      <p:sp>
        <p:nvSpPr>
          <p:cNvPr id="21" name="楕円 20">
            <a:extLst>
              <a:ext uri="{FF2B5EF4-FFF2-40B4-BE49-F238E27FC236}">
                <a16:creationId xmlns:a16="http://schemas.microsoft.com/office/drawing/2014/main" id="{3EB53845-0B21-4E3E-B5DD-FB2724B92037}"/>
              </a:ext>
            </a:extLst>
          </p:cNvPr>
          <p:cNvSpPr/>
          <p:nvPr/>
        </p:nvSpPr>
        <p:spPr>
          <a:xfrm>
            <a:off x="189600" y="3216708"/>
            <a:ext cx="1409590" cy="52356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総務省</a:t>
            </a:r>
          </a:p>
        </p:txBody>
      </p:sp>
      <p:sp>
        <p:nvSpPr>
          <p:cNvPr id="22" name="楕円 21">
            <a:extLst>
              <a:ext uri="{FF2B5EF4-FFF2-40B4-BE49-F238E27FC236}">
                <a16:creationId xmlns:a16="http://schemas.microsoft.com/office/drawing/2014/main" id="{8F8DF21B-98E7-4C0B-9EBB-2BB391BEAFE7}"/>
              </a:ext>
            </a:extLst>
          </p:cNvPr>
          <p:cNvSpPr/>
          <p:nvPr/>
        </p:nvSpPr>
        <p:spPr>
          <a:xfrm>
            <a:off x="198077" y="544887"/>
            <a:ext cx="1671811" cy="52356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経産省</a:t>
            </a:r>
          </a:p>
        </p:txBody>
      </p:sp>
      <p:sp>
        <p:nvSpPr>
          <p:cNvPr id="23" name="楕円 22">
            <a:extLst>
              <a:ext uri="{FF2B5EF4-FFF2-40B4-BE49-F238E27FC236}">
                <a16:creationId xmlns:a16="http://schemas.microsoft.com/office/drawing/2014/main" id="{DED5A881-FD8A-443F-8220-4CA7FE58C9EF}"/>
              </a:ext>
            </a:extLst>
          </p:cNvPr>
          <p:cNvSpPr/>
          <p:nvPr/>
        </p:nvSpPr>
        <p:spPr>
          <a:xfrm>
            <a:off x="123060" y="1950007"/>
            <a:ext cx="1671811" cy="52356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内閣官房</a:t>
            </a:r>
          </a:p>
        </p:txBody>
      </p:sp>
      <p:sp>
        <p:nvSpPr>
          <p:cNvPr id="24" name="矢印: 下 23">
            <a:extLst>
              <a:ext uri="{FF2B5EF4-FFF2-40B4-BE49-F238E27FC236}">
                <a16:creationId xmlns:a16="http://schemas.microsoft.com/office/drawing/2014/main" id="{03486FC8-BC5F-4994-8A71-6B8BEBB52492}"/>
              </a:ext>
            </a:extLst>
          </p:cNvPr>
          <p:cNvSpPr/>
          <p:nvPr/>
        </p:nvSpPr>
        <p:spPr>
          <a:xfrm rot="18003383">
            <a:off x="4565763" y="1435150"/>
            <a:ext cx="648677" cy="962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下 24">
            <a:extLst>
              <a:ext uri="{FF2B5EF4-FFF2-40B4-BE49-F238E27FC236}">
                <a16:creationId xmlns:a16="http://schemas.microsoft.com/office/drawing/2014/main" id="{6620CFF9-E48A-41C0-8C46-331AABC66243}"/>
              </a:ext>
            </a:extLst>
          </p:cNvPr>
          <p:cNvSpPr/>
          <p:nvPr/>
        </p:nvSpPr>
        <p:spPr>
          <a:xfrm rot="16200000">
            <a:off x="4853851" y="3157580"/>
            <a:ext cx="648677" cy="962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下 25">
            <a:extLst>
              <a:ext uri="{FF2B5EF4-FFF2-40B4-BE49-F238E27FC236}">
                <a16:creationId xmlns:a16="http://schemas.microsoft.com/office/drawing/2014/main" id="{0F686864-E01E-4CC7-94F7-B44F07E6E97A}"/>
              </a:ext>
            </a:extLst>
          </p:cNvPr>
          <p:cNvSpPr/>
          <p:nvPr/>
        </p:nvSpPr>
        <p:spPr>
          <a:xfrm rot="14348673">
            <a:off x="4818453" y="4155282"/>
            <a:ext cx="648677" cy="962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BA0E6781-2683-4965-80AC-7E3FB5EAFF3E}"/>
              </a:ext>
            </a:extLst>
          </p:cNvPr>
          <p:cNvSpPr/>
          <p:nvPr/>
        </p:nvSpPr>
        <p:spPr>
          <a:xfrm>
            <a:off x="2063658" y="6197593"/>
            <a:ext cx="1439577" cy="564118"/>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大学</a:t>
            </a:r>
          </a:p>
        </p:txBody>
      </p:sp>
      <p:sp>
        <p:nvSpPr>
          <p:cNvPr id="31" name="楕円 30">
            <a:extLst>
              <a:ext uri="{FF2B5EF4-FFF2-40B4-BE49-F238E27FC236}">
                <a16:creationId xmlns:a16="http://schemas.microsoft.com/office/drawing/2014/main" id="{9C652F86-98DF-4E0A-939B-16BA27CCAA92}"/>
              </a:ext>
            </a:extLst>
          </p:cNvPr>
          <p:cNvSpPr/>
          <p:nvPr/>
        </p:nvSpPr>
        <p:spPr>
          <a:xfrm>
            <a:off x="1049925" y="5996099"/>
            <a:ext cx="1439577" cy="564118"/>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大学</a:t>
            </a:r>
          </a:p>
        </p:txBody>
      </p:sp>
      <p:sp>
        <p:nvSpPr>
          <p:cNvPr id="32" name="楕円 31">
            <a:extLst>
              <a:ext uri="{FF2B5EF4-FFF2-40B4-BE49-F238E27FC236}">
                <a16:creationId xmlns:a16="http://schemas.microsoft.com/office/drawing/2014/main" id="{5179FECB-3B59-473E-BCA0-62EF557830C8}"/>
              </a:ext>
            </a:extLst>
          </p:cNvPr>
          <p:cNvSpPr/>
          <p:nvPr/>
        </p:nvSpPr>
        <p:spPr>
          <a:xfrm>
            <a:off x="179938" y="5419536"/>
            <a:ext cx="1439577" cy="564118"/>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大学</a:t>
            </a:r>
          </a:p>
        </p:txBody>
      </p:sp>
      <p:sp>
        <p:nvSpPr>
          <p:cNvPr id="33" name="楕円 32">
            <a:extLst>
              <a:ext uri="{FF2B5EF4-FFF2-40B4-BE49-F238E27FC236}">
                <a16:creationId xmlns:a16="http://schemas.microsoft.com/office/drawing/2014/main" id="{5378B887-B9D7-4412-93EE-575B2F933C69}"/>
              </a:ext>
            </a:extLst>
          </p:cNvPr>
          <p:cNvSpPr/>
          <p:nvPr/>
        </p:nvSpPr>
        <p:spPr>
          <a:xfrm>
            <a:off x="129593" y="4815371"/>
            <a:ext cx="1671811" cy="52356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文科省</a:t>
            </a:r>
          </a:p>
        </p:txBody>
      </p:sp>
      <p:sp>
        <p:nvSpPr>
          <p:cNvPr id="34" name="楕円 33">
            <a:extLst>
              <a:ext uri="{FF2B5EF4-FFF2-40B4-BE49-F238E27FC236}">
                <a16:creationId xmlns:a16="http://schemas.microsoft.com/office/drawing/2014/main" id="{CDFC4236-90F6-4A3A-923A-C25105CF702E}"/>
              </a:ext>
            </a:extLst>
          </p:cNvPr>
          <p:cNvSpPr/>
          <p:nvPr/>
        </p:nvSpPr>
        <p:spPr>
          <a:xfrm>
            <a:off x="5701750" y="2199066"/>
            <a:ext cx="3512323" cy="2319414"/>
          </a:xfrm>
          <a:prstGeom prst="ellipse">
            <a:avLst/>
          </a:prstGeom>
          <a:noFill/>
          <a:ln w="762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日本版</a:t>
            </a:r>
          </a:p>
          <a:p>
            <a:pPr algn="ctr"/>
            <a:r>
              <a:rPr kumimoji="1" lang="ja-JP" altLang="en-US" sz="2000" b="1" dirty="0">
                <a:solidFill>
                  <a:schemeClr val="tx1"/>
                </a:solidFill>
              </a:rPr>
              <a:t>●●●</a:t>
            </a:r>
            <a:r>
              <a:rPr kumimoji="1" lang="ja-JP" altLang="en-US" b="1" dirty="0">
                <a:solidFill>
                  <a:schemeClr val="tx1"/>
                </a:solidFill>
              </a:rPr>
              <a:t>●</a:t>
            </a:r>
            <a:r>
              <a:rPr kumimoji="1" lang="ja-JP" altLang="en-US" sz="2000" b="1" dirty="0">
                <a:solidFill>
                  <a:schemeClr val="tx1"/>
                </a:solidFill>
              </a:rPr>
              <a:t>●●</a:t>
            </a:r>
            <a:r>
              <a:rPr kumimoji="1" lang="ja-JP" altLang="en-US" sz="2400" b="1" dirty="0">
                <a:solidFill>
                  <a:schemeClr val="tx1"/>
                </a:solidFill>
              </a:rPr>
              <a:t>計画</a:t>
            </a:r>
            <a:endParaRPr kumimoji="1" lang="en-US" altLang="ja-JP" sz="2400" b="1" dirty="0">
              <a:solidFill>
                <a:schemeClr val="tx1"/>
              </a:solidFill>
            </a:endParaRPr>
          </a:p>
          <a:p>
            <a:pPr algn="ctr"/>
            <a:r>
              <a:rPr lang="en-US" altLang="ja-JP" sz="2000" b="1" dirty="0">
                <a:solidFill>
                  <a:schemeClr val="tx1"/>
                </a:solidFill>
              </a:rPr>
              <a:t>(</a:t>
            </a:r>
            <a:r>
              <a:rPr lang="ja-JP" altLang="en-US" sz="2000" b="1" dirty="0">
                <a:solidFill>
                  <a:schemeClr val="tx1"/>
                </a:solidFill>
              </a:rPr>
              <a:t>秘密計画</a:t>
            </a:r>
            <a:r>
              <a:rPr lang="en-US" altLang="ja-JP" sz="2000" b="1" dirty="0">
                <a:solidFill>
                  <a:schemeClr val="tx1"/>
                </a:solidFill>
              </a:rPr>
              <a:t>)</a:t>
            </a:r>
            <a:endParaRPr kumimoji="1" lang="ja-JP" altLang="en-US" b="1" dirty="0">
              <a:solidFill>
                <a:schemeClr val="tx1"/>
              </a:solidFill>
            </a:endParaRPr>
          </a:p>
        </p:txBody>
      </p:sp>
      <p:sp>
        <p:nvSpPr>
          <p:cNvPr id="35" name="楕円 34">
            <a:extLst>
              <a:ext uri="{FF2B5EF4-FFF2-40B4-BE49-F238E27FC236}">
                <a16:creationId xmlns:a16="http://schemas.microsoft.com/office/drawing/2014/main" id="{6DFB2656-9447-4493-9E41-22039D6ACF14}"/>
              </a:ext>
            </a:extLst>
          </p:cNvPr>
          <p:cNvSpPr/>
          <p:nvPr/>
        </p:nvSpPr>
        <p:spPr>
          <a:xfrm>
            <a:off x="3273458" y="3064149"/>
            <a:ext cx="1207633" cy="376075"/>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自治体</a:t>
            </a:r>
          </a:p>
        </p:txBody>
      </p:sp>
      <p:sp>
        <p:nvSpPr>
          <p:cNvPr id="36" name="楕円 35">
            <a:extLst>
              <a:ext uri="{FF2B5EF4-FFF2-40B4-BE49-F238E27FC236}">
                <a16:creationId xmlns:a16="http://schemas.microsoft.com/office/drawing/2014/main" id="{CED110AF-95F1-4C29-929B-9DDE9CCEF928}"/>
              </a:ext>
            </a:extLst>
          </p:cNvPr>
          <p:cNvSpPr/>
          <p:nvPr/>
        </p:nvSpPr>
        <p:spPr>
          <a:xfrm>
            <a:off x="3047958" y="2819106"/>
            <a:ext cx="1207633" cy="376075"/>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自治体</a:t>
            </a:r>
          </a:p>
        </p:txBody>
      </p:sp>
      <p:sp>
        <p:nvSpPr>
          <p:cNvPr id="37" name="楕円 36">
            <a:extLst>
              <a:ext uri="{FF2B5EF4-FFF2-40B4-BE49-F238E27FC236}">
                <a16:creationId xmlns:a16="http://schemas.microsoft.com/office/drawing/2014/main" id="{06098B31-E767-4175-A996-5527EE979A5A}"/>
              </a:ext>
            </a:extLst>
          </p:cNvPr>
          <p:cNvSpPr/>
          <p:nvPr/>
        </p:nvSpPr>
        <p:spPr>
          <a:xfrm>
            <a:off x="3335499" y="2516886"/>
            <a:ext cx="1207633" cy="376075"/>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自治体</a:t>
            </a:r>
          </a:p>
        </p:txBody>
      </p:sp>
      <p:sp>
        <p:nvSpPr>
          <p:cNvPr id="38" name="テキスト ボックス 37">
            <a:extLst>
              <a:ext uri="{FF2B5EF4-FFF2-40B4-BE49-F238E27FC236}">
                <a16:creationId xmlns:a16="http://schemas.microsoft.com/office/drawing/2014/main" id="{0DE27D23-4465-4D27-91A4-11C79D30C365}"/>
              </a:ext>
            </a:extLst>
          </p:cNvPr>
          <p:cNvSpPr txBox="1"/>
          <p:nvPr/>
        </p:nvSpPr>
        <p:spPr>
          <a:xfrm>
            <a:off x="6255188" y="2499529"/>
            <a:ext cx="1497785" cy="307777"/>
          </a:xfrm>
          <a:prstGeom prst="rect">
            <a:avLst/>
          </a:prstGeom>
          <a:noFill/>
        </p:spPr>
        <p:txBody>
          <a:bodyPr wrap="square" rtlCol="0">
            <a:spAutoFit/>
          </a:bodyPr>
          <a:lstStyle/>
          <a:p>
            <a:r>
              <a:rPr kumimoji="1" lang="en-US" altLang="ja-JP" sz="1400" dirty="0">
                <a:solidFill>
                  <a:srgbClr val="0000FF"/>
                </a:solidFill>
              </a:rPr>
              <a:t>202</a:t>
            </a:r>
            <a:r>
              <a:rPr kumimoji="1" lang="ja-JP" altLang="en-US" sz="1050" dirty="0">
                <a:solidFill>
                  <a:srgbClr val="0000FF"/>
                </a:solidFill>
              </a:rPr>
              <a:t>●</a:t>
            </a:r>
            <a:r>
              <a:rPr kumimoji="1" lang="ja-JP" altLang="en-US" sz="1400" dirty="0">
                <a:solidFill>
                  <a:srgbClr val="0000FF"/>
                </a:solidFill>
              </a:rPr>
              <a:t>～</a:t>
            </a:r>
            <a:r>
              <a:rPr kumimoji="1" lang="en-US" altLang="ja-JP" sz="1400" dirty="0">
                <a:solidFill>
                  <a:srgbClr val="0000FF"/>
                </a:solidFill>
              </a:rPr>
              <a:t> 203</a:t>
            </a:r>
            <a:r>
              <a:rPr kumimoji="1" lang="ja-JP" altLang="en-US" sz="1050" dirty="0">
                <a:solidFill>
                  <a:srgbClr val="0000FF"/>
                </a:solidFill>
              </a:rPr>
              <a:t>●</a:t>
            </a:r>
            <a:endParaRPr kumimoji="1" lang="ja-JP" altLang="en-US" sz="1400" dirty="0">
              <a:solidFill>
                <a:srgbClr val="0000FF"/>
              </a:solidFill>
            </a:endParaRPr>
          </a:p>
        </p:txBody>
      </p:sp>
      <p:sp>
        <p:nvSpPr>
          <p:cNvPr id="39" name="楕円 38">
            <a:extLst>
              <a:ext uri="{FF2B5EF4-FFF2-40B4-BE49-F238E27FC236}">
                <a16:creationId xmlns:a16="http://schemas.microsoft.com/office/drawing/2014/main" id="{642D963C-F21F-4FD3-9592-758896459709}"/>
              </a:ext>
            </a:extLst>
          </p:cNvPr>
          <p:cNvSpPr/>
          <p:nvPr/>
        </p:nvSpPr>
        <p:spPr>
          <a:xfrm>
            <a:off x="3422317" y="1262931"/>
            <a:ext cx="1055449" cy="424774"/>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民間</a:t>
            </a:r>
          </a:p>
        </p:txBody>
      </p:sp>
      <p:sp>
        <p:nvSpPr>
          <p:cNvPr id="40" name="楕円 39">
            <a:extLst>
              <a:ext uri="{FF2B5EF4-FFF2-40B4-BE49-F238E27FC236}">
                <a16:creationId xmlns:a16="http://schemas.microsoft.com/office/drawing/2014/main" id="{6130D0B7-74D2-4741-8920-6094157028C5}"/>
              </a:ext>
            </a:extLst>
          </p:cNvPr>
          <p:cNvSpPr/>
          <p:nvPr/>
        </p:nvSpPr>
        <p:spPr>
          <a:xfrm>
            <a:off x="3807435" y="5596097"/>
            <a:ext cx="1055449" cy="424774"/>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民間</a:t>
            </a:r>
          </a:p>
        </p:txBody>
      </p:sp>
      <p:sp>
        <p:nvSpPr>
          <p:cNvPr id="46" name="テキスト ボックス 45">
            <a:extLst>
              <a:ext uri="{FF2B5EF4-FFF2-40B4-BE49-F238E27FC236}">
                <a16:creationId xmlns:a16="http://schemas.microsoft.com/office/drawing/2014/main" id="{480E60CB-B9FE-4A8E-842E-152E057DF69A}"/>
              </a:ext>
            </a:extLst>
          </p:cNvPr>
          <p:cNvSpPr txBox="1"/>
          <p:nvPr/>
        </p:nvSpPr>
        <p:spPr>
          <a:xfrm>
            <a:off x="4477766" y="2465704"/>
            <a:ext cx="1758438" cy="1015663"/>
          </a:xfrm>
          <a:prstGeom prst="rect">
            <a:avLst/>
          </a:prstGeom>
          <a:noFill/>
        </p:spPr>
        <p:txBody>
          <a:bodyPr wrap="square" rtlCol="0">
            <a:spAutoFit/>
          </a:bodyPr>
          <a:lstStyle/>
          <a:p>
            <a:r>
              <a:rPr kumimoji="1" lang="ja-JP" altLang="en-US" sz="2000" dirty="0"/>
              <a:t>日本人の</a:t>
            </a:r>
            <a:endParaRPr kumimoji="1" lang="en-US" altLang="ja-JP" sz="2000" dirty="0"/>
          </a:p>
          <a:p>
            <a:r>
              <a:rPr kumimoji="1" lang="ja-JP" altLang="en-US" sz="2000" dirty="0"/>
              <a:t>人材と知力</a:t>
            </a:r>
            <a:endParaRPr kumimoji="1" lang="en-US" altLang="ja-JP" sz="2000" dirty="0"/>
          </a:p>
          <a:p>
            <a:r>
              <a:rPr kumimoji="1" lang="ja-JP" altLang="en-US" sz="2000" dirty="0"/>
              <a:t>の</a:t>
            </a:r>
            <a:r>
              <a:rPr kumimoji="1" lang="ja-JP" altLang="en-US" sz="2000" dirty="0">
                <a:highlight>
                  <a:srgbClr val="FFFF00"/>
                </a:highlight>
              </a:rPr>
              <a:t>結集</a:t>
            </a:r>
          </a:p>
        </p:txBody>
      </p:sp>
      <p:sp>
        <p:nvSpPr>
          <p:cNvPr id="52" name="楕円 51">
            <a:extLst>
              <a:ext uri="{FF2B5EF4-FFF2-40B4-BE49-F238E27FC236}">
                <a16:creationId xmlns:a16="http://schemas.microsoft.com/office/drawing/2014/main" id="{3EC6DCB9-354E-485C-8787-9738028EDCE9}"/>
              </a:ext>
            </a:extLst>
          </p:cNvPr>
          <p:cNvSpPr/>
          <p:nvPr/>
        </p:nvSpPr>
        <p:spPr>
          <a:xfrm>
            <a:off x="3519249" y="3648161"/>
            <a:ext cx="1563193" cy="870319"/>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強権的</a:t>
            </a:r>
          </a:p>
          <a:p>
            <a:pPr algn="ctr"/>
            <a:r>
              <a:rPr kumimoji="1" lang="ja-JP" altLang="en-US" sz="1600" dirty="0">
                <a:solidFill>
                  <a:schemeClr val="tx1"/>
                </a:solidFill>
              </a:rPr>
              <a:t>電話会社</a:t>
            </a:r>
            <a:endParaRPr kumimoji="1" lang="en-US" altLang="ja-JP" sz="1600" dirty="0">
              <a:solidFill>
                <a:schemeClr val="tx1"/>
              </a:solidFill>
            </a:endParaRPr>
          </a:p>
          <a:p>
            <a:pPr algn="ctr"/>
            <a:r>
              <a:rPr lang="en-US" altLang="ja-JP" sz="1600" dirty="0">
                <a:solidFill>
                  <a:schemeClr val="tx1"/>
                </a:solidFill>
              </a:rPr>
              <a:t>(NTT </a:t>
            </a:r>
            <a:r>
              <a:rPr lang="ja-JP" altLang="en-US" sz="1600" dirty="0">
                <a:solidFill>
                  <a:schemeClr val="tx1"/>
                </a:solidFill>
              </a:rPr>
              <a:t>等</a:t>
            </a:r>
            <a:r>
              <a:rPr lang="en-US" altLang="ja-JP" sz="1600" dirty="0">
                <a:solidFill>
                  <a:schemeClr val="tx1"/>
                </a:solidFill>
              </a:rPr>
              <a:t>)</a:t>
            </a:r>
            <a:endParaRPr kumimoji="1" lang="ja-JP" altLang="en-US" sz="1600" dirty="0">
              <a:solidFill>
                <a:schemeClr val="tx1"/>
              </a:solidFill>
            </a:endParaRPr>
          </a:p>
        </p:txBody>
      </p:sp>
      <p:sp>
        <p:nvSpPr>
          <p:cNvPr id="54" name="楕円 53">
            <a:extLst>
              <a:ext uri="{FF2B5EF4-FFF2-40B4-BE49-F238E27FC236}">
                <a16:creationId xmlns:a16="http://schemas.microsoft.com/office/drawing/2014/main" id="{0BBAD57B-7FCA-4DBC-B127-817F25659C4F}"/>
              </a:ext>
            </a:extLst>
          </p:cNvPr>
          <p:cNvSpPr/>
          <p:nvPr/>
        </p:nvSpPr>
        <p:spPr>
          <a:xfrm>
            <a:off x="2593226" y="573682"/>
            <a:ext cx="1055449" cy="424774"/>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民間</a:t>
            </a:r>
          </a:p>
        </p:txBody>
      </p:sp>
      <p:sp>
        <p:nvSpPr>
          <p:cNvPr id="55" name="楕円 54">
            <a:extLst>
              <a:ext uri="{FF2B5EF4-FFF2-40B4-BE49-F238E27FC236}">
                <a16:creationId xmlns:a16="http://schemas.microsoft.com/office/drawing/2014/main" id="{DC1A7DDD-EF7D-46DD-BE55-74B6915B76CF}"/>
              </a:ext>
            </a:extLst>
          </p:cNvPr>
          <p:cNvSpPr/>
          <p:nvPr/>
        </p:nvSpPr>
        <p:spPr>
          <a:xfrm>
            <a:off x="3529417" y="4959446"/>
            <a:ext cx="1402091" cy="706707"/>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強権的</a:t>
            </a:r>
          </a:p>
          <a:p>
            <a:pPr algn="ctr"/>
            <a:r>
              <a:rPr kumimoji="1" lang="ja-JP" altLang="en-US" dirty="0">
                <a:solidFill>
                  <a:schemeClr val="tx1"/>
                </a:solidFill>
              </a:rPr>
              <a:t>大企業</a:t>
            </a:r>
          </a:p>
        </p:txBody>
      </p:sp>
      <p:sp>
        <p:nvSpPr>
          <p:cNvPr id="56" name="タイトル 3">
            <a:extLst>
              <a:ext uri="{FF2B5EF4-FFF2-40B4-BE49-F238E27FC236}">
                <a16:creationId xmlns:a16="http://schemas.microsoft.com/office/drawing/2014/main" id="{B7F0D461-236F-46A6-BF84-40680690CFEA}"/>
              </a:ext>
            </a:extLst>
          </p:cNvPr>
          <p:cNvSpPr>
            <a:spLocks noGrp="1"/>
          </p:cNvSpPr>
          <p:nvPr>
            <p:ph type="title"/>
          </p:nvPr>
        </p:nvSpPr>
        <p:spPr>
          <a:xfrm>
            <a:off x="49893" y="12736"/>
            <a:ext cx="7312199" cy="683490"/>
          </a:xfrm>
        </p:spPr>
        <p:txBody>
          <a:bodyPr>
            <a:normAutofit/>
          </a:bodyPr>
          <a:lstStyle/>
          <a:p>
            <a:r>
              <a:rPr kumimoji="1" lang="ja-JP" altLang="en-US" sz="2800" dirty="0"/>
              <a:t>これからの日本デジタル技術発展史 </a:t>
            </a:r>
            <a:r>
              <a:rPr kumimoji="1" lang="en-US" altLang="ja-JP" sz="2800" dirty="0"/>
              <a:t>(202</a:t>
            </a:r>
            <a:r>
              <a:rPr kumimoji="1" lang="ja-JP" altLang="en-US" sz="2000" dirty="0"/>
              <a:t>●</a:t>
            </a:r>
            <a:r>
              <a:rPr kumimoji="1" lang="en-US" altLang="ja-JP" sz="2800" dirty="0"/>
              <a:t> </a:t>
            </a:r>
            <a:r>
              <a:rPr kumimoji="1" lang="ja-JP" altLang="en-US" sz="2800" dirty="0"/>
              <a:t>～</a:t>
            </a:r>
            <a:r>
              <a:rPr kumimoji="1" lang="en-US" altLang="ja-JP" sz="2800" dirty="0"/>
              <a:t>)</a:t>
            </a:r>
            <a:endParaRPr kumimoji="1" lang="ja-JP" altLang="en-US" sz="2800" dirty="0"/>
          </a:p>
        </p:txBody>
      </p:sp>
      <p:sp>
        <p:nvSpPr>
          <p:cNvPr id="72" name="矢印: 下 71">
            <a:extLst>
              <a:ext uri="{FF2B5EF4-FFF2-40B4-BE49-F238E27FC236}">
                <a16:creationId xmlns:a16="http://schemas.microsoft.com/office/drawing/2014/main" id="{59906539-EF6C-4E11-B45D-F9307C4F17A9}"/>
              </a:ext>
            </a:extLst>
          </p:cNvPr>
          <p:cNvSpPr/>
          <p:nvPr/>
        </p:nvSpPr>
        <p:spPr>
          <a:xfrm rot="18003383">
            <a:off x="8889734" y="3922807"/>
            <a:ext cx="648677" cy="7354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8" name="図 77">
            <a:extLst>
              <a:ext uri="{FF2B5EF4-FFF2-40B4-BE49-F238E27FC236}">
                <a16:creationId xmlns:a16="http://schemas.microsoft.com/office/drawing/2014/main" id="{C786FE33-8CD2-4286-96FA-85F8DB7FD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4980" y="1083860"/>
            <a:ext cx="2333856" cy="1460314"/>
          </a:xfrm>
          <a:prstGeom prst="rect">
            <a:avLst/>
          </a:prstGeom>
        </p:spPr>
      </p:pic>
      <p:sp>
        <p:nvSpPr>
          <p:cNvPr id="84" name="楕円 83">
            <a:extLst>
              <a:ext uri="{FF2B5EF4-FFF2-40B4-BE49-F238E27FC236}">
                <a16:creationId xmlns:a16="http://schemas.microsoft.com/office/drawing/2014/main" id="{C609C92E-9B76-45FE-800B-0670289FCB4D}"/>
              </a:ext>
            </a:extLst>
          </p:cNvPr>
          <p:cNvSpPr/>
          <p:nvPr/>
        </p:nvSpPr>
        <p:spPr>
          <a:xfrm>
            <a:off x="4314092" y="6322646"/>
            <a:ext cx="1391139" cy="517959"/>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83" name="テキスト ボックス 82">
            <a:extLst>
              <a:ext uri="{FF2B5EF4-FFF2-40B4-BE49-F238E27FC236}">
                <a16:creationId xmlns:a16="http://schemas.microsoft.com/office/drawing/2014/main" id="{EB6E92F4-A13C-4E4E-BAC2-AAEEEAAE2104}"/>
              </a:ext>
            </a:extLst>
          </p:cNvPr>
          <p:cNvSpPr txBox="1"/>
          <p:nvPr/>
        </p:nvSpPr>
        <p:spPr>
          <a:xfrm>
            <a:off x="4469123" y="6313566"/>
            <a:ext cx="1758438" cy="523220"/>
          </a:xfrm>
          <a:prstGeom prst="rect">
            <a:avLst/>
          </a:prstGeom>
          <a:noFill/>
        </p:spPr>
        <p:txBody>
          <a:bodyPr wrap="square" rtlCol="0">
            <a:spAutoFit/>
          </a:bodyPr>
          <a:lstStyle/>
          <a:p>
            <a:r>
              <a:rPr kumimoji="1" lang="ja-JP" altLang="en-US" sz="1400" dirty="0"/>
              <a:t>うさんくさい</a:t>
            </a:r>
            <a:endParaRPr kumimoji="1" lang="en-US" altLang="ja-JP" sz="1400" dirty="0"/>
          </a:p>
          <a:p>
            <a:r>
              <a:rPr kumimoji="1" lang="ja-JP" altLang="en-US" sz="1400" dirty="0"/>
              <a:t>権力取り巻き</a:t>
            </a:r>
          </a:p>
        </p:txBody>
      </p:sp>
      <p:pic>
        <p:nvPicPr>
          <p:cNvPr id="82" name="図 81">
            <a:extLst>
              <a:ext uri="{FF2B5EF4-FFF2-40B4-BE49-F238E27FC236}">
                <a16:creationId xmlns:a16="http://schemas.microsoft.com/office/drawing/2014/main" id="{934E490D-D355-4F45-81D2-DF0E1A7B57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0529" y="5235949"/>
            <a:ext cx="580888" cy="1121118"/>
          </a:xfrm>
          <a:prstGeom prst="rect">
            <a:avLst/>
          </a:prstGeom>
        </p:spPr>
      </p:pic>
      <p:sp>
        <p:nvSpPr>
          <p:cNvPr id="85" name="楕円 84">
            <a:extLst>
              <a:ext uri="{FF2B5EF4-FFF2-40B4-BE49-F238E27FC236}">
                <a16:creationId xmlns:a16="http://schemas.microsoft.com/office/drawing/2014/main" id="{0493EAE0-D7D6-4B91-A277-E5765378B44F}"/>
              </a:ext>
            </a:extLst>
          </p:cNvPr>
          <p:cNvSpPr/>
          <p:nvPr/>
        </p:nvSpPr>
        <p:spPr>
          <a:xfrm>
            <a:off x="3497432" y="4559346"/>
            <a:ext cx="991600" cy="376075"/>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独法</a:t>
            </a:r>
          </a:p>
        </p:txBody>
      </p:sp>
      <p:sp>
        <p:nvSpPr>
          <p:cNvPr id="77" name="テキスト ボックス 76">
            <a:extLst>
              <a:ext uri="{FF2B5EF4-FFF2-40B4-BE49-F238E27FC236}">
                <a16:creationId xmlns:a16="http://schemas.microsoft.com/office/drawing/2014/main" id="{1181B076-D83C-42B4-B6BF-CE55A90C8C0C}"/>
              </a:ext>
            </a:extLst>
          </p:cNvPr>
          <p:cNvSpPr txBox="1"/>
          <p:nvPr/>
        </p:nvSpPr>
        <p:spPr>
          <a:xfrm>
            <a:off x="26000" y="6560915"/>
            <a:ext cx="1725197" cy="338554"/>
          </a:xfrm>
          <a:prstGeom prst="rect">
            <a:avLst/>
          </a:prstGeom>
          <a:noFill/>
        </p:spPr>
        <p:txBody>
          <a:bodyPr wrap="square" rtlCol="0">
            <a:spAutoFit/>
          </a:bodyPr>
          <a:lstStyle/>
          <a:p>
            <a:r>
              <a:rPr lang="en-US" altLang="ja-JP" sz="1600" dirty="0"/>
              <a:t>Confidential</a:t>
            </a:r>
            <a:endParaRPr kumimoji="1" lang="ja-JP" altLang="en-US" sz="1600" dirty="0"/>
          </a:p>
        </p:txBody>
      </p:sp>
      <p:sp>
        <p:nvSpPr>
          <p:cNvPr id="2" name="テキスト ボックス 1">
            <a:extLst>
              <a:ext uri="{FF2B5EF4-FFF2-40B4-BE49-F238E27FC236}">
                <a16:creationId xmlns:a16="http://schemas.microsoft.com/office/drawing/2014/main" id="{622A7562-D442-4235-A231-6D029B5246AA}"/>
              </a:ext>
            </a:extLst>
          </p:cNvPr>
          <p:cNvSpPr txBox="1"/>
          <p:nvPr/>
        </p:nvSpPr>
        <p:spPr>
          <a:xfrm>
            <a:off x="6513915" y="3963558"/>
            <a:ext cx="3052262" cy="430887"/>
          </a:xfrm>
          <a:prstGeom prst="rect">
            <a:avLst/>
          </a:prstGeom>
          <a:noFill/>
        </p:spPr>
        <p:txBody>
          <a:bodyPr wrap="square" rtlCol="0">
            <a:spAutoFit/>
          </a:bodyPr>
          <a:lstStyle/>
          <a:p>
            <a:r>
              <a:rPr kumimoji="1" lang="en-US" altLang="ja-JP" sz="1100" b="1" dirty="0"/>
              <a:t>※ </a:t>
            </a:r>
            <a:r>
              <a:rPr kumimoji="1" lang="ja-JP" altLang="en-US" sz="1100" b="1" dirty="0"/>
              <a:t>兵器を作るわけではない。</a:t>
            </a:r>
            <a:endParaRPr kumimoji="1" lang="en-US" altLang="ja-JP" sz="1100" b="1" dirty="0"/>
          </a:p>
          <a:p>
            <a:r>
              <a:rPr lang="ja-JP" altLang="en-US" sz="1100" b="1" dirty="0"/>
              <a:t>     デジタル技術を作るのである。</a:t>
            </a:r>
            <a:endParaRPr kumimoji="1" lang="en-US" altLang="ja-JP" sz="1100" b="1" dirty="0"/>
          </a:p>
        </p:txBody>
      </p:sp>
      <p:sp>
        <p:nvSpPr>
          <p:cNvPr id="15" name="テキスト ボックス 14">
            <a:extLst>
              <a:ext uri="{FF2B5EF4-FFF2-40B4-BE49-F238E27FC236}">
                <a16:creationId xmlns:a16="http://schemas.microsoft.com/office/drawing/2014/main" id="{1A288327-C850-4C80-B08F-37D3474BB806}"/>
              </a:ext>
            </a:extLst>
          </p:cNvPr>
          <p:cNvSpPr txBox="1"/>
          <p:nvPr/>
        </p:nvSpPr>
        <p:spPr>
          <a:xfrm>
            <a:off x="5301281" y="5124935"/>
            <a:ext cx="1105024" cy="830997"/>
          </a:xfrm>
          <a:prstGeom prst="rect">
            <a:avLst/>
          </a:prstGeom>
          <a:noFill/>
        </p:spPr>
        <p:txBody>
          <a:bodyPr wrap="square" rtlCol="0">
            <a:spAutoFit/>
          </a:bodyPr>
          <a:lstStyle/>
          <a:p>
            <a:r>
              <a:rPr kumimoji="1" lang="ja-JP" altLang="en-US" sz="1200" dirty="0"/>
              <a:t>うさんくさい</a:t>
            </a:r>
          </a:p>
          <a:p>
            <a:r>
              <a:rPr kumimoji="1" lang="ja-JP" altLang="en-US" sz="1200" dirty="0"/>
              <a:t>人たちも</a:t>
            </a:r>
            <a:endParaRPr kumimoji="1" lang="en-US" altLang="ja-JP" sz="1200" dirty="0"/>
          </a:p>
          <a:p>
            <a:r>
              <a:rPr kumimoji="1" lang="ja-JP" altLang="en-US" sz="1200" dirty="0"/>
              <a:t> 力を</a:t>
            </a:r>
          </a:p>
          <a:p>
            <a:r>
              <a:rPr kumimoji="1" lang="ja-JP" altLang="en-US" sz="1200" dirty="0"/>
              <a:t>   併せて</a:t>
            </a:r>
          </a:p>
        </p:txBody>
      </p:sp>
      <p:sp>
        <p:nvSpPr>
          <p:cNvPr id="76" name="楕円 75">
            <a:extLst>
              <a:ext uri="{FF2B5EF4-FFF2-40B4-BE49-F238E27FC236}">
                <a16:creationId xmlns:a16="http://schemas.microsoft.com/office/drawing/2014/main" id="{5E01D8BB-EE6A-4CCB-B059-3835C66DF533}"/>
              </a:ext>
            </a:extLst>
          </p:cNvPr>
          <p:cNvSpPr/>
          <p:nvPr/>
        </p:nvSpPr>
        <p:spPr>
          <a:xfrm>
            <a:off x="87801" y="3867495"/>
            <a:ext cx="879809" cy="42249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警察</a:t>
            </a:r>
          </a:p>
        </p:txBody>
      </p:sp>
      <p:sp>
        <p:nvSpPr>
          <p:cNvPr id="86" name="楕円 85">
            <a:extLst>
              <a:ext uri="{FF2B5EF4-FFF2-40B4-BE49-F238E27FC236}">
                <a16:creationId xmlns:a16="http://schemas.microsoft.com/office/drawing/2014/main" id="{7CE4B212-0C83-4907-85A0-0955B53C4135}"/>
              </a:ext>
            </a:extLst>
          </p:cNvPr>
          <p:cNvSpPr/>
          <p:nvPr/>
        </p:nvSpPr>
        <p:spPr>
          <a:xfrm>
            <a:off x="879372" y="4123188"/>
            <a:ext cx="879809" cy="42249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防衛</a:t>
            </a:r>
          </a:p>
        </p:txBody>
      </p:sp>
      <p:sp>
        <p:nvSpPr>
          <p:cNvPr id="87" name="楕円 86">
            <a:extLst>
              <a:ext uri="{FF2B5EF4-FFF2-40B4-BE49-F238E27FC236}">
                <a16:creationId xmlns:a16="http://schemas.microsoft.com/office/drawing/2014/main" id="{8E382726-022B-460D-A424-D3CF7312306D}"/>
              </a:ext>
            </a:extLst>
          </p:cNvPr>
          <p:cNvSpPr/>
          <p:nvPr/>
        </p:nvSpPr>
        <p:spPr>
          <a:xfrm>
            <a:off x="1556337" y="1762733"/>
            <a:ext cx="874034" cy="3231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rPr>
              <a:t>内閣府</a:t>
            </a:r>
          </a:p>
        </p:txBody>
      </p:sp>
      <p:pic>
        <p:nvPicPr>
          <p:cNvPr id="91" name="図 90">
            <a:extLst>
              <a:ext uri="{FF2B5EF4-FFF2-40B4-BE49-F238E27FC236}">
                <a16:creationId xmlns:a16="http://schemas.microsoft.com/office/drawing/2014/main" id="{C580E33F-E31A-48E2-9222-1DC2AA234E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0567" y="1849247"/>
            <a:ext cx="2518254" cy="2532979"/>
          </a:xfrm>
          <a:prstGeom prst="rect">
            <a:avLst/>
          </a:prstGeom>
        </p:spPr>
      </p:pic>
      <p:sp>
        <p:nvSpPr>
          <p:cNvPr id="89" name="テキスト ボックス 88">
            <a:extLst>
              <a:ext uri="{FF2B5EF4-FFF2-40B4-BE49-F238E27FC236}">
                <a16:creationId xmlns:a16="http://schemas.microsoft.com/office/drawing/2014/main" id="{BCCE43F3-E821-4C43-A42C-B71CACB46256}"/>
              </a:ext>
            </a:extLst>
          </p:cNvPr>
          <p:cNvSpPr txBox="1"/>
          <p:nvPr/>
        </p:nvSpPr>
        <p:spPr>
          <a:xfrm>
            <a:off x="9595453" y="3314574"/>
            <a:ext cx="2518254" cy="2062103"/>
          </a:xfrm>
          <a:prstGeom prst="rect">
            <a:avLst/>
          </a:prstGeom>
          <a:solidFill>
            <a:schemeClr val="bg1"/>
          </a:solidFill>
          <a:ln w="28575">
            <a:solidFill>
              <a:srgbClr val="00B050"/>
            </a:solidFill>
          </a:ln>
        </p:spPr>
        <p:txBody>
          <a:bodyPr wrap="square" rtlCol="0">
            <a:spAutoFit/>
          </a:bodyPr>
          <a:lstStyle/>
          <a:p>
            <a:r>
              <a:rPr kumimoji="1" lang="ja-JP" altLang="en-US" sz="1350" b="1" dirty="0"/>
              <a:t>世界で今後 </a:t>
            </a:r>
            <a:r>
              <a:rPr lang="en-US" altLang="ja-JP" sz="1350" b="1" dirty="0"/>
              <a:t>40 </a:t>
            </a:r>
            <a:r>
              <a:rPr lang="ja-JP" altLang="en-US" sz="1350" b="1" dirty="0"/>
              <a:t>年以上</a:t>
            </a:r>
            <a:r>
              <a:rPr kumimoji="1" lang="ja-JP" altLang="en-US" sz="1350" b="1" dirty="0"/>
              <a:t>使われる日本発のデジタル技術 </a:t>
            </a:r>
            <a:r>
              <a:rPr kumimoji="1" lang="en-US" altLang="ja-JP" sz="1350" b="1" dirty="0"/>
              <a:t>(</a:t>
            </a:r>
            <a:r>
              <a:rPr kumimoji="1" lang="ja-JP" altLang="en-US" sz="1350" b="1" dirty="0"/>
              <a:t>次ページ</a:t>
            </a:r>
            <a:r>
              <a:rPr kumimoji="1" lang="en-US" altLang="ja-JP" sz="1350" b="1" dirty="0"/>
              <a:t>)</a:t>
            </a:r>
          </a:p>
          <a:p>
            <a:endParaRPr kumimoji="1" lang="en-US" altLang="ja-JP" sz="500" b="1" dirty="0"/>
          </a:p>
          <a:p>
            <a:pPr marL="342900" indent="-342900">
              <a:buFont typeface="+mj-lt"/>
              <a:buAutoNum type="arabicPeriod"/>
            </a:pPr>
            <a:r>
              <a:rPr kumimoji="1" lang="en-US" altLang="ja-JP" sz="1600" b="1" dirty="0">
                <a:highlight>
                  <a:srgbClr val="FFFF00"/>
                </a:highlight>
              </a:rPr>
              <a:t>【</a:t>
            </a:r>
            <a:r>
              <a:rPr kumimoji="1" lang="ja-JP" altLang="en-US" sz="1600" b="1" dirty="0">
                <a:highlight>
                  <a:srgbClr val="FFFF00"/>
                </a:highlight>
              </a:rPr>
              <a:t>長寿命 </a:t>
            </a:r>
            <a:r>
              <a:rPr kumimoji="1" lang="en-US" altLang="ja-JP" sz="1600" b="1" dirty="0">
                <a:highlight>
                  <a:srgbClr val="FFFF00"/>
                </a:highlight>
              </a:rPr>
              <a:t>OS </a:t>
            </a:r>
            <a:r>
              <a:rPr kumimoji="1" lang="ja-JP" altLang="en-US" sz="1600" b="1" dirty="0">
                <a:highlight>
                  <a:srgbClr val="FFFF00"/>
                </a:highlight>
              </a:rPr>
              <a:t>技術</a:t>
            </a:r>
            <a:r>
              <a:rPr kumimoji="1" lang="en-US" altLang="ja-JP" sz="1600" b="1" dirty="0">
                <a:highlight>
                  <a:srgbClr val="FFFF00"/>
                </a:highlight>
              </a:rPr>
              <a:t>】</a:t>
            </a:r>
          </a:p>
          <a:p>
            <a:pPr marL="342900" indent="-342900">
              <a:buFont typeface="+mj-lt"/>
              <a:buAutoNum type="arabicPeriod"/>
            </a:pPr>
            <a:r>
              <a:rPr kumimoji="1" lang="en-US" altLang="ja-JP" sz="1600" b="1" dirty="0">
                <a:highlight>
                  <a:srgbClr val="00FF00"/>
                </a:highlight>
              </a:rPr>
              <a:t>【</a:t>
            </a:r>
            <a:r>
              <a:rPr kumimoji="1" lang="ja-JP" altLang="en-US" sz="1600" b="1" dirty="0">
                <a:highlight>
                  <a:srgbClr val="00FF00"/>
                </a:highlight>
              </a:rPr>
              <a:t>クラウド技術</a:t>
            </a:r>
            <a:r>
              <a:rPr kumimoji="1" lang="en-US" altLang="ja-JP" sz="1600" b="1" dirty="0">
                <a:highlight>
                  <a:srgbClr val="00FF00"/>
                </a:highlight>
              </a:rPr>
              <a:t>】</a:t>
            </a:r>
            <a:endParaRPr lang="en-US" altLang="ja-JP" sz="1600" b="1" dirty="0">
              <a:highlight>
                <a:srgbClr val="FFFF00"/>
              </a:highlight>
            </a:endParaRPr>
          </a:p>
          <a:p>
            <a:pPr marL="342900" indent="-342900">
              <a:buFont typeface="+mj-lt"/>
              <a:buAutoNum type="arabicPeriod"/>
            </a:pPr>
            <a:r>
              <a:rPr lang="en-US" altLang="ja-JP" sz="1600" b="1" dirty="0">
                <a:highlight>
                  <a:srgbClr val="00FFFF"/>
                </a:highlight>
              </a:rPr>
              <a:t>【</a:t>
            </a:r>
            <a:r>
              <a:rPr lang="ja-JP" altLang="en-US" sz="1600" b="1" dirty="0">
                <a:highlight>
                  <a:srgbClr val="00FFFF"/>
                </a:highlight>
              </a:rPr>
              <a:t>ネットワーク技術</a:t>
            </a:r>
            <a:r>
              <a:rPr lang="en-US" altLang="ja-JP" sz="1600" b="1" dirty="0">
                <a:highlight>
                  <a:srgbClr val="00FFFF"/>
                </a:highlight>
              </a:rPr>
              <a:t>】</a:t>
            </a:r>
          </a:p>
          <a:p>
            <a:pPr marL="342900" indent="-342900">
              <a:buFont typeface="+mj-lt"/>
              <a:buAutoNum type="arabicPeriod"/>
            </a:pPr>
            <a:r>
              <a:rPr lang="en-US" altLang="ja-JP" sz="1600" b="1" dirty="0">
                <a:highlight>
                  <a:srgbClr val="C0C0C0"/>
                </a:highlight>
              </a:rPr>
              <a:t>【</a:t>
            </a:r>
            <a:r>
              <a:rPr lang="ja-JP" altLang="en-US" sz="1600" b="1" dirty="0">
                <a:highlight>
                  <a:srgbClr val="C0C0C0"/>
                </a:highlight>
              </a:rPr>
              <a:t>汎用コンピュータ回路</a:t>
            </a:r>
            <a:r>
              <a:rPr lang="en-US" altLang="ja-JP" sz="1600" b="1" dirty="0">
                <a:highlight>
                  <a:srgbClr val="C0C0C0"/>
                </a:highlight>
              </a:rPr>
              <a:t>】</a:t>
            </a:r>
          </a:p>
          <a:p>
            <a:pPr marL="342900" indent="-342900">
              <a:buFont typeface="+mj-lt"/>
              <a:buAutoNum type="arabicPeriod"/>
            </a:pPr>
            <a:r>
              <a:rPr lang="en-US" altLang="ja-JP" sz="1600" b="1" dirty="0">
                <a:highlight>
                  <a:srgbClr val="FFCCFF"/>
                </a:highlight>
              </a:rPr>
              <a:t>【</a:t>
            </a:r>
            <a:r>
              <a:rPr lang="ja-JP" altLang="en-US" sz="1600" b="1" dirty="0">
                <a:highlight>
                  <a:srgbClr val="FFCCFF"/>
                </a:highlight>
              </a:rPr>
              <a:t>文書検索・</a:t>
            </a:r>
            <a:r>
              <a:rPr lang="en-US" altLang="ja-JP" sz="1600" b="1" dirty="0">
                <a:highlight>
                  <a:srgbClr val="FFCCFF"/>
                </a:highlight>
              </a:rPr>
              <a:t>AI】</a:t>
            </a:r>
            <a:endParaRPr lang="en-US" altLang="ja-JP" sz="1600" b="1" dirty="0">
              <a:highlight>
                <a:srgbClr val="C0C0C0"/>
              </a:highlight>
            </a:endParaRPr>
          </a:p>
          <a:p>
            <a:pPr marL="342900" indent="-342900">
              <a:buFont typeface="+mj-lt"/>
              <a:buAutoNum type="arabicPeriod"/>
            </a:pPr>
            <a:r>
              <a:rPr lang="en-US" altLang="ja-JP" sz="1600" b="1" dirty="0">
                <a:highlight>
                  <a:srgbClr val="99FFCC"/>
                </a:highlight>
              </a:rPr>
              <a:t>【</a:t>
            </a:r>
            <a:r>
              <a:rPr lang="ja-JP" altLang="en-US" sz="1600" b="1" dirty="0">
                <a:highlight>
                  <a:srgbClr val="99FFCC"/>
                </a:highlight>
              </a:rPr>
              <a:t>人材育成手段</a:t>
            </a:r>
            <a:r>
              <a:rPr lang="en-US" altLang="ja-JP" sz="1600" b="1" dirty="0">
                <a:highlight>
                  <a:srgbClr val="99FFCC"/>
                </a:highlight>
              </a:rPr>
              <a:t>】</a:t>
            </a:r>
            <a:endParaRPr kumimoji="1" lang="ja-JP" altLang="en-US" sz="1600" b="1" dirty="0"/>
          </a:p>
        </p:txBody>
      </p:sp>
      <p:pic>
        <p:nvPicPr>
          <p:cNvPr id="97" name="図 96">
            <a:extLst>
              <a:ext uri="{FF2B5EF4-FFF2-40B4-BE49-F238E27FC236}">
                <a16:creationId xmlns:a16="http://schemas.microsoft.com/office/drawing/2014/main" id="{23B2442F-E8EE-432B-8E81-8E638B85A3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7504" y="1541571"/>
            <a:ext cx="1858563" cy="1372210"/>
          </a:xfrm>
          <a:prstGeom prst="rect">
            <a:avLst/>
          </a:prstGeom>
        </p:spPr>
      </p:pic>
      <p:pic>
        <p:nvPicPr>
          <p:cNvPr id="99" name="図 98">
            <a:extLst>
              <a:ext uri="{FF2B5EF4-FFF2-40B4-BE49-F238E27FC236}">
                <a16:creationId xmlns:a16="http://schemas.microsoft.com/office/drawing/2014/main" id="{AC41CD03-D88E-4600-92CC-CDB196543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04661" y="5489514"/>
            <a:ext cx="1457225" cy="1044651"/>
          </a:xfrm>
          <a:prstGeom prst="rect">
            <a:avLst/>
          </a:prstGeom>
        </p:spPr>
      </p:pic>
      <p:sp>
        <p:nvSpPr>
          <p:cNvPr id="19" name="矢印: 上カーブ 18">
            <a:extLst>
              <a:ext uri="{FF2B5EF4-FFF2-40B4-BE49-F238E27FC236}">
                <a16:creationId xmlns:a16="http://schemas.microsoft.com/office/drawing/2014/main" id="{A17026FE-3803-4D1E-B3F9-71CD507926BB}"/>
              </a:ext>
            </a:extLst>
          </p:cNvPr>
          <p:cNvSpPr/>
          <p:nvPr/>
        </p:nvSpPr>
        <p:spPr>
          <a:xfrm>
            <a:off x="6900985" y="4559346"/>
            <a:ext cx="1613016" cy="779590"/>
          </a:xfrm>
          <a:prstGeom prst="curved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a:extLst>
              <a:ext uri="{FF2B5EF4-FFF2-40B4-BE49-F238E27FC236}">
                <a16:creationId xmlns:a16="http://schemas.microsoft.com/office/drawing/2014/main" id="{3AAFA6BA-7577-4E1B-A96C-785DE28D727B}"/>
              </a:ext>
            </a:extLst>
          </p:cNvPr>
          <p:cNvSpPr txBox="1"/>
          <p:nvPr/>
        </p:nvSpPr>
        <p:spPr>
          <a:xfrm>
            <a:off x="8405991" y="5365782"/>
            <a:ext cx="1212503" cy="738664"/>
          </a:xfrm>
          <a:prstGeom prst="rect">
            <a:avLst/>
          </a:prstGeom>
          <a:noFill/>
        </p:spPr>
        <p:txBody>
          <a:bodyPr wrap="square" rtlCol="0">
            <a:spAutoFit/>
          </a:bodyPr>
          <a:lstStyle/>
          <a:p>
            <a:r>
              <a:rPr kumimoji="1" lang="ja-JP" altLang="en-US" sz="1400" dirty="0"/>
              <a:t>アメリカの</a:t>
            </a:r>
            <a:endParaRPr lang="ja-JP" altLang="en-US" sz="1400" dirty="0"/>
          </a:p>
          <a:p>
            <a:r>
              <a:rPr lang="ja-JP" altLang="en-US" sz="1400" dirty="0"/>
              <a:t>伝説的企業・人材・技術</a:t>
            </a:r>
          </a:p>
        </p:txBody>
      </p:sp>
      <p:pic>
        <p:nvPicPr>
          <p:cNvPr id="101" name="図 100">
            <a:extLst>
              <a:ext uri="{FF2B5EF4-FFF2-40B4-BE49-F238E27FC236}">
                <a16:creationId xmlns:a16="http://schemas.microsoft.com/office/drawing/2014/main" id="{95C037A3-6381-4007-B356-37225DF0CE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70922" y="6064431"/>
            <a:ext cx="450062" cy="629512"/>
          </a:xfrm>
          <a:prstGeom prst="rect">
            <a:avLst/>
          </a:prstGeom>
        </p:spPr>
      </p:pic>
      <p:sp>
        <p:nvSpPr>
          <p:cNvPr id="27" name="テキスト ボックス 26">
            <a:extLst>
              <a:ext uri="{FF2B5EF4-FFF2-40B4-BE49-F238E27FC236}">
                <a16:creationId xmlns:a16="http://schemas.microsoft.com/office/drawing/2014/main" id="{B04B5720-B187-4A3C-BE14-F5131A7E3948}"/>
              </a:ext>
            </a:extLst>
          </p:cNvPr>
          <p:cNvSpPr txBox="1"/>
          <p:nvPr/>
        </p:nvSpPr>
        <p:spPr>
          <a:xfrm>
            <a:off x="7243533" y="4561745"/>
            <a:ext cx="770916" cy="738664"/>
          </a:xfrm>
          <a:prstGeom prst="rect">
            <a:avLst/>
          </a:prstGeom>
          <a:noFill/>
        </p:spPr>
        <p:txBody>
          <a:bodyPr wrap="square" rtlCol="0">
            <a:spAutoFit/>
          </a:bodyPr>
          <a:lstStyle/>
          <a:p>
            <a:pPr algn="ctr"/>
            <a:r>
              <a:rPr kumimoji="1" lang="ja-JP" altLang="en-US" sz="1400" dirty="0">
                <a:solidFill>
                  <a:schemeClr val="accent6">
                    <a:lumMod val="50000"/>
                  </a:schemeClr>
                </a:solidFill>
              </a:rPr>
              <a:t>古の</a:t>
            </a:r>
            <a:endParaRPr kumimoji="1" lang="en-US" altLang="ja-JP" sz="1400" dirty="0">
              <a:solidFill>
                <a:schemeClr val="accent6">
                  <a:lumMod val="50000"/>
                </a:schemeClr>
              </a:solidFill>
            </a:endParaRPr>
          </a:p>
          <a:p>
            <a:pPr algn="ctr"/>
            <a:r>
              <a:rPr kumimoji="1" lang="ja-JP" altLang="en-US" sz="1400" dirty="0">
                <a:solidFill>
                  <a:schemeClr val="accent6">
                    <a:lumMod val="50000"/>
                  </a:schemeClr>
                </a:solidFill>
              </a:rPr>
              <a:t>知恵の</a:t>
            </a:r>
          </a:p>
          <a:p>
            <a:pPr algn="ctr"/>
            <a:r>
              <a:rPr kumimoji="1" lang="ja-JP" altLang="en-US" sz="1400" dirty="0">
                <a:solidFill>
                  <a:schemeClr val="accent6">
                    <a:lumMod val="50000"/>
                  </a:schemeClr>
                </a:solidFill>
              </a:rPr>
              <a:t>吸収</a:t>
            </a:r>
          </a:p>
        </p:txBody>
      </p:sp>
      <p:sp>
        <p:nvSpPr>
          <p:cNvPr id="103" name="爆発: 14 pt 102">
            <a:extLst>
              <a:ext uri="{FF2B5EF4-FFF2-40B4-BE49-F238E27FC236}">
                <a16:creationId xmlns:a16="http://schemas.microsoft.com/office/drawing/2014/main" id="{F69E9E6C-C5F4-4A20-AC21-AD4284F68D71}"/>
              </a:ext>
            </a:extLst>
          </p:cNvPr>
          <p:cNvSpPr/>
          <p:nvPr/>
        </p:nvSpPr>
        <p:spPr>
          <a:xfrm>
            <a:off x="9423474" y="69337"/>
            <a:ext cx="2066046" cy="162468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extLst>
              <a:ext uri="{FF2B5EF4-FFF2-40B4-BE49-F238E27FC236}">
                <a16:creationId xmlns:a16="http://schemas.microsoft.com/office/drawing/2014/main" id="{7D2815FF-1155-4373-9A0F-CBDC402F6806}"/>
              </a:ext>
            </a:extLst>
          </p:cNvPr>
          <p:cNvSpPr/>
          <p:nvPr/>
        </p:nvSpPr>
        <p:spPr>
          <a:xfrm>
            <a:off x="9593433" y="2680677"/>
            <a:ext cx="2450386" cy="596819"/>
          </a:xfrm>
          <a:prstGeom prst="round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① 日本的 画期的技術革命</a:t>
            </a:r>
          </a:p>
          <a:p>
            <a:pPr algn="ctr"/>
            <a:r>
              <a:rPr lang="ja-JP" altLang="en-US" sz="1200" b="1" dirty="0">
                <a:solidFill>
                  <a:schemeClr val="tx1"/>
                </a:solidFill>
              </a:rPr>
              <a:t>デジタル技術立国</a:t>
            </a:r>
            <a:endParaRPr lang="en-US" altLang="ja-JP" sz="1200" b="1" dirty="0">
              <a:solidFill>
                <a:schemeClr val="tx1"/>
              </a:solidFill>
            </a:endParaRPr>
          </a:p>
          <a:p>
            <a:pPr algn="ctr"/>
            <a:r>
              <a:rPr lang="en-US" altLang="ja-JP" sz="800" b="1" dirty="0">
                <a:solidFill>
                  <a:schemeClr val="tx1"/>
                </a:solidFill>
              </a:rPr>
              <a:t>(</a:t>
            </a:r>
            <a:r>
              <a:rPr lang="ja-JP" altLang="en-US" sz="800" b="1" dirty="0">
                <a:solidFill>
                  <a:schemeClr val="tx1"/>
                </a:solidFill>
              </a:rPr>
              <a:t>国際競争力のある技術の誕生</a:t>
            </a:r>
            <a:r>
              <a:rPr lang="en-US" altLang="ja-JP" sz="800" b="1" dirty="0">
                <a:solidFill>
                  <a:schemeClr val="tx1"/>
                </a:solidFill>
              </a:rPr>
              <a:t>)</a:t>
            </a:r>
            <a:endParaRPr lang="ja-JP" altLang="en-US" sz="800" b="1" dirty="0">
              <a:solidFill>
                <a:schemeClr val="tx1"/>
              </a:solidFill>
            </a:endParaRPr>
          </a:p>
        </p:txBody>
      </p:sp>
      <p:sp>
        <p:nvSpPr>
          <p:cNvPr id="44" name="矢印: 下 43">
            <a:extLst>
              <a:ext uri="{FF2B5EF4-FFF2-40B4-BE49-F238E27FC236}">
                <a16:creationId xmlns:a16="http://schemas.microsoft.com/office/drawing/2014/main" id="{D2BD5123-650E-44CD-85CB-11083351EC17}"/>
              </a:ext>
            </a:extLst>
          </p:cNvPr>
          <p:cNvSpPr/>
          <p:nvPr/>
        </p:nvSpPr>
        <p:spPr>
          <a:xfrm rot="16200000">
            <a:off x="8873556" y="2657894"/>
            <a:ext cx="648677" cy="81049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矢印: 下 104">
            <a:extLst>
              <a:ext uri="{FF2B5EF4-FFF2-40B4-BE49-F238E27FC236}">
                <a16:creationId xmlns:a16="http://schemas.microsoft.com/office/drawing/2014/main" id="{BB3A6AF0-5B4B-4630-B88A-F4FC47FA91AE}"/>
              </a:ext>
            </a:extLst>
          </p:cNvPr>
          <p:cNvSpPr/>
          <p:nvPr/>
        </p:nvSpPr>
        <p:spPr>
          <a:xfrm rot="14274115">
            <a:off x="8544871" y="1198499"/>
            <a:ext cx="648677" cy="81049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四角形: 角を丸くする 105">
            <a:extLst>
              <a:ext uri="{FF2B5EF4-FFF2-40B4-BE49-F238E27FC236}">
                <a16:creationId xmlns:a16="http://schemas.microsoft.com/office/drawing/2014/main" id="{76533974-1639-47B4-B1AB-C29B118EEB3F}"/>
              </a:ext>
            </a:extLst>
          </p:cNvPr>
          <p:cNvSpPr/>
          <p:nvPr/>
        </p:nvSpPr>
        <p:spPr>
          <a:xfrm>
            <a:off x="9694808" y="434580"/>
            <a:ext cx="1561176" cy="831153"/>
          </a:xfrm>
          <a:prstGeom prst="roundRect">
            <a:avLst/>
          </a:prstGeom>
          <a:solidFill>
            <a:schemeClr val="accent2">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② 高度な経営技術融合人材の</a:t>
            </a:r>
            <a:endParaRPr lang="en-US" altLang="ja-JP" sz="1200" b="1" dirty="0">
              <a:solidFill>
                <a:schemeClr val="tx1"/>
              </a:solidFill>
            </a:endParaRPr>
          </a:p>
          <a:p>
            <a:pPr algn="ctr"/>
            <a:r>
              <a:rPr lang="ja-JP" altLang="en-US" sz="1200" b="1" dirty="0">
                <a:solidFill>
                  <a:schemeClr val="tx1"/>
                </a:solidFill>
              </a:rPr>
              <a:t>発生 </a:t>
            </a:r>
            <a:r>
              <a:rPr lang="en-US" altLang="ja-JP" sz="1200" b="1" dirty="0">
                <a:solidFill>
                  <a:schemeClr val="tx1"/>
                </a:solidFill>
              </a:rPr>
              <a:t>(</a:t>
            </a:r>
            <a:r>
              <a:rPr lang="ja-JP" altLang="en-US" sz="1200" b="1" dirty="0">
                <a:solidFill>
                  <a:schemeClr val="tx1"/>
                </a:solidFill>
              </a:rPr>
              <a:t>官僚・民間</a:t>
            </a:r>
            <a:r>
              <a:rPr lang="en-US" altLang="ja-JP" sz="1200" b="1" dirty="0">
                <a:solidFill>
                  <a:schemeClr val="tx1"/>
                </a:solidFill>
              </a:rPr>
              <a:t>)</a:t>
            </a:r>
            <a:endParaRPr lang="ja-JP" altLang="en-US" sz="700" b="1" dirty="0">
              <a:solidFill>
                <a:schemeClr val="tx1"/>
              </a:solidFill>
            </a:endParaRPr>
          </a:p>
        </p:txBody>
      </p:sp>
      <p:sp>
        <p:nvSpPr>
          <p:cNvPr id="109" name="楕円 108">
            <a:extLst>
              <a:ext uri="{FF2B5EF4-FFF2-40B4-BE49-F238E27FC236}">
                <a16:creationId xmlns:a16="http://schemas.microsoft.com/office/drawing/2014/main" id="{0B06E183-A75F-46D5-83A6-162DDF9B16E0}"/>
              </a:ext>
            </a:extLst>
          </p:cNvPr>
          <p:cNvSpPr/>
          <p:nvPr/>
        </p:nvSpPr>
        <p:spPr>
          <a:xfrm>
            <a:off x="8792648" y="659228"/>
            <a:ext cx="672443" cy="315082"/>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役所</a:t>
            </a:r>
          </a:p>
        </p:txBody>
      </p:sp>
      <p:sp>
        <p:nvSpPr>
          <p:cNvPr id="110" name="楕円 109">
            <a:extLst>
              <a:ext uri="{FF2B5EF4-FFF2-40B4-BE49-F238E27FC236}">
                <a16:creationId xmlns:a16="http://schemas.microsoft.com/office/drawing/2014/main" id="{60A09122-D049-43F5-9A15-C6553D9583D3}"/>
              </a:ext>
            </a:extLst>
          </p:cNvPr>
          <p:cNvSpPr/>
          <p:nvPr/>
        </p:nvSpPr>
        <p:spPr>
          <a:xfrm>
            <a:off x="11410109" y="131253"/>
            <a:ext cx="672443" cy="315082"/>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役所</a:t>
            </a:r>
          </a:p>
        </p:txBody>
      </p:sp>
      <p:sp>
        <p:nvSpPr>
          <p:cNvPr id="111" name="楕円 110">
            <a:extLst>
              <a:ext uri="{FF2B5EF4-FFF2-40B4-BE49-F238E27FC236}">
                <a16:creationId xmlns:a16="http://schemas.microsoft.com/office/drawing/2014/main" id="{0327E75F-4609-4E7B-84E7-449CAEA5B5E1}"/>
              </a:ext>
            </a:extLst>
          </p:cNvPr>
          <p:cNvSpPr/>
          <p:nvPr/>
        </p:nvSpPr>
        <p:spPr>
          <a:xfrm>
            <a:off x="11397661" y="1076977"/>
            <a:ext cx="672443" cy="315082"/>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役所</a:t>
            </a:r>
          </a:p>
        </p:txBody>
      </p:sp>
      <p:sp>
        <p:nvSpPr>
          <p:cNvPr id="112" name="楕円 111">
            <a:extLst>
              <a:ext uri="{FF2B5EF4-FFF2-40B4-BE49-F238E27FC236}">
                <a16:creationId xmlns:a16="http://schemas.microsoft.com/office/drawing/2014/main" id="{CB340C8F-5B0F-45A5-91B7-D31E5CC31039}"/>
              </a:ext>
            </a:extLst>
          </p:cNvPr>
          <p:cNvSpPr/>
          <p:nvPr/>
        </p:nvSpPr>
        <p:spPr>
          <a:xfrm>
            <a:off x="9257212" y="6131195"/>
            <a:ext cx="672443" cy="315082"/>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役所</a:t>
            </a:r>
          </a:p>
        </p:txBody>
      </p:sp>
      <p:sp>
        <p:nvSpPr>
          <p:cNvPr id="113" name="楕円 112">
            <a:extLst>
              <a:ext uri="{FF2B5EF4-FFF2-40B4-BE49-F238E27FC236}">
                <a16:creationId xmlns:a16="http://schemas.microsoft.com/office/drawing/2014/main" id="{CF9BE880-E850-48FF-BA8A-765CF15F3011}"/>
              </a:ext>
            </a:extLst>
          </p:cNvPr>
          <p:cNvSpPr/>
          <p:nvPr/>
        </p:nvSpPr>
        <p:spPr>
          <a:xfrm>
            <a:off x="11519557" y="5561187"/>
            <a:ext cx="672443" cy="315082"/>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役所</a:t>
            </a:r>
          </a:p>
        </p:txBody>
      </p:sp>
      <p:sp>
        <p:nvSpPr>
          <p:cNvPr id="114" name="楕円 113">
            <a:extLst>
              <a:ext uri="{FF2B5EF4-FFF2-40B4-BE49-F238E27FC236}">
                <a16:creationId xmlns:a16="http://schemas.microsoft.com/office/drawing/2014/main" id="{4D33507C-A703-48A3-9C08-CE8AD6AC6BC5}"/>
              </a:ext>
            </a:extLst>
          </p:cNvPr>
          <p:cNvSpPr/>
          <p:nvPr/>
        </p:nvSpPr>
        <p:spPr>
          <a:xfrm>
            <a:off x="11255984" y="694113"/>
            <a:ext cx="679743" cy="296103"/>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民間</a:t>
            </a:r>
          </a:p>
        </p:txBody>
      </p:sp>
      <p:sp>
        <p:nvSpPr>
          <p:cNvPr id="115" name="楕円 114">
            <a:extLst>
              <a:ext uri="{FF2B5EF4-FFF2-40B4-BE49-F238E27FC236}">
                <a16:creationId xmlns:a16="http://schemas.microsoft.com/office/drawing/2014/main" id="{3BB4022B-FBDE-4BB9-9732-18E87DA89782}"/>
              </a:ext>
            </a:extLst>
          </p:cNvPr>
          <p:cNvSpPr/>
          <p:nvPr/>
        </p:nvSpPr>
        <p:spPr>
          <a:xfrm>
            <a:off x="8966212" y="69442"/>
            <a:ext cx="679743" cy="296103"/>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民間</a:t>
            </a:r>
          </a:p>
        </p:txBody>
      </p:sp>
      <p:sp>
        <p:nvSpPr>
          <p:cNvPr id="116" name="楕円 115">
            <a:extLst>
              <a:ext uri="{FF2B5EF4-FFF2-40B4-BE49-F238E27FC236}">
                <a16:creationId xmlns:a16="http://schemas.microsoft.com/office/drawing/2014/main" id="{E3C8A5FF-00F6-45BA-86B7-A26E6B706007}"/>
              </a:ext>
            </a:extLst>
          </p:cNvPr>
          <p:cNvSpPr/>
          <p:nvPr/>
        </p:nvSpPr>
        <p:spPr>
          <a:xfrm>
            <a:off x="9191963" y="1623494"/>
            <a:ext cx="679743" cy="296103"/>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民間</a:t>
            </a:r>
          </a:p>
        </p:txBody>
      </p:sp>
      <p:sp>
        <p:nvSpPr>
          <p:cNvPr id="117" name="楕円 116">
            <a:extLst>
              <a:ext uri="{FF2B5EF4-FFF2-40B4-BE49-F238E27FC236}">
                <a16:creationId xmlns:a16="http://schemas.microsoft.com/office/drawing/2014/main" id="{3DC1E118-ED43-4ABA-9B0B-ADE65034459D}"/>
              </a:ext>
            </a:extLst>
          </p:cNvPr>
          <p:cNvSpPr/>
          <p:nvPr/>
        </p:nvSpPr>
        <p:spPr>
          <a:xfrm>
            <a:off x="9994558" y="5563177"/>
            <a:ext cx="679743" cy="296103"/>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民間</a:t>
            </a:r>
          </a:p>
        </p:txBody>
      </p:sp>
      <p:sp>
        <p:nvSpPr>
          <p:cNvPr id="118" name="楕円 117">
            <a:extLst>
              <a:ext uri="{FF2B5EF4-FFF2-40B4-BE49-F238E27FC236}">
                <a16:creationId xmlns:a16="http://schemas.microsoft.com/office/drawing/2014/main" id="{17D873B7-B32A-43D9-9AF0-F83362EF00CC}"/>
              </a:ext>
            </a:extLst>
          </p:cNvPr>
          <p:cNvSpPr/>
          <p:nvPr/>
        </p:nvSpPr>
        <p:spPr>
          <a:xfrm>
            <a:off x="11526177" y="6109966"/>
            <a:ext cx="679743" cy="296103"/>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民間</a:t>
            </a:r>
          </a:p>
        </p:txBody>
      </p:sp>
      <p:sp>
        <p:nvSpPr>
          <p:cNvPr id="119" name="楕円 118">
            <a:extLst>
              <a:ext uri="{FF2B5EF4-FFF2-40B4-BE49-F238E27FC236}">
                <a16:creationId xmlns:a16="http://schemas.microsoft.com/office/drawing/2014/main" id="{4DBB79AC-741F-4420-AE4C-7215DDCC45E6}"/>
              </a:ext>
            </a:extLst>
          </p:cNvPr>
          <p:cNvSpPr/>
          <p:nvPr/>
        </p:nvSpPr>
        <p:spPr>
          <a:xfrm>
            <a:off x="9230567" y="6521067"/>
            <a:ext cx="679743" cy="296103"/>
          </a:xfrm>
          <a:prstGeom prst="ellipse">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民間</a:t>
            </a:r>
          </a:p>
        </p:txBody>
      </p:sp>
      <p:sp>
        <p:nvSpPr>
          <p:cNvPr id="28" name="テキスト ボックス 27">
            <a:extLst>
              <a:ext uri="{FF2B5EF4-FFF2-40B4-BE49-F238E27FC236}">
                <a16:creationId xmlns:a16="http://schemas.microsoft.com/office/drawing/2014/main" id="{EF78A516-5442-4BE1-B5DA-23B1FEDA51A5}"/>
              </a:ext>
            </a:extLst>
          </p:cNvPr>
          <p:cNvSpPr txBox="1"/>
          <p:nvPr/>
        </p:nvSpPr>
        <p:spPr>
          <a:xfrm>
            <a:off x="6188094" y="4954186"/>
            <a:ext cx="902175" cy="430887"/>
          </a:xfrm>
          <a:prstGeom prst="rect">
            <a:avLst/>
          </a:prstGeom>
          <a:noFill/>
        </p:spPr>
        <p:txBody>
          <a:bodyPr wrap="square" rtlCol="0">
            <a:spAutoFit/>
          </a:bodyPr>
          <a:lstStyle/>
          <a:p>
            <a:r>
              <a:rPr kumimoji="1" lang="ja-JP" altLang="en-US" sz="1100" dirty="0"/>
              <a:t>日米</a:t>
            </a:r>
          </a:p>
          <a:p>
            <a:r>
              <a:rPr kumimoji="1" lang="ja-JP" altLang="en-US" sz="1100" dirty="0"/>
              <a:t>ﾊﾟｰﾄﾅｰｼｯﾌﾟ</a:t>
            </a:r>
          </a:p>
        </p:txBody>
      </p:sp>
      <p:sp>
        <p:nvSpPr>
          <p:cNvPr id="4" name="テキスト ボックス 3">
            <a:extLst>
              <a:ext uri="{FF2B5EF4-FFF2-40B4-BE49-F238E27FC236}">
                <a16:creationId xmlns:a16="http://schemas.microsoft.com/office/drawing/2014/main" id="{977DC045-C33F-4D74-9FAE-814607C6A5ED}"/>
              </a:ext>
            </a:extLst>
          </p:cNvPr>
          <p:cNvSpPr txBox="1"/>
          <p:nvPr/>
        </p:nvSpPr>
        <p:spPr>
          <a:xfrm>
            <a:off x="1550655" y="3353201"/>
            <a:ext cx="1967500" cy="276999"/>
          </a:xfrm>
          <a:prstGeom prst="rect">
            <a:avLst/>
          </a:prstGeom>
          <a:noFill/>
        </p:spPr>
        <p:txBody>
          <a:bodyPr wrap="square" rtlCol="0">
            <a:spAutoFit/>
          </a:bodyPr>
          <a:lstStyle/>
          <a:p>
            <a:r>
              <a:rPr kumimoji="1" lang="ja-JP" altLang="en-US" sz="1200" dirty="0">
                <a:highlight>
                  <a:srgbClr val="FFFF00"/>
                </a:highlight>
              </a:rPr>
              <a:t>国内の才能の大いなる分散</a:t>
            </a:r>
          </a:p>
        </p:txBody>
      </p:sp>
      <p:sp>
        <p:nvSpPr>
          <p:cNvPr id="121" name="楕円 120">
            <a:extLst>
              <a:ext uri="{FF2B5EF4-FFF2-40B4-BE49-F238E27FC236}">
                <a16:creationId xmlns:a16="http://schemas.microsoft.com/office/drawing/2014/main" id="{F551313B-1415-40B3-AF94-4A91044AAA24}"/>
              </a:ext>
            </a:extLst>
          </p:cNvPr>
          <p:cNvSpPr/>
          <p:nvPr/>
        </p:nvSpPr>
        <p:spPr>
          <a:xfrm>
            <a:off x="3460887" y="6011840"/>
            <a:ext cx="1174281" cy="424774"/>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天下り団体</a:t>
            </a:r>
          </a:p>
        </p:txBody>
      </p:sp>
      <p:sp>
        <p:nvSpPr>
          <p:cNvPr id="122" name="テキスト ボックス 121">
            <a:extLst>
              <a:ext uri="{FF2B5EF4-FFF2-40B4-BE49-F238E27FC236}">
                <a16:creationId xmlns:a16="http://schemas.microsoft.com/office/drawing/2014/main" id="{09980324-3483-4A2A-B2B6-AAC16103BB80}"/>
              </a:ext>
            </a:extLst>
          </p:cNvPr>
          <p:cNvSpPr txBox="1"/>
          <p:nvPr/>
        </p:nvSpPr>
        <p:spPr>
          <a:xfrm>
            <a:off x="8387072" y="6653928"/>
            <a:ext cx="1212503" cy="246221"/>
          </a:xfrm>
          <a:prstGeom prst="rect">
            <a:avLst/>
          </a:prstGeom>
          <a:noFill/>
        </p:spPr>
        <p:txBody>
          <a:bodyPr wrap="square" rtlCol="0">
            <a:spAutoFit/>
          </a:bodyPr>
          <a:lstStyle/>
          <a:p>
            <a:r>
              <a:rPr kumimoji="1" lang="en-US" altLang="ja-JP" sz="1000" dirty="0"/>
              <a:t>Windows</a:t>
            </a:r>
            <a:r>
              <a:rPr lang="ja-JP" altLang="en-US" sz="1000" dirty="0"/>
              <a:t> </a:t>
            </a:r>
            <a:r>
              <a:rPr lang="en-US" altLang="ja-JP" sz="1000" dirty="0"/>
              <a:t>2000</a:t>
            </a:r>
            <a:endParaRPr lang="ja-JP" altLang="en-US" sz="1000" dirty="0"/>
          </a:p>
        </p:txBody>
      </p:sp>
      <p:pic>
        <p:nvPicPr>
          <p:cNvPr id="53" name="図 52">
            <a:extLst>
              <a:ext uri="{FF2B5EF4-FFF2-40B4-BE49-F238E27FC236}">
                <a16:creationId xmlns:a16="http://schemas.microsoft.com/office/drawing/2014/main" id="{0096239E-B482-4005-BEE8-3B19AE02E313}"/>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234839" y="4494442"/>
            <a:ext cx="614321" cy="433864"/>
          </a:xfrm>
          <a:prstGeom prst="rect">
            <a:avLst/>
          </a:prstGeom>
        </p:spPr>
      </p:pic>
      <p:pic>
        <p:nvPicPr>
          <p:cNvPr id="125" name="図 124">
            <a:extLst>
              <a:ext uri="{FF2B5EF4-FFF2-40B4-BE49-F238E27FC236}">
                <a16:creationId xmlns:a16="http://schemas.microsoft.com/office/drawing/2014/main" id="{CAFFF255-5923-4399-AFE5-8A9E1ADE9D30}"/>
              </a:ext>
            </a:extLst>
          </p:cNvPr>
          <p:cNvPicPr>
            <a:picLocks noChangeAspect="1"/>
          </p:cNvPicPr>
          <p:nvPr/>
        </p:nvPicPr>
        <p:blipFill>
          <a:blip r:embed="rId13"/>
          <a:stretch>
            <a:fillRect/>
          </a:stretch>
        </p:blipFill>
        <p:spPr>
          <a:xfrm>
            <a:off x="7825719" y="5975544"/>
            <a:ext cx="556115" cy="850061"/>
          </a:xfrm>
          <a:prstGeom prst="rect">
            <a:avLst/>
          </a:prstGeom>
        </p:spPr>
      </p:pic>
      <p:sp>
        <p:nvSpPr>
          <p:cNvPr id="88" name="テキスト ボックス 87">
            <a:extLst>
              <a:ext uri="{FF2B5EF4-FFF2-40B4-BE49-F238E27FC236}">
                <a16:creationId xmlns:a16="http://schemas.microsoft.com/office/drawing/2014/main" id="{2331DF17-B5E1-497C-80A1-D5DF21109F89}"/>
              </a:ext>
            </a:extLst>
          </p:cNvPr>
          <p:cNvSpPr txBox="1"/>
          <p:nvPr/>
        </p:nvSpPr>
        <p:spPr>
          <a:xfrm>
            <a:off x="3650486" y="513115"/>
            <a:ext cx="1783911" cy="954107"/>
          </a:xfrm>
          <a:prstGeom prst="rect">
            <a:avLst/>
          </a:prstGeom>
          <a:noFill/>
        </p:spPr>
        <p:txBody>
          <a:bodyPr wrap="square" rtlCol="0">
            <a:spAutoFit/>
          </a:bodyPr>
          <a:lstStyle/>
          <a:p>
            <a:r>
              <a:rPr kumimoji="1" lang="ja-JP" altLang="en-US" sz="1400" b="1" dirty="0">
                <a:highlight>
                  <a:srgbClr val="99FFCC"/>
                </a:highlight>
              </a:rPr>
              <a:t>日本デジタル発展においても、公共部門が大きな役割を果たすことになる。</a:t>
            </a:r>
          </a:p>
        </p:txBody>
      </p:sp>
    </p:spTree>
    <p:extLst>
      <p:ext uri="{BB962C8B-B14F-4D97-AF65-F5344CB8AC3E}">
        <p14:creationId xmlns:p14="http://schemas.microsoft.com/office/powerpoint/2010/main" val="967972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5D8AD93-6245-48AE-979D-1CF7CEB12C0E}"/>
              </a:ext>
            </a:extLst>
          </p:cNvPr>
          <p:cNvSpPr>
            <a:spLocks noGrp="1"/>
          </p:cNvSpPr>
          <p:nvPr>
            <p:ph idx="1"/>
          </p:nvPr>
        </p:nvSpPr>
        <p:spPr>
          <a:xfrm>
            <a:off x="323388" y="1266092"/>
            <a:ext cx="11423135" cy="5736737"/>
          </a:xfrm>
        </p:spPr>
        <p:txBody>
          <a:bodyPr>
            <a:normAutofit lnSpcReduction="10000"/>
          </a:bodyPr>
          <a:lstStyle/>
          <a:p>
            <a:pPr marL="514350" indent="-514350">
              <a:buFont typeface="+mj-lt"/>
              <a:buAutoNum type="arabicPeriod"/>
            </a:pPr>
            <a:r>
              <a:rPr kumimoji="1" lang="en-US" altLang="ja-JP" sz="2000" dirty="0">
                <a:highlight>
                  <a:srgbClr val="FFFF00"/>
                </a:highlight>
              </a:rPr>
              <a:t>【</a:t>
            </a:r>
            <a:r>
              <a:rPr kumimoji="1" lang="ja-JP" altLang="en-US" sz="2000" dirty="0">
                <a:highlight>
                  <a:srgbClr val="FFFF00"/>
                </a:highlight>
              </a:rPr>
              <a:t>長寿命 </a:t>
            </a:r>
            <a:r>
              <a:rPr kumimoji="1" lang="en-US" altLang="ja-JP" sz="2000" dirty="0">
                <a:highlight>
                  <a:srgbClr val="FFFF00"/>
                </a:highlight>
              </a:rPr>
              <a:t>OS </a:t>
            </a:r>
            <a:r>
              <a:rPr kumimoji="1" lang="ja-JP" altLang="en-US" sz="2000" dirty="0">
                <a:highlight>
                  <a:srgbClr val="FFFF00"/>
                </a:highlight>
              </a:rPr>
              <a:t>技術</a:t>
            </a:r>
            <a:r>
              <a:rPr kumimoji="1" lang="en-US" altLang="ja-JP" sz="2000" dirty="0">
                <a:highlight>
                  <a:srgbClr val="FFFF00"/>
                </a:highlight>
              </a:rPr>
              <a:t>】</a:t>
            </a:r>
            <a:r>
              <a:rPr kumimoji="1" lang="ja-JP" altLang="en-US" sz="2000" dirty="0"/>
              <a:t> </a:t>
            </a:r>
            <a:r>
              <a:rPr kumimoji="1" lang="en-US" altLang="ja-JP" sz="2000" dirty="0"/>
              <a:t>40 </a:t>
            </a:r>
            <a:r>
              <a:rPr kumimoji="1" lang="ja-JP" altLang="en-US" sz="2000" dirty="0"/>
              <a:t>年</a:t>
            </a:r>
            <a:r>
              <a:rPr lang="ja-JP" altLang="en-US" sz="2000" dirty="0"/>
              <a:t>間</a:t>
            </a:r>
            <a:r>
              <a:rPr kumimoji="1" lang="ja-JP" altLang="en-US" sz="2000" dirty="0"/>
              <a:t>以上使える </a:t>
            </a:r>
            <a:r>
              <a:rPr kumimoji="1" lang="en-US" altLang="ja-JP" sz="2000" dirty="0"/>
              <a:t>OS</a:t>
            </a:r>
            <a:r>
              <a:rPr kumimoji="1" lang="ja-JP" altLang="en-US" sz="2000" dirty="0"/>
              <a:t>、システムソフト、基本 </a:t>
            </a:r>
            <a:r>
              <a:rPr kumimoji="1" lang="en-US" altLang="ja-JP" sz="2000" dirty="0"/>
              <a:t>App </a:t>
            </a:r>
            <a:r>
              <a:rPr kumimoji="1" lang="ja-JP" altLang="en-US" sz="2000" dirty="0"/>
              <a:t>またはその延命技術</a:t>
            </a:r>
            <a:endParaRPr kumimoji="1" lang="en-US" altLang="ja-JP" sz="2000" dirty="0"/>
          </a:p>
          <a:p>
            <a:pPr lvl="1"/>
            <a:r>
              <a:rPr lang="en-US" altLang="ja-JP" sz="1800" dirty="0">
                <a:solidFill>
                  <a:schemeClr val="accent6">
                    <a:lumMod val="75000"/>
                  </a:schemeClr>
                </a:solidFill>
              </a:rPr>
              <a:t>Windows </a:t>
            </a:r>
            <a:r>
              <a:rPr lang="ja-JP" altLang="en-US" sz="1800" dirty="0">
                <a:solidFill>
                  <a:schemeClr val="accent6">
                    <a:lumMod val="75000"/>
                  </a:schemeClr>
                </a:solidFill>
              </a:rPr>
              <a:t>や </a:t>
            </a:r>
            <a:r>
              <a:rPr lang="en-US" altLang="ja-JP" sz="1800" dirty="0">
                <a:solidFill>
                  <a:schemeClr val="accent6">
                    <a:lumMod val="75000"/>
                  </a:schemeClr>
                </a:solidFill>
              </a:rPr>
              <a:t>Linux </a:t>
            </a:r>
            <a:r>
              <a:rPr lang="ja-JP" altLang="en-US" sz="1800" dirty="0">
                <a:solidFill>
                  <a:schemeClr val="accent6">
                    <a:lumMod val="75000"/>
                  </a:schemeClr>
                </a:solidFill>
              </a:rPr>
              <a:t>を </a:t>
            </a:r>
            <a:r>
              <a:rPr lang="en-US" altLang="ja-JP" sz="1800" dirty="0">
                <a:solidFill>
                  <a:schemeClr val="accent6">
                    <a:lumMod val="75000"/>
                  </a:schemeClr>
                </a:solidFill>
              </a:rPr>
              <a:t>40 </a:t>
            </a:r>
            <a:r>
              <a:rPr lang="ja-JP" altLang="en-US" sz="1800" dirty="0">
                <a:solidFill>
                  <a:schemeClr val="accent6">
                    <a:lumMod val="75000"/>
                  </a:schemeClr>
                </a:solidFill>
              </a:rPr>
              <a:t>年以上挙動変更なしに利用できる仕組み</a:t>
            </a:r>
          </a:p>
          <a:p>
            <a:pPr lvl="1"/>
            <a:r>
              <a:rPr kumimoji="1" lang="ja-JP" altLang="en-US" sz="1800" dirty="0">
                <a:solidFill>
                  <a:schemeClr val="accent6">
                    <a:lumMod val="75000"/>
                  </a:schemeClr>
                </a:solidFill>
              </a:rPr>
              <a:t>カーネル、定番のメールサーバー、</a:t>
            </a:r>
            <a:r>
              <a:rPr kumimoji="1" lang="en-US" altLang="ja-JP" sz="1800" dirty="0">
                <a:solidFill>
                  <a:schemeClr val="accent6">
                    <a:lumMod val="75000"/>
                  </a:schemeClr>
                </a:solidFill>
              </a:rPr>
              <a:t>Web </a:t>
            </a:r>
            <a:r>
              <a:rPr kumimoji="1" lang="ja-JP" altLang="en-US" sz="1800" dirty="0">
                <a:solidFill>
                  <a:schemeClr val="accent6">
                    <a:lumMod val="75000"/>
                  </a:schemeClr>
                </a:solidFill>
              </a:rPr>
              <a:t>サーバー、言語、</a:t>
            </a:r>
            <a:r>
              <a:rPr kumimoji="1" lang="en-US" altLang="ja-JP" sz="1800" dirty="0">
                <a:solidFill>
                  <a:schemeClr val="accent6">
                    <a:lumMod val="75000"/>
                  </a:schemeClr>
                </a:solidFill>
              </a:rPr>
              <a:t>DB </a:t>
            </a:r>
            <a:r>
              <a:rPr kumimoji="1" lang="ja-JP" altLang="en-US" sz="1800" dirty="0">
                <a:solidFill>
                  <a:schemeClr val="accent6">
                    <a:lumMod val="75000"/>
                  </a:schemeClr>
                </a:solidFill>
              </a:rPr>
              <a:t>等のセキュリティパッチをメンテナンス</a:t>
            </a:r>
            <a:endParaRPr kumimoji="1" lang="en-US" altLang="ja-JP" sz="1800" dirty="0">
              <a:solidFill>
                <a:schemeClr val="accent6">
                  <a:lumMod val="75000"/>
                </a:schemeClr>
              </a:solidFill>
            </a:endParaRPr>
          </a:p>
          <a:p>
            <a:pPr marL="514350" indent="-514350">
              <a:buFont typeface="+mj-lt"/>
              <a:buAutoNum type="arabicPeriod"/>
            </a:pPr>
            <a:r>
              <a:rPr kumimoji="1" lang="en-US" altLang="ja-JP" sz="2000" dirty="0">
                <a:highlight>
                  <a:srgbClr val="00FF00"/>
                </a:highlight>
              </a:rPr>
              <a:t>【</a:t>
            </a:r>
            <a:r>
              <a:rPr kumimoji="1" lang="ja-JP" altLang="en-US" sz="2000" dirty="0">
                <a:highlight>
                  <a:srgbClr val="00FF00"/>
                </a:highlight>
              </a:rPr>
              <a:t>クラウド技術</a:t>
            </a:r>
            <a:r>
              <a:rPr kumimoji="1" lang="en-US" altLang="ja-JP" sz="2000" dirty="0">
                <a:highlight>
                  <a:srgbClr val="00FF00"/>
                </a:highlight>
              </a:rPr>
              <a:t>】</a:t>
            </a:r>
            <a:r>
              <a:rPr kumimoji="1" lang="en-US" altLang="ja-JP" sz="2000" dirty="0"/>
              <a:t> 40 </a:t>
            </a:r>
            <a:r>
              <a:rPr kumimoji="1" lang="ja-JP" altLang="en-US" sz="2000" dirty="0"/>
              <a:t>年</a:t>
            </a:r>
            <a:r>
              <a:rPr lang="ja-JP" altLang="en-US" sz="2000" dirty="0"/>
              <a:t>間</a:t>
            </a:r>
            <a:r>
              <a:rPr kumimoji="1" lang="ja-JP" altLang="en-US" sz="2000" dirty="0"/>
              <a:t>以上確実・簡単にクラウドを構築・運営できるクラウド技術</a:t>
            </a:r>
            <a:endParaRPr kumimoji="1" lang="en-US" altLang="ja-JP" sz="2000" dirty="0"/>
          </a:p>
          <a:p>
            <a:pPr lvl="1"/>
            <a:r>
              <a:rPr lang="ja-JP" altLang="en-US" sz="1800" dirty="0">
                <a:solidFill>
                  <a:schemeClr val="accent6">
                    <a:lumMod val="75000"/>
                  </a:schemeClr>
                </a:solidFill>
              </a:rPr>
              <a:t>誰でも </a:t>
            </a:r>
            <a:r>
              <a:rPr lang="en-US" altLang="ja-JP" sz="1800" dirty="0">
                <a:solidFill>
                  <a:schemeClr val="accent6">
                    <a:lumMod val="75000"/>
                  </a:schemeClr>
                </a:solidFill>
              </a:rPr>
              <a:t>Amazon EC2, S3 </a:t>
            </a:r>
            <a:r>
              <a:rPr lang="ja-JP" altLang="en-US" sz="1800" dirty="0">
                <a:solidFill>
                  <a:schemeClr val="accent6">
                    <a:lumMod val="75000"/>
                  </a:schemeClr>
                </a:solidFill>
              </a:rPr>
              <a:t>同等のクラウド・サービスを簡単・確実に構築し完全に所有できるソフトウェア </a:t>
            </a:r>
            <a:r>
              <a:rPr lang="en-US" altLang="ja-JP" sz="1800" dirty="0">
                <a:solidFill>
                  <a:schemeClr val="accent6">
                    <a:lumMod val="75000"/>
                  </a:schemeClr>
                </a:solidFill>
              </a:rPr>
              <a:t>(</a:t>
            </a:r>
            <a:r>
              <a:rPr lang="ja-JP" altLang="en-US" sz="1800" dirty="0">
                <a:solidFill>
                  <a:schemeClr val="accent6">
                    <a:lumMod val="75000"/>
                  </a:schemeClr>
                </a:solidFill>
              </a:rPr>
              <a:t>誰でも </a:t>
            </a:r>
            <a:r>
              <a:rPr lang="en-US" altLang="ja-JP" sz="1800" dirty="0">
                <a:solidFill>
                  <a:schemeClr val="accent6">
                    <a:lumMod val="75000"/>
                  </a:schemeClr>
                </a:solidFill>
              </a:rPr>
              <a:t>AWS </a:t>
            </a:r>
            <a:r>
              <a:rPr lang="ja-JP" altLang="en-US" sz="1800" dirty="0">
                <a:solidFill>
                  <a:schemeClr val="accent6">
                    <a:lumMod val="75000"/>
                  </a:schemeClr>
                </a:solidFill>
              </a:rPr>
              <a:t>のようなパブリッククラウドサービスを開業したり、同様に、自組織で安心して簡単に使えるプライベートクラウドが構築できる</a:t>
            </a:r>
            <a:r>
              <a:rPr lang="en-US" altLang="ja-JP" sz="1800" dirty="0">
                <a:solidFill>
                  <a:schemeClr val="accent6">
                    <a:lumMod val="75000"/>
                  </a:schemeClr>
                </a:solidFill>
              </a:rPr>
              <a:t>)</a:t>
            </a:r>
            <a:endParaRPr kumimoji="1" lang="en-US" altLang="ja-JP" sz="1800" dirty="0">
              <a:solidFill>
                <a:schemeClr val="accent6">
                  <a:lumMod val="75000"/>
                </a:schemeClr>
              </a:solidFill>
            </a:endParaRPr>
          </a:p>
          <a:p>
            <a:pPr marL="514350" indent="-514350">
              <a:buFont typeface="+mj-lt"/>
              <a:buAutoNum type="arabicPeriod"/>
            </a:pPr>
            <a:r>
              <a:rPr lang="en-US" altLang="ja-JP" sz="2000" dirty="0">
                <a:highlight>
                  <a:srgbClr val="00FFFF"/>
                </a:highlight>
              </a:rPr>
              <a:t>【</a:t>
            </a:r>
            <a:r>
              <a:rPr lang="ja-JP" altLang="en-US" sz="2000" dirty="0">
                <a:highlight>
                  <a:srgbClr val="00FFFF"/>
                </a:highlight>
              </a:rPr>
              <a:t>ネットワーク技術</a:t>
            </a:r>
            <a:r>
              <a:rPr lang="en-US" altLang="ja-JP" sz="2000" dirty="0">
                <a:highlight>
                  <a:srgbClr val="00FFFF"/>
                </a:highlight>
              </a:rPr>
              <a:t>】</a:t>
            </a:r>
            <a:r>
              <a:rPr lang="en-US" altLang="ja-JP" sz="2000" dirty="0"/>
              <a:t> 40 </a:t>
            </a:r>
            <a:r>
              <a:rPr lang="ja-JP" altLang="en-US" sz="2000" dirty="0"/>
              <a:t>年間以上使えるネットワーク技術</a:t>
            </a:r>
            <a:endParaRPr lang="en-US" altLang="ja-JP" sz="2000" dirty="0"/>
          </a:p>
          <a:p>
            <a:pPr lvl="1"/>
            <a:r>
              <a:rPr lang="ja-JP" altLang="en-US" sz="1800" dirty="0">
                <a:solidFill>
                  <a:schemeClr val="accent6">
                    <a:lumMod val="75000"/>
                  </a:schemeClr>
                </a:solidFill>
              </a:rPr>
              <a:t>誰でも </a:t>
            </a:r>
            <a:r>
              <a:rPr lang="en-US" altLang="ja-JP" sz="1800" dirty="0">
                <a:solidFill>
                  <a:schemeClr val="accent6">
                    <a:lumMod val="75000"/>
                  </a:schemeClr>
                </a:solidFill>
              </a:rPr>
              <a:t>Cisco </a:t>
            </a:r>
            <a:r>
              <a:rPr lang="ja-JP" altLang="en-US" sz="1800" dirty="0">
                <a:solidFill>
                  <a:schemeClr val="accent6">
                    <a:lumMod val="75000"/>
                  </a:schemeClr>
                </a:solidFill>
              </a:rPr>
              <a:t>のようなルータや、ファイアウォールや、仮想ネットワーク </a:t>
            </a:r>
            <a:r>
              <a:rPr lang="en-US" altLang="ja-JP" sz="1800" dirty="0">
                <a:solidFill>
                  <a:schemeClr val="accent6">
                    <a:lumMod val="75000"/>
                  </a:schemeClr>
                </a:solidFill>
              </a:rPr>
              <a:t>(VPN</a:t>
            </a:r>
            <a:r>
              <a:rPr lang="ja-JP" altLang="en-US" sz="1800" dirty="0">
                <a:solidFill>
                  <a:schemeClr val="accent6">
                    <a:lumMod val="75000"/>
                  </a:schemeClr>
                </a:solidFill>
              </a:rPr>
              <a:t>、</a:t>
            </a:r>
            <a:r>
              <a:rPr lang="en-US" altLang="ja-JP" sz="1800" dirty="0">
                <a:solidFill>
                  <a:schemeClr val="accent6">
                    <a:lumMod val="75000"/>
                  </a:schemeClr>
                </a:solidFill>
              </a:rPr>
              <a:t>SDN) </a:t>
            </a:r>
            <a:r>
              <a:rPr lang="ja-JP" altLang="en-US" sz="1800" dirty="0">
                <a:solidFill>
                  <a:schemeClr val="accent6">
                    <a:lumMod val="75000"/>
                  </a:schemeClr>
                </a:solidFill>
              </a:rPr>
              <a:t>を簡単・確実に実現できる、ハードウェアに依存せずにいつまでも利用可能なネットワーク </a:t>
            </a:r>
            <a:r>
              <a:rPr lang="en-US" altLang="ja-JP" sz="1800" dirty="0">
                <a:solidFill>
                  <a:schemeClr val="accent6">
                    <a:lumMod val="75000"/>
                  </a:schemeClr>
                </a:solidFill>
              </a:rPr>
              <a:t>OS (</a:t>
            </a:r>
            <a:r>
              <a:rPr lang="ja-JP" altLang="en-US" sz="1800" dirty="0">
                <a:solidFill>
                  <a:schemeClr val="accent6">
                    <a:lumMod val="75000"/>
                  </a:schemeClr>
                </a:solidFill>
              </a:rPr>
              <a:t>ファームウェア</a:t>
            </a:r>
            <a:r>
              <a:rPr lang="en-US" altLang="ja-JP" sz="1800" dirty="0">
                <a:solidFill>
                  <a:schemeClr val="accent6">
                    <a:lumMod val="75000"/>
                  </a:schemeClr>
                </a:solidFill>
              </a:rPr>
              <a:t>)</a:t>
            </a:r>
          </a:p>
          <a:p>
            <a:pPr marL="514350" indent="-514350">
              <a:buFont typeface="+mj-lt"/>
              <a:buAutoNum type="arabicPeriod"/>
            </a:pPr>
            <a:r>
              <a:rPr lang="en-US" altLang="ja-JP" sz="2000" dirty="0">
                <a:highlight>
                  <a:srgbClr val="C0C0C0"/>
                </a:highlight>
              </a:rPr>
              <a:t>【</a:t>
            </a:r>
            <a:r>
              <a:rPr lang="ja-JP" altLang="en-US" sz="2000" dirty="0">
                <a:highlight>
                  <a:srgbClr val="C0C0C0"/>
                </a:highlight>
              </a:rPr>
              <a:t>汎用コンピュータ回路</a:t>
            </a:r>
            <a:r>
              <a:rPr lang="en-US" altLang="ja-JP" sz="2000" dirty="0">
                <a:highlight>
                  <a:srgbClr val="C0C0C0"/>
                </a:highlight>
              </a:rPr>
              <a:t>】</a:t>
            </a:r>
            <a:r>
              <a:rPr lang="en-US" altLang="ja-JP" sz="2000" dirty="0"/>
              <a:t> 40 </a:t>
            </a:r>
            <a:r>
              <a:rPr lang="ja-JP" altLang="en-US" sz="2000" dirty="0"/>
              <a:t>年間以上生産し続けることが可能な挙動が安定した </a:t>
            </a:r>
            <a:r>
              <a:rPr lang="en-US" altLang="ja-JP" sz="2000" dirty="0"/>
              <a:t>Raspberry Pi</a:t>
            </a:r>
            <a:r>
              <a:rPr lang="ja-JP" altLang="en-US" sz="2000" dirty="0"/>
              <a:t> のようなもの</a:t>
            </a:r>
            <a:endParaRPr lang="en-US" altLang="ja-JP" sz="2000" dirty="0"/>
          </a:p>
          <a:p>
            <a:pPr lvl="1"/>
            <a:r>
              <a:rPr lang="ja-JP" altLang="en-US" sz="1800" dirty="0">
                <a:solidFill>
                  <a:schemeClr val="accent6">
                    <a:lumMod val="75000"/>
                  </a:schemeClr>
                </a:solidFill>
              </a:rPr>
              <a:t>自国のみで無限に安価に生産でき、</a:t>
            </a:r>
            <a:r>
              <a:rPr lang="en-US" altLang="ja-JP" sz="1800" dirty="0">
                <a:solidFill>
                  <a:schemeClr val="accent6">
                    <a:lumMod val="75000"/>
                  </a:schemeClr>
                </a:solidFill>
              </a:rPr>
              <a:t>2 </a:t>
            </a:r>
            <a:r>
              <a:rPr lang="ja-JP" altLang="en-US" sz="1800" dirty="0">
                <a:solidFill>
                  <a:schemeClr val="accent6">
                    <a:lumMod val="75000"/>
                  </a:schemeClr>
                </a:solidFill>
              </a:rPr>
              <a:t>個以上のネットワーク端子が付いた、</a:t>
            </a:r>
            <a:r>
              <a:rPr lang="en-US" altLang="ja-JP" sz="1800" dirty="0">
                <a:solidFill>
                  <a:schemeClr val="accent6">
                    <a:lumMod val="75000"/>
                  </a:schemeClr>
                </a:solidFill>
              </a:rPr>
              <a:t>Linux </a:t>
            </a:r>
            <a:r>
              <a:rPr lang="ja-JP" altLang="en-US" sz="1800" dirty="0">
                <a:solidFill>
                  <a:schemeClr val="accent6">
                    <a:lumMod val="75000"/>
                  </a:schemeClr>
                </a:solidFill>
              </a:rPr>
              <a:t>やネットワーク </a:t>
            </a:r>
            <a:r>
              <a:rPr lang="en-US" altLang="ja-JP" sz="1800" dirty="0">
                <a:solidFill>
                  <a:schemeClr val="accent6">
                    <a:lumMod val="75000"/>
                  </a:schemeClr>
                </a:solidFill>
              </a:rPr>
              <a:t>OS (3. </a:t>
            </a:r>
            <a:r>
              <a:rPr lang="ja-JP" altLang="en-US" sz="1800" dirty="0">
                <a:solidFill>
                  <a:schemeClr val="accent6">
                    <a:lumMod val="75000"/>
                  </a:schemeClr>
                </a:solidFill>
              </a:rPr>
              <a:t>の技術等</a:t>
            </a:r>
            <a:r>
              <a:rPr lang="en-US" altLang="ja-JP" sz="1800" dirty="0">
                <a:solidFill>
                  <a:schemeClr val="accent6">
                    <a:lumMod val="75000"/>
                  </a:schemeClr>
                </a:solidFill>
              </a:rPr>
              <a:t>)</a:t>
            </a:r>
            <a:r>
              <a:rPr lang="ja-JP" altLang="en-US" sz="1800" dirty="0">
                <a:solidFill>
                  <a:schemeClr val="accent6">
                    <a:lumMod val="75000"/>
                  </a:schemeClr>
                </a:solidFill>
              </a:rPr>
              <a:t> が動作可能な、信頼性の高い、</a:t>
            </a:r>
            <a:r>
              <a:rPr lang="en-US" altLang="ja-JP" sz="1800" dirty="0">
                <a:solidFill>
                  <a:schemeClr val="accent6">
                    <a:lumMod val="75000"/>
                  </a:schemeClr>
                </a:solidFill>
              </a:rPr>
              <a:t>Raspberry Pi </a:t>
            </a:r>
            <a:r>
              <a:rPr lang="ja-JP" altLang="en-US" sz="1800" dirty="0">
                <a:solidFill>
                  <a:schemeClr val="accent6">
                    <a:lumMod val="75000"/>
                  </a:schemeClr>
                </a:solidFill>
              </a:rPr>
              <a:t>のような組み込みハードウェア生産法 </a:t>
            </a:r>
            <a:r>
              <a:rPr lang="en-US" altLang="ja-JP" sz="1800" dirty="0">
                <a:solidFill>
                  <a:schemeClr val="accent6">
                    <a:lumMod val="75000"/>
                  </a:schemeClr>
                </a:solidFill>
              </a:rPr>
              <a:t>(ARM </a:t>
            </a:r>
            <a:r>
              <a:rPr lang="ja-JP" altLang="en-US" sz="1800" dirty="0">
                <a:solidFill>
                  <a:schemeClr val="accent6">
                    <a:lumMod val="75000"/>
                  </a:schemeClr>
                </a:solidFill>
              </a:rPr>
              <a:t>等のライセンスが一切不要</a:t>
            </a:r>
            <a:r>
              <a:rPr lang="en-US" altLang="ja-JP" sz="1800" dirty="0">
                <a:solidFill>
                  <a:schemeClr val="accent6">
                    <a:lumMod val="75000"/>
                  </a:schemeClr>
                </a:solidFill>
              </a:rPr>
              <a:t>)</a:t>
            </a:r>
          </a:p>
          <a:p>
            <a:pPr marL="514350" indent="-514350">
              <a:buFont typeface="+mj-lt"/>
              <a:buAutoNum type="arabicPeriod"/>
            </a:pPr>
            <a:r>
              <a:rPr lang="en-US" altLang="ja-JP" sz="2000" dirty="0">
                <a:highlight>
                  <a:srgbClr val="FFCCFF"/>
                </a:highlight>
              </a:rPr>
              <a:t>【</a:t>
            </a:r>
            <a:r>
              <a:rPr lang="ja-JP" altLang="en-US" sz="2000" dirty="0">
                <a:highlight>
                  <a:srgbClr val="FFCCFF"/>
                </a:highlight>
              </a:rPr>
              <a:t>文書検索・</a:t>
            </a:r>
            <a:r>
              <a:rPr lang="en-US" altLang="ja-JP" sz="2000" dirty="0">
                <a:highlight>
                  <a:srgbClr val="FFCCFF"/>
                </a:highlight>
              </a:rPr>
              <a:t>AI </a:t>
            </a:r>
            <a:r>
              <a:rPr lang="ja-JP" altLang="en-US" sz="2000" dirty="0">
                <a:highlight>
                  <a:srgbClr val="FFCCFF"/>
                </a:highlight>
              </a:rPr>
              <a:t>技術</a:t>
            </a:r>
            <a:r>
              <a:rPr lang="en-US" altLang="ja-JP" sz="2000" dirty="0">
                <a:highlight>
                  <a:srgbClr val="FFCCFF"/>
                </a:highlight>
              </a:rPr>
              <a:t>】</a:t>
            </a:r>
            <a:r>
              <a:rPr lang="en-US" altLang="ja-JP" sz="2000" dirty="0"/>
              <a:t> </a:t>
            </a:r>
            <a:r>
              <a:rPr lang="ja-JP" altLang="en-US" sz="2000" dirty="0"/>
              <a:t>既存の巨大組織向けのセキュアなドキュメント学習 </a:t>
            </a:r>
            <a:r>
              <a:rPr lang="en-US" altLang="ja-JP" sz="2000" dirty="0"/>
              <a:t>AI </a:t>
            </a:r>
            <a:r>
              <a:rPr lang="ja-JP" altLang="en-US" sz="2000" dirty="0"/>
              <a:t>技術</a:t>
            </a:r>
            <a:endParaRPr lang="en-US" altLang="ja-JP" sz="2000" dirty="0"/>
          </a:p>
          <a:p>
            <a:pPr lvl="1"/>
            <a:r>
              <a:rPr lang="ja-JP" altLang="en-US" sz="1800" dirty="0">
                <a:solidFill>
                  <a:schemeClr val="accent6">
                    <a:lumMod val="75000"/>
                  </a:schemeClr>
                </a:solidFill>
              </a:rPr>
              <a:t>複雑・膨大な蓄積ドキュメントやメールによる組織内知見に対して </a:t>
            </a:r>
            <a:r>
              <a:rPr lang="en-US" altLang="ja-JP" sz="1800" dirty="0">
                <a:solidFill>
                  <a:schemeClr val="accent6">
                    <a:lumMod val="75000"/>
                  </a:schemeClr>
                </a:solidFill>
              </a:rPr>
              <a:t>Chat-GPT </a:t>
            </a:r>
            <a:r>
              <a:rPr lang="ja-JP" altLang="en-US" sz="1800" dirty="0">
                <a:solidFill>
                  <a:schemeClr val="accent6">
                    <a:lumMod val="75000"/>
                  </a:schemeClr>
                </a:solidFill>
              </a:rPr>
              <a:t>のように問い合わせできる完全スタンドアロンの高機密性対応 </a:t>
            </a:r>
            <a:r>
              <a:rPr lang="en-US" altLang="ja-JP" sz="1800" dirty="0">
                <a:solidFill>
                  <a:schemeClr val="accent6">
                    <a:lumMod val="75000"/>
                  </a:schemeClr>
                </a:solidFill>
              </a:rPr>
              <a:t>AI </a:t>
            </a:r>
            <a:r>
              <a:rPr lang="ja-JP" altLang="en-US" sz="1800" dirty="0">
                <a:solidFill>
                  <a:schemeClr val="accent6">
                    <a:lumMod val="75000"/>
                  </a:schemeClr>
                </a:solidFill>
              </a:rPr>
              <a:t>システム</a:t>
            </a:r>
            <a:endParaRPr lang="en-US" altLang="ja-JP" sz="1800" dirty="0">
              <a:solidFill>
                <a:schemeClr val="accent6">
                  <a:lumMod val="75000"/>
                </a:schemeClr>
              </a:solidFill>
            </a:endParaRPr>
          </a:p>
          <a:p>
            <a:pPr marL="514350" indent="-514350">
              <a:buFont typeface="+mj-lt"/>
              <a:buAutoNum type="arabicPeriod"/>
            </a:pPr>
            <a:r>
              <a:rPr lang="en-US" altLang="ja-JP" sz="2000" dirty="0">
                <a:highlight>
                  <a:srgbClr val="99FFCC"/>
                </a:highlight>
              </a:rPr>
              <a:t>【</a:t>
            </a:r>
            <a:r>
              <a:rPr lang="ja-JP" altLang="en-US" sz="2000" dirty="0">
                <a:highlight>
                  <a:srgbClr val="99FFCC"/>
                </a:highlight>
              </a:rPr>
              <a:t>人材育成手段</a:t>
            </a:r>
            <a:r>
              <a:rPr lang="en-US" altLang="ja-JP" sz="2000" dirty="0">
                <a:highlight>
                  <a:srgbClr val="99FFCC"/>
                </a:highlight>
              </a:rPr>
              <a:t>】</a:t>
            </a:r>
            <a:r>
              <a:rPr lang="en-US" altLang="ja-JP" sz="2000" dirty="0"/>
              <a:t> </a:t>
            </a:r>
            <a:r>
              <a:rPr lang="ja-JP" altLang="en-US" sz="2000" dirty="0"/>
              <a:t>上記の各システム群のアーキテクチャを理解し、これらに類するものを一から発想できるに足る知識を整理・体系化する教科書群と人材育成環境</a:t>
            </a:r>
            <a:endParaRPr lang="en-US" altLang="ja-JP" sz="2000" dirty="0"/>
          </a:p>
          <a:p>
            <a:pPr lvl="1"/>
            <a:r>
              <a:rPr lang="ja-JP" altLang="en-US" sz="1800" dirty="0">
                <a:solidFill>
                  <a:schemeClr val="accent6">
                    <a:lumMod val="75000"/>
                  </a:schemeClr>
                </a:solidFill>
              </a:rPr>
              <a:t>日本人に加えて、日本よりも後進の国の方々もデジタル技術を生み出すことができるようにする</a:t>
            </a:r>
            <a:endParaRPr lang="en-US" altLang="ja-JP" sz="1800" dirty="0">
              <a:solidFill>
                <a:schemeClr val="accent6">
                  <a:lumMod val="75000"/>
                </a:schemeClr>
              </a:solidFill>
            </a:endParaRPr>
          </a:p>
          <a:p>
            <a:endParaRPr lang="en-US" altLang="ja-JP" sz="2000" dirty="0"/>
          </a:p>
        </p:txBody>
      </p:sp>
      <p:sp>
        <p:nvSpPr>
          <p:cNvPr id="3" name="スライド番号プレースホルダー 2">
            <a:extLst>
              <a:ext uri="{FF2B5EF4-FFF2-40B4-BE49-F238E27FC236}">
                <a16:creationId xmlns:a16="http://schemas.microsoft.com/office/drawing/2014/main" id="{A23EE14A-DA11-4767-BFB3-F54AC144F254}"/>
              </a:ext>
            </a:extLst>
          </p:cNvPr>
          <p:cNvSpPr>
            <a:spLocks noGrp="1"/>
          </p:cNvSpPr>
          <p:nvPr>
            <p:ph type="sldNum" sz="quarter" idx="12"/>
          </p:nvPr>
        </p:nvSpPr>
        <p:spPr/>
        <p:txBody>
          <a:bodyPr/>
          <a:lstStyle/>
          <a:p>
            <a:fld id="{63DCA85F-F225-44A4-AEA8-9083CAE61796}" type="slidenum">
              <a:rPr kumimoji="1" lang="ja-JP" altLang="en-US" smtClean="0"/>
              <a:t>24</a:t>
            </a:fld>
            <a:endParaRPr kumimoji="1" lang="ja-JP" altLang="en-US" dirty="0"/>
          </a:p>
        </p:txBody>
      </p:sp>
      <p:sp>
        <p:nvSpPr>
          <p:cNvPr id="4" name="タイトル 3">
            <a:extLst>
              <a:ext uri="{FF2B5EF4-FFF2-40B4-BE49-F238E27FC236}">
                <a16:creationId xmlns:a16="http://schemas.microsoft.com/office/drawing/2014/main" id="{8658BA1C-1A6E-4A8C-B3A8-45877E95FA1D}"/>
              </a:ext>
            </a:extLst>
          </p:cNvPr>
          <p:cNvSpPr>
            <a:spLocks noGrp="1"/>
          </p:cNvSpPr>
          <p:nvPr>
            <p:ph type="title"/>
          </p:nvPr>
        </p:nvSpPr>
        <p:spPr>
          <a:xfrm>
            <a:off x="160804" y="136525"/>
            <a:ext cx="10385276" cy="683490"/>
          </a:xfrm>
        </p:spPr>
        <p:txBody>
          <a:bodyPr>
            <a:normAutofit fontScale="90000"/>
          </a:bodyPr>
          <a:lstStyle/>
          <a:p>
            <a:r>
              <a:rPr kumimoji="1" lang="ja-JP" altLang="en-US" sz="2400" b="1" dirty="0"/>
              <a:t>世界的チャンス － 日本の公的部門の人材が世界に対して生み出せる、莫大な需要があるデジタル技術の一例 </a:t>
            </a:r>
            <a:r>
              <a:rPr kumimoji="1" lang="en-US" altLang="ja-JP" sz="2400" b="1" dirty="0"/>
              <a:t>(</a:t>
            </a:r>
            <a:r>
              <a:rPr kumimoji="1" lang="ja-JP" altLang="en-US" sz="2400" b="1" dirty="0"/>
              <a:t>世界が求める実用技術</a:t>
            </a:r>
            <a:r>
              <a:rPr kumimoji="1" lang="en-US" altLang="ja-JP" sz="2400" b="1" dirty="0"/>
              <a:t>)</a:t>
            </a:r>
            <a:endParaRPr kumimoji="1" lang="ja-JP" altLang="en-US" sz="2400" b="1" dirty="0"/>
          </a:p>
        </p:txBody>
      </p:sp>
      <p:sp>
        <p:nvSpPr>
          <p:cNvPr id="5" name="テキスト ボックス 4">
            <a:extLst>
              <a:ext uri="{FF2B5EF4-FFF2-40B4-BE49-F238E27FC236}">
                <a16:creationId xmlns:a16="http://schemas.microsoft.com/office/drawing/2014/main" id="{C77174C6-80F4-4CAC-B5A0-9E0EB960A65E}"/>
              </a:ext>
            </a:extLst>
          </p:cNvPr>
          <p:cNvSpPr txBox="1"/>
          <p:nvPr/>
        </p:nvSpPr>
        <p:spPr>
          <a:xfrm>
            <a:off x="160804" y="719814"/>
            <a:ext cx="11970236" cy="584775"/>
          </a:xfrm>
          <a:prstGeom prst="rect">
            <a:avLst/>
          </a:prstGeom>
          <a:noFill/>
        </p:spPr>
        <p:txBody>
          <a:bodyPr wrap="square" rtlCol="0">
            <a:spAutoFit/>
          </a:bodyPr>
          <a:lstStyle/>
          <a:p>
            <a:r>
              <a:rPr kumimoji="1" lang="ja-JP" altLang="en-US" sz="1600" dirty="0"/>
              <a:t>今、全世界の政治家・役所・企業・</a:t>
            </a:r>
            <a:r>
              <a:rPr kumimoji="1" lang="en-US" altLang="ja-JP" sz="1600" dirty="0"/>
              <a:t>SE</a:t>
            </a:r>
            <a:r>
              <a:rPr kumimoji="1" lang="ja-JP" altLang="en-US" sz="1600" dirty="0"/>
              <a:t>・若手人材等皆困っているのは、以下のようなごく当たり前のデジタル技術が世界中</a:t>
            </a:r>
            <a:r>
              <a:rPr kumimoji="1" lang="ja-JP" altLang="en-US" sz="1600" b="1" u="sng" dirty="0"/>
              <a:t>どこにも</a:t>
            </a:r>
            <a:r>
              <a:rPr kumimoji="1" lang="ja-JP" altLang="en-US" sz="1600" dirty="0"/>
              <a:t>存在しないことにある。</a:t>
            </a:r>
          </a:p>
        </p:txBody>
      </p:sp>
      <p:sp>
        <p:nvSpPr>
          <p:cNvPr id="6" name="テキスト ボックス 5">
            <a:extLst>
              <a:ext uri="{FF2B5EF4-FFF2-40B4-BE49-F238E27FC236}">
                <a16:creationId xmlns:a16="http://schemas.microsoft.com/office/drawing/2014/main" id="{F0018F77-45A0-488D-B372-53C16F03B342}"/>
              </a:ext>
            </a:extLst>
          </p:cNvPr>
          <p:cNvSpPr txBox="1"/>
          <p:nvPr/>
        </p:nvSpPr>
        <p:spPr>
          <a:xfrm>
            <a:off x="9897029" y="6277302"/>
            <a:ext cx="1554480" cy="523220"/>
          </a:xfrm>
          <a:prstGeom prst="rect">
            <a:avLst/>
          </a:prstGeom>
          <a:noFill/>
        </p:spPr>
        <p:txBody>
          <a:bodyPr wrap="square" rtlCol="0">
            <a:spAutoFit/>
          </a:bodyPr>
          <a:lstStyle/>
          <a:p>
            <a:r>
              <a:rPr kumimoji="1" lang="ja-JP" altLang="en-US" sz="2800" dirty="0"/>
              <a:t>・・・・ </a:t>
            </a:r>
            <a:r>
              <a:rPr kumimoji="1" lang="en-US" altLang="ja-JP" sz="2800" dirty="0" err="1"/>
              <a:t>etc</a:t>
            </a:r>
            <a:endParaRPr kumimoji="1" lang="ja-JP" altLang="en-US" sz="2800" dirty="0"/>
          </a:p>
        </p:txBody>
      </p:sp>
    </p:spTree>
    <p:extLst>
      <p:ext uri="{BB962C8B-B14F-4D97-AF65-F5344CB8AC3E}">
        <p14:creationId xmlns:p14="http://schemas.microsoft.com/office/powerpoint/2010/main" val="1820388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08501" y="229759"/>
            <a:ext cx="9206143" cy="4926724"/>
          </a:xfrm>
          <a:prstGeom prst="rect">
            <a:avLst/>
          </a:prstGeom>
        </p:spPr>
      </p:pic>
      <p:sp>
        <p:nvSpPr>
          <p:cNvPr id="2" name="角丸四角形 1"/>
          <p:cNvSpPr/>
          <p:nvPr/>
        </p:nvSpPr>
        <p:spPr>
          <a:xfrm>
            <a:off x="8749379" y="1458309"/>
            <a:ext cx="3287111" cy="208893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000" b="1" dirty="0"/>
              <a:t>アプリケーション</a:t>
            </a:r>
            <a:r>
              <a:rPr kumimoji="1" lang="en-US" altLang="ja-JP" sz="2000" b="1" dirty="0"/>
              <a:t>, </a:t>
            </a:r>
            <a:endParaRPr kumimoji="1" lang="ja-JP" altLang="en-US" sz="2000" b="1" dirty="0"/>
          </a:p>
          <a:p>
            <a:pPr algn="ctr"/>
            <a:r>
              <a:rPr kumimoji="1" lang="ja-JP" altLang="en-US" sz="2000" b="1" dirty="0"/>
              <a:t>ミドルウェア</a:t>
            </a:r>
            <a:r>
              <a:rPr kumimoji="1" lang="en-US" altLang="ja-JP" sz="2000" b="1" dirty="0"/>
              <a:t>, </a:t>
            </a:r>
            <a:r>
              <a:rPr kumimoji="1" lang="ja-JP" altLang="en-US" sz="2000" b="1" dirty="0"/>
              <a:t>ライブラリ </a:t>
            </a:r>
            <a:r>
              <a:rPr kumimoji="1" lang="en-US" altLang="ja-JP" sz="2000" b="1" dirty="0" err="1"/>
              <a:t>etc</a:t>
            </a:r>
            <a:endParaRPr kumimoji="1" lang="ja-JP" altLang="en-US" sz="2000" b="1"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25</a:t>
            </a:fld>
            <a:endParaRPr kumimoji="1" lang="ja-JP" altLang="en-US" dirty="0"/>
          </a:p>
        </p:txBody>
      </p:sp>
      <p:sp>
        <p:nvSpPr>
          <p:cNvPr id="6" name="テキスト ボックス 5"/>
          <p:cNvSpPr txBox="1"/>
          <p:nvPr/>
        </p:nvSpPr>
        <p:spPr>
          <a:xfrm>
            <a:off x="521666" y="840859"/>
            <a:ext cx="4586011" cy="923330"/>
          </a:xfrm>
          <a:prstGeom prst="rect">
            <a:avLst/>
          </a:prstGeom>
          <a:noFill/>
        </p:spPr>
        <p:txBody>
          <a:bodyPr wrap="square" rtlCol="0">
            <a:spAutoFit/>
          </a:bodyPr>
          <a:lstStyle/>
          <a:p>
            <a:r>
              <a:rPr kumimoji="1" lang="ja-JP" altLang="en-US" sz="900" dirty="0"/>
              <a:t>写真出典</a:t>
            </a:r>
            <a:r>
              <a:rPr lang="en-US" altLang="ja-JP" sz="900" dirty="0"/>
              <a:t>: Wikipedia © </a:t>
            </a:r>
            <a:r>
              <a:rPr lang="en-US" altLang="ja-JP" sz="900" dirty="0" err="1"/>
              <a:t>kees</a:t>
            </a:r>
            <a:r>
              <a:rPr lang="en-US" altLang="ja-JP" sz="900" dirty="0"/>
              <a:t> torn, </a:t>
            </a:r>
            <a:r>
              <a:rPr lang="en-US" altLang="ja-JP" sz="900" dirty="0" err="1"/>
              <a:t>Rennett</a:t>
            </a:r>
            <a:r>
              <a:rPr lang="en-US" altLang="ja-JP" sz="900" dirty="0"/>
              <a:t> Stowe from USA, 	Joe Ross from Lansing, Michigan, </a:t>
            </a:r>
            <a:r>
              <a:rPr lang="en-US" altLang="ja-JP" sz="900" dirty="0" err="1"/>
              <a:t>Susandom</a:t>
            </a:r>
            <a:endParaRPr lang="en-US" altLang="ja-JP" sz="900" dirty="0"/>
          </a:p>
          <a:p>
            <a:r>
              <a:rPr lang="en-US" altLang="ja-JP" sz="900" dirty="0"/>
              <a:t>https://ja.wikipedia.org/wiki/%E3%83%95%E3%82%A1%E3%82%A4%E3%83%AB:Mardi_Gras_ship_22-12-2020_front_view.jpg</a:t>
            </a:r>
          </a:p>
          <a:p>
            <a:r>
              <a:rPr lang="en-US" altLang="ja-JP" sz="900" dirty="0"/>
              <a:t>https://ja.wikipedia.org/wiki/%E3%82%AF%E3%83%AB%E3%83%BC%E3%82%BA%E5%AE%A2%E8%88%B9</a:t>
            </a:r>
            <a:endParaRPr kumimoji="1" lang="ja-JP" altLang="en-US" sz="900" dirty="0"/>
          </a:p>
        </p:txBody>
      </p:sp>
      <p:sp>
        <p:nvSpPr>
          <p:cNvPr id="11" name="角丸四角形 10"/>
          <p:cNvSpPr/>
          <p:nvPr/>
        </p:nvSpPr>
        <p:spPr>
          <a:xfrm>
            <a:off x="1326058" y="2735316"/>
            <a:ext cx="6745887" cy="780393"/>
          </a:xfrm>
          <a:prstGeom prst="roundRect">
            <a:avLst/>
          </a:prstGeom>
          <a:noFill/>
          <a:ln w="762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38503" y="354724"/>
            <a:ext cx="5320863" cy="584775"/>
          </a:xfrm>
          <a:prstGeom prst="rect">
            <a:avLst/>
          </a:prstGeom>
          <a:noFill/>
        </p:spPr>
        <p:txBody>
          <a:bodyPr wrap="square" rtlCol="0">
            <a:spAutoFit/>
          </a:bodyPr>
          <a:lstStyle/>
          <a:p>
            <a:r>
              <a:rPr lang="en-US" altLang="ja-JP" sz="3200" b="1" dirty="0"/>
              <a:t>ICT </a:t>
            </a:r>
            <a:r>
              <a:rPr lang="ja-JP" altLang="en-US" sz="3200" b="1" dirty="0"/>
              <a:t>技術を船に例えると</a:t>
            </a:r>
            <a:r>
              <a:rPr lang="en-US" altLang="ja-JP" sz="3200" b="1" dirty="0"/>
              <a:t>…</a:t>
            </a:r>
            <a:endParaRPr kumimoji="1" lang="ja-JP" altLang="en-US" sz="3200" b="1" dirty="0"/>
          </a:p>
        </p:txBody>
      </p:sp>
      <p:cxnSp>
        <p:nvCxnSpPr>
          <p:cNvPr id="15" name="直線矢印コネクタ 14"/>
          <p:cNvCxnSpPr/>
          <p:nvPr/>
        </p:nvCxnSpPr>
        <p:spPr>
          <a:xfrm flipH="1">
            <a:off x="8100662" y="2943365"/>
            <a:ext cx="648715" cy="8277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562100" y="2795105"/>
            <a:ext cx="6415843" cy="646331"/>
          </a:xfrm>
          <a:prstGeom prst="rect">
            <a:avLst/>
          </a:prstGeom>
          <a:solidFill>
            <a:schemeClr val="accent6">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6">
                    <a:lumMod val="75000"/>
                  </a:schemeClr>
                </a:solidFill>
              </a:rPr>
              <a:t>② 客室、廊下、レストラン、プール、倉庫、</a:t>
            </a:r>
            <a:r>
              <a:rPr kumimoji="1" lang="en-US" altLang="ja-JP" sz="2000" b="1" dirty="0">
                <a:solidFill>
                  <a:schemeClr val="accent6">
                    <a:lumMod val="75000"/>
                  </a:schemeClr>
                </a:solidFill>
              </a:rPr>
              <a:t>etc… </a:t>
            </a:r>
            <a:r>
              <a:rPr kumimoji="1" lang="ja-JP" altLang="en-US" sz="1000" b="1" dirty="0">
                <a:solidFill>
                  <a:srgbClr val="0000FF"/>
                </a:solidFill>
              </a:rPr>
              <a:t>買ってきた船に取り付ける。</a:t>
            </a:r>
            <a:endParaRPr kumimoji="1" lang="en-US" altLang="ja-JP" sz="1000" b="1" dirty="0">
              <a:solidFill>
                <a:srgbClr val="0000FF"/>
              </a:solidFill>
            </a:endParaRPr>
          </a:p>
          <a:p>
            <a:r>
              <a:rPr kumimoji="1" lang="ja-JP" altLang="en-US" sz="1600" b="1" dirty="0"/>
              <a:t>取り替え可能で、変化の激しい、長続きしない技術領域。</a:t>
            </a:r>
          </a:p>
        </p:txBody>
      </p:sp>
      <p:sp>
        <p:nvSpPr>
          <p:cNvPr id="21" name="テキスト ボックス 20"/>
          <p:cNvSpPr txBox="1"/>
          <p:nvPr/>
        </p:nvSpPr>
        <p:spPr>
          <a:xfrm>
            <a:off x="8856037" y="2306663"/>
            <a:ext cx="3073793" cy="954107"/>
          </a:xfrm>
          <a:prstGeom prst="rect">
            <a:avLst/>
          </a:prstGeom>
          <a:solidFill>
            <a:schemeClr val="accent6">
              <a:lumMod val="20000"/>
              <a:lumOff val="80000"/>
            </a:schemeClr>
          </a:solidFill>
        </p:spPr>
        <p:txBody>
          <a:bodyPr wrap="square" rtlCol="0">
            <a:spAutoFit/>
          </a:bodyPr>
          <a:lstStyle/>
          <a:p>
            <a:r>
              <a:rPr lang="en-US" altLang="ja-JP" sz="1400" b="1" dirty="0"/>
              <a:t>DX</a:t>
            </a:r>
            <a:r>
              <a:rPr lang="ja-JP" altLang="en-US" sz="1400" b="1" dirty="0" err="1"/>
              <a:t>、</a:t>
            </a:r>
            <a:r>
              <a:rPr lang="en-US" altLang="ja-JP" sz="1400" b="1" dirty="0"/>
              <a:t>Web </a:t>
            </a:r>
            <a:r>
              <a:rPr lang="ja-JP" altLang="en-US" sz="1400" b="1" dirty="0"/>
              <a:t>アプリ、業務システム、制御システム、</a:t>
            </a:r>
            <a:r>
              <a:rPr lang="en-US" altLang="ja-JP" sz="1400" b="1" dirty="0"/>
              <a:t>EC</a:t>
            </a:r>
            <a:r>
              <a:rPr lang="ja-JP" altLang="en-US" sz="1400" b="1" dirty="0"/>
              <a:t>、電子マネー、行政システム、</a:t>
            </a:r>
            <a:r>
              <a:rPr lang="en-US" altLang="ja-JP" sz="1400" b="1" dirty="0"/>
              <a:t>(</a:t>
            </a:r>
            <a:r>
              <a:rPr lang="ja-JP" altLang="en-US" sz="1400" b="1" dirty="0"/>
              <a:t>アプリケーションとしての</a:t>
            </a:r>
            <a:r>
              <a:rPr lang="en-US" altLang="ja-JP" sz="1400" b="1" dirty="0"/>
              <a:t>) AI</a:t>
            </a:r>
            <a:r>
              <a:rPr lang="ja-JP" altLang="en-US" sz="1400" b="1" dirty="0"/>
              <a:t>、ビッグデータ、認証システム、</a:t>
            </a:r>
            <a:r>
              <a:rPr lang="en-US" altLang="ja-JP" sz="1400" b="1" dirty="0" err="1"/>
              <a:t>etc</a:t>
            </a:r>
            <a:endParaRPr lang="en-US" altLang="ja-JP" sz="1400" b="1" dirty="0"/>
          </a:p>
        </p:txBody>
      </p:sp>
      <p:pic>
        <p:nvPicPr>
          <p:cNvPr id="25" name="図 24"/>
          <p:cNvPicPr>
            <a:picLocks noChangeAspect="1"/>
          </p:cNvPicPr>
          <p:nvPr/>
        </p:nvPicPr>
        <p:blipFill>
          <a:blip r:embed="rId5"/>
          <a:stretch>
            <a:fillRect/>
          </a:stretch>
        </p:blipFill>
        <p:spPr>
          <a:xfrm>
            <a:off x="5188343" y="229759"/>
            <a:ext cx="3117618" cy="2331316"/>
          </a:xfrm>
          <a:prstGeom prst="rect">
            <a:avLst/>
          </a:prstGeom>
          <a:ln w="19050">
            <a:solidFill>
              <a:schemeClr val="tx1"/>
            </a:solidFill>
          </a:ln>
        </p:spPr>
      </p:pic>
      <p:grpSp>
        <p:nvGrpSpPr>
          <p:cNvPr id="32" name="グループ化 31"/>
          <p:cNvGrpSpPr/>
          <p:nvPr/>
        </p:nvGrpSpPr>
        <p:grpSpPr>
          <a:xfrm>
            <a:off x="63062" y="1794779"/>
            <a:ext cx="12080086" cy="5032741"/>
            <a:chOff x="63062" y="1794779"/>
            <a:chExt cx="12080086" cy="5032741"/>
          </a:xfrm>
        </p:grpSpPr>
        <p:sp>
          <p:nvSpPr>
            <p:cNvPr id="12" name="角丸四角形 11"/>
            <p:cNvSpPr/>
            <p:nvPr/>
          </p:nvSpPr>
          <p:spPr>
            <a:xfrm>
              <a:off x="979218" y="3725469"/>
              <a:ext cx="7299434" cy="1256434"/>
            </a:xfrm>
            <a:prstGeom prst="roundRect">
              <a:avLst/>
            </a:prstGeom>
            <a:noFill/>
            <a:ln w="762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180650" y="4979990"/>
              <a:ext cx="5266022" cy="1200329"/>
            </a:xfrm>
            <a:prstGeom prst="rect">
              <a:avLst/>
            </a:prstGeom>
            <a:solidFill>
              <a:schemeClr val="accent4">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2">
                      <a:lumMod val="50000"/>
                    </a:schemeClr>
                  </a:solidFill>
                </a:rPr>
                <a:t>① 船体、エンジン、推進、操舵、排気、燃料、</a:t>
              </a:r>
              <a:endParaRPr kumimoji="1" lang="en-US" altLang="ja-JP" sz="2000" b="1" dirty="0">
                <a:solidFill>
                  <a:schemeClr val="accent2">
                    <a:lumMod val="50000"/>
                  </a:schemeClr>
                </a:solidFill>
              </a:endParaRPr>
            </a:p>
            <a:p>
              <a:r>
                <a:rPr kumimoji="1" lang="ja-JP" altLang="en-US" sz="2000" b="1" dirty="0">
                  <a:solidFill>
                    <a:schemeClr val="accent2">
                      <a:lumMod val="50000"/>
                    </a:schemeClr>
                  </a:solidFill>
                </a:rPr>
                <a:t>電気、排水、隔壁、</a:t>
              </a:r>
              <a:r>
                <a:rPr kumimoji="1" lang="en-US" altLang="ja-JP" sz="2000" b="1" dirty="0">
                  <a:solidFill>
                    <a:schemeClr val="accent2">
                      <a:lumMod val="50000"/>
                    </a:schemeClr>
                  </a:solidFill>
                </a:rPr>
                <a:t>etc…  </a:t>
              </a:r>
              <a:r>
                <a:rPr kumimoji="1" lang="en-US" altLang="ja-JP" sz="2000" b="1" dirty="0">
                  <a:solidFill>
                    <a:srgbClr val="0000FF"/>
                  </a:solidFill>
                </a:rPr>
                <a:t>『</a:t>
              </a:r>
              <a:r>
                <a:rPr kumimoji="1" lang="ja-JP" altLang="en-US" sz="2000" b="1" dirty="0">
                  <a:solidFill>
                    <a:srgbClr val="0000FF"/>
                  </a:solidFill>
                </a:rPr>
                <a:t>造船所</a:t>
              </a:r>
              <a:r>
                <a:rPr kumimoji="1" lang="en-US" altLang="ja-JP" sz="2000" b="1" dirty="0">
                  <a:solidFill>
                    <a:srgbClr val="0000FF"/>
                  </a:solidFill>
                </a:rPr>
                <a:t>』</a:t>
              </a:r>
              <a:r>
                <a:rPr kumimoji="1" lang="ja-JP" altLang="en-US" sz="2000" b="1" dirty="0">
                  <a:solidFill>
                    <a:srgbClr val="0000FF"/>
                  </a:solidFill>
                </a:rPr>
                <a:t>で作る。</a:t>
              </a:r>
              <a:endParaRPr kumimoji="1" lang="en-US" altLang="ja-JP" sz="2000" b="1" dirty="0">
                <a:solidFill>
                  <a:srgbClr val="0000FF"/>
                </a:solidFill>
              </a:endParaRPr>
            </a:p>
            <a:p>
              <a:r>
                <a:rPr kumimoji="1" lang="ja-JP" altLang="en-US" sz="1600" b="1" dirty="0"/>
                <a:t>一度作られると長期間、世界中で普遍的に使われる技術領域。世界中の多数の ② を載せて走っている </a:t>
              </a:r>
              <a:r>
                <a:rPr kumimoji="1" lang="en-US" altLang="ja-JP" sz="1600" b="1" dirty="0"/>
                <a:t>(</a:t>
              </a:r>
              <a:r>
                <a:rPr kumimoji="1" lang="ja-JP" altLang="en-US" sz="1600" b="1" dirty="0"/>
                <a:t>縁の下の力持ち</a:t>
              </a:r>
              <a:r>
                <a:rPr kumimoji="1" lang="en-US" altLang="ja-JP" sz="1600" b="1" dirty="0"/>
                <a:t>)</a:t>
              </a:r>
              <a:r>
                <a:rPr kumimoji="1" lang="ja-JP" altLang="en-US" sz="1600" b="1" dirty="0" err="1"/>
                <a:t>。</a:t>
              </a:r>
              <a:endParaRPr kumimoji="1" lang="ja-JP" altLang="en-US" sz="1600" b="1" dirty="0"/>
            </a:p>
          </p:txBody>
        </p:sp>
        <p:cxnSp>
          <p:nvCxnSpPr>
            <p:cNvPr id="10" name="直線コネクタ 9"/>
            <p:cNvCxnSpPr/>
            <p:nvPr/>
          </p:nvCxnSpPr>
          <p:spPr>
            <a:xfrm>
              <a:off x="63062" y="3586654"/>
              <a:ext cx="120448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8610600" y="3628070"/>
              <a:ext cx="3532548" cy="2339838"/>
            </a:xfrm>
            <a:prstGeom prst="roundRect">
              <a:avLst/>
            </a:prstGeom>
            <a:solidFill>
              <a:schemeClr val="accent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a:t>システムソフトウェア</a:t>
              </a:r>
              <a:endParaRPr kumimoji="1" lang="en-US" altLang="ja-JP" sz="2400" b="1" dirty="0"/>
            </a:p>
            <a:p>
              <a:pPr algn="ctr"/>
              <a:r>
                <a:rPr lang="en-US" altLang="ja-JP" sz="2000" b="1" dirty="0"/>
                <a:t>(</a:t>
              </a:r>
              <a:r>
                <a:rPr lang="ja-JP" altLang="en-US" sz="2000" b="1" dirty="0"/>
                <a:t>インフラストラクチャ</a:t>
              </a:r>
              <a:r>
                <a:rPr lang="en-US" altLang="ja-JP" sz="2000" b="1" dirty="0"/>
                <a:t>)</a:t>
              </a:r>
              <a:endParaRPr kumimoji="1" lang="ja-JP" altLang="en-US" sz="2000" b="1" dirty="0"/>
            </a:p>
          </p:txBody>
        </p:sp>
        <p:cxnSp>
          <p:nvCxnSpPr>
            <p:cNvPr id="22" name="直線矢印コネクタ 21"/>
            <p:cNvCxnSpPr/>
            <p:nvPr/>
          </p:nvCxnSpPr>
          <p:spPr>
            <a:xfrm flipH="1">
              <a:off x="8249769" y="4843954"/>
              <a:ext cx="379425" cy="4217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8856037" y="4461764"/>
              <a:ext cx="3073793" cy="1384995"/>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n-US" altLang="ja-JP" sz="1200" b="1" dirty="0"/>
                <a:t>OS (UNIX, Windows,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カーネル</a:t>
              </a:r>
              <a:endParaRPr lang="en-US" altLang="ja-JP" sz="1200" b="1" dirty="0"/>
            </a:p>
            <a:p>
              <a:pPr marL="285750" indent="-285750">
                <a:buFont typeface="Arial" panose="020B0604020202020204" pitchFamily="34" charset="0"/>
                <a:buChar char="•"/>
              </a:pPr>
              <a:r>
                <a:rPr lang="ja-JP" altLang="en-US" sz="1200" b="1" dirty="0"/>
                <a:t>クラウドシステム</a:t>
              </a:r>
              <a:endParaRPr lang="en-US" altLang="ja-JP" sz="1200" b="1" dirty="0"/>
            </a:p>
            <a:p>
              <a:pPr marL="285750" indent="-285750">
                <a:buFont typeface="Arial" panose="020B0604020202020204" pitchFamily="34" charset="0"/>
                <a:buChar char="•"/>
              </a:pPr>
              <a:r>
                <a:rPr lang="ja-JP" altLang="en-US" sz="1200" b="1" dirty="0"/>
                <a:t>インターネットシステム</a:t>
              </a:r>
              <a:br>
                <a:rPr lang="en-US" altLang="ja-JP" sz="1200" b="1" dirty="0"/>
              </a:br>
              <a:r>
                <a:rPr lang="en-US" altLang="ja-JP" sz="1200" b="1" dirty="0"/>
                <a:t>(DNS, </a:t>
              </a:r>
              <a:r>
                <a:rPr lang="ja-JP" altLang="en-US" sz="1200" b="1" dirty="0"/>
                <a:t>ルーティング</a:t>
              </a:r>
              <a:r>
                <a:rPr lang="en-US" altLang="ja-JP" sz="1200" b="1" dirty="0"/>
                <a:t>,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セキュリティシステム  ・ ストレージ</a:t>
              </a:r>
              <a:endParaRPr lang="en-US" altLang="ja-JP" sz="1200" b="1" dirty="0"/>
            </a:p>
            <a:p>
              <a:pPr marL="285750" indent="-285750">
                <a:buFont typeface="Arial" panose="020B0604020202020204" pitchFamily="34" charset="0"/>
                <a:buChar char="•"/>
              </a:pPr>
              <a:r>
                <a:rPr lang="ja-JP" altLang="en-US" sz="1200" b="1" dirty="0"/>
                <a:t>通信システム </a:t>
              </a:r>
              <a:r>
                <a:rPr lang="en-US" altLang="ja-JP" sz="1200" b="1" dirty="0"/>
                <a:t>(TCP/IP, VPN, </a:t>
              </a:r>
              <a:r>
                <a:rPr lang="en-US" altLang="ja-JP" sz="1200" b="1" dirty="0" err="1"/>
                <a:t>etc</a:t>
              </a:r>
              <a:r>
                <a:rPr lang="en-US" altLang="ja-JP" sz="1200" b="1" dirty="0"/>
                <a:t>)</a:t>
              </a:r>
            </a:p>
          </p:txBody>
        </p:sp>
        <p:pic>
          <p:nvPicPr>
            <p:cNvPr id="27" name="図 26"/>
            <p:cNvPicPr>
              <a:picLocks noChangeAspect="1"/>
            </p:cNvPicPr>
            <p:nvPr/>
          </p:nvPicPr>
          <p:blipFill>
            <a:blip r:embed="rId6"/>
            <a:stretch>
              <a:fillRect/>
            </a:stretch>
          </p:blipFill>
          <p:spPr>
            <a:xfrm>
              <a:off x="5639972" y="3856823"/>
              <a:ext cx="2408797" cy="1015395"/>
            </a:xfrm>
            <a:prstGeom prst="rect">
              <a:avLst/>
            </a:prstGeom>
            <a:ln w="19050">
              <a:solidFill>
                <a:schemeClr val="tx1"/>
              </a:solidFill>
            </a:ln>
          </p:spPr>
        </p:pic>
        <p:pic>
          <p:nvPicPr>
            <p:cNvPr id="28" name="図 27"/>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2763235" y="3826290"/>
              <a:ext cx="1350942" cy="1049875"/>
            </a:xfrm>
            <a:prstGeom prst="rect">
              <a:avLst/>
            </a:prstGeom>
          </p:spPr>
        </p:pic>
        <p:pic>
          <p:nvPicPr>
            <p:cNvPr id="30" name="図 29"/>
            <p:cNvPicPr>
              <a:picLocks noChangeAspect="1"/>
            </p:cNvPicPr>
            <p:nvPr/>
          </p:nvPicPr>
          <p:blipFill>
            <a:blip r:embed="rId9"/>
            <a:stretch>
              <a:fillRect/>
            </a:stretch>
          </p:blipFill>
          <p:spPr>
            <a:xfrm>
              <a:off x="4227598" y="3814390"/>
              <a:ext cx="1246400" cy="1008434"/>
            </a:xfrm>
            <a:prstGeom prst="rect">
              <a:avLst/>
            </a:prstGeom>
          </p:spPr>
        </p:pic>
        <p:sp>
          <p:nvSpPr>
            <p:cNvPr id="31" name="テキスト ボックス 30"/>
            <p:cNvSpPr txBox="1"/>
            <p:nvPr/>
          </p:nvSpPr>
          <p:spPr>
            <a:xfrm>
              <a:off x="3078244" y="1794779"/>
              <a:ext cx="2452358" cy="553998"/>
            </a:xfrm>
            <a:prstGeom prst="rect">
              <a:avLst/>
            </a:prstGeom>
            <a:noFill/>
          </p:spPr>
          <p:txBody>
            <a:bodyPr wrap="square" rtlCol="0">
              <a:spAutoFit/>
            </a:bodyPr>
            <a:lstStyle/>
            <a:p>
              <a:r>
                <a:rPr lang="ja-JP" altLang="en-US" sz="600" dirty="0"/>
                <a:t>写真出典</a:t>
              </a:r>
              <a:r>
                <a:rPr lang="en-US" altLang="ja-JP" sz="600" dirty="0"/>
                <a:t>:</a:t>
              </a:r>
              <a:r>
                <a:rPr lang="ja-JP" altLang="en-US" sz="600" dirty="0"/>
                <a:t> 国土交通省、海上保安庁資料</a:t>
              </a:r>
            </a:p>
            <a:p>
              <a:r>
                <a:rPr lang="en-US" altLang="ja-JP" sz="600" dirty="0"/>
                <a:t>https://www.kaiho.mlit.go.jp/04kanku/contents/blog/index_7.html, https://www.mlit.go.jp/common/001262370.pdf</a:t>
              </a:r>
            </a:p>
            <a:p>
              <a:r>
                <a:rPr lang="en-US" altLang="ja-JP" sz="600" dirty="0"/>
                <a:t>https://www.mlit.go.jp/report/press/kaiji08_hh_000020.html, https://www.kaiho.mlit.go.jp/03kanku/soubyo/pdf/07%203seinou.pdf</a:t>
              </a:r>
            </a:p>
          </p:txBody>
        </p:sp>
        <p:pic>
          <p:nvPicPr>
            <p:cNvPr id="29" name="図 28"/>
            <p:cNvPicPr>
              <a:picLocks noChangeAspect="1"/>
            </p:cNvPicPr>
            <p:nvPr/>
          </p:nvPicPr>
          <p:blipFill>
            <a:blip r:embed="rId10"/>
            <a:stretch>
              <a:fillRect/>
            </a:stretch>
          </p:blipFill>
          <p:spPr>
            <a:xfrm>
              <a:off x="1139792" y="3848808"/>
              <a:ext cx="1422443" cy="981486"/>
            </a:xfrm>
            <a:prstGeom prst="rect">
              <a:avLst/>
            </a:prstGeom>
          </p:spPr>
        </p:pic>
        <p:sp>
          <p:nvSpPr>
            <p:cNvPr id="33" name="角丸四角形 32"/>
            <p:cNvSpPr/>
            <p:nvPr/>
          </p:nvSpPr>
          <p:spPr>
            <a:xfrm>
              <a:off x="434340" y="3649212"/>
              <a:ext cx="11704320" cy="3178308"/>
            </a:xfrm>
            <a:prstGeom prst="round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角丸四角形 2"/>
          <p:cNvSpPr/>
          <p:nvPr/>
        </p:nvSpPr>
        <p:spPr>
          <a:xfrm>
            <a:off x="8454136" y="408020"/>
            <a:ext cx="3684524" cy="1004393"/>
          </a:xfrm>
          <a:prstGeom prst="roundRect">
            <a:avLst/>
          </a:prstGeom>
          <a:solidFill>
            <a:schemeClr val="accent6">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アプリケーション領域は日本人でも</a:t>
            </a:r>
            <a:endParaRPr kumimoji="1" lang="en-US" altLang="ja-JP" b="1" dirty="0">
              <a:solidFill>
                <a:schemeClr val="tx1"/>
              </a:solidFill>
            </a:endParaRPr>
          </a:p>
          <a:p>
            <a:pPr algn="ctr"/>
            <a:r>
              <a:rPr kumimoji="1" lang="ja-JP" altLang="en-US" b="1" dirty="0">
                <a:solidFill>
                  <a:schemeClr val="tx1"/>
                </a:solidFill>
              </a:rPr>
              <a:t>だいたい作れるようになった</a:t>
            </a:r>
            <a:endParaRPr kumimoji="1" lang="en-US" altLang="ja-JP" b="1" dirty="0">
              <a:solidFill>
                <a:schemeClr val="tx1"/>
              </a:solidFill>
            </a:endParaRPr>
          </a:p>
          <a:p>
            <a:pPr algn="ctr"/>
            <a:r>
              <a:rPr lang="en-US" altLang="ja-JP" sz="1200" b="1" dirty="0">
                <a:solidFill>
                  <a:schemeClr val="accent5">
                    <a:lumMod val="75000"/>
                  </a:schemeClr>
                </a:solidFill>
              </a:rPr>
              <a:t>(</a:t>
            </a:r>
            <a:r>
              <a:rPr lang="ja-JP" altLang="en-US" sz="1200" b="1" dirty="0">
                <a:solidFill>
                  <a:schemeClr val="accent5">
                    <a:lumMod val="75000"/>
                  </a:schemeClr>
                </a:solidFill>
              </a:rPr>
              <a:t>たいてい、会社や役所の 「コンピュータ」、「</a:t>
            </a:r>
            <a:r>
              <a:rPr lang="en-US" altLang="ja-JP" sz="1200" b="1" dirty="0">
                <a:solidFill>
                  <a:schemeClr val="accent5">
                    <a:lumMod val="75000"/>
                  </a:schemeClr>
                </a:solidFill>
              </a:rPr>
              <a:t>ICT</a:t>
            </a:r>
            <a:r>
              <a:rPr lang="ja-JP" altLang="en-US" sz="1200" b="1" dirty="0">
                <a:solidFill>
                  <a:schemeClr val="accent5">
                    <a:lumMod val="75000"/>
                  </a:schemeClr>
                </a:solidFill>
              </a:rPr>
              <a:t>」、「デジタル」の概念は、残念ながらこの領域に留まっている</a:t>
            </a:r>
            <a:r>
              <a:rPr lang="en-US" altLang="ja-JP" sz="1200" b="1" dirty="0">
                <a:solidFill>
                  <a:schemeClr val="accent5">
                    <a:lumMod val="75000"/>
                  </a:schemeClr>
                </a:solidFill>
              </a:rPr>
              <a:t>)</a:t>
            </a:r>
            <a:endParaRPr kumimoji="1" lang="ja-JP" altLang="en-US" sz="1200" b="1" dirty="0">
              <a:solidFill>
                <a:schemeClr val="accent5">
                  <a:lumMod val="75000"/>
                </a:schemeClr>
              </a:solidFill>
            </a:endParaRPr>
          </a:p>
        </p:txBody>
      </p:sp>
      <p:sp>
        <p:nvSpPr>
          <p:cNvPr id="26" name="角丸四角形 25"/>
          <p:cNvSpPr/>
          <p:nvPr/>
        </p:nvSpPr>
        <p:spPr>
          <a:xfrm>
            <a:off x="3236181" y="6160963"/>
            <a:ext cx="5939110" cy="606408"/>
          </a:xfrm>
          <a:prstGeom prst="round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700" b="1" dirty="0">
                <a:solidFill>
                  <a:schemeClr val="tx1"/>
                </a:solidFill>
              </a:rPr>
              <a:t>海外サイバー先進国 </a:t>
            </a:r>
            <a:r>
              <a:rPr kumimoji="1" lang="en-US" altLang="ja-JP" sz="1700" b="1" dirty="0">
                <a:solidFill>
                  <a:schemeClr val="tx1"/>
                </a:solidFill>
              </a:rPr>
              <a:t>(</a:t>
            </a:r>
            <a:r>
              <a:rPr kumimoji="1" lang="ja-JP" altLang="en-US" sz="1700" b="1" dirty="0">
                <a:solidFill>
                  <a:schemeClr val="tx1"/>
                </a:solidFill>
              </a:rPr>
              <a:t>米国等</a:t>
            </a:r>
            <a:r>
              <a:rPr kumimoji="1" lang="en-US" altLang="ja-JP" sz="1700" b="1" dirty="0">
                <a:solidFill>
                  <a:schemeClr val="tx1"/>
                </a:solidFill>
              </a:rPr>
              <a:t>)</a:t>
            </a:r>
            <a:r>
              <a:rPr lang="ja-JP" altLang="en-US" sz="1700" b="1" dirty="0">
                <a:solidFill>
                  <a:schemeClr val="tx1"/>
                </a:solidFill>
              </a:rPr>
              <a:t> の</a:t>
            </a:r>
            <a:r>
              <a:rPr kumimoji="1" lang="ja-JP" altLang="en-US" sz="1700" b="1" dirty="0">
                <a:solidFill>
                  <a:schemeClr val="tx1"/>
                </a:solidFill>
              </a:rPr>
              <a:t>企業 </a:t>
            </a:r>
            <a:r>
              <a:rPr kumimoji="1" lang="en-US" altLang="ja-JP" sz="1700" b="1" dirty="0">
                <a:solidFill>
                  <a:schemeClr val="tx1"/>
                </a:solidFill>
              </a:rPr>
              <a:t>(Microsoft, Google, Apple, Amazon </a:t>
            </a:r>
            <a:r>
              <a:rPr kumimoji="1" lang="ja-JP" altLang="en-US" sz="1700" b="1" dirty="0">
                <a:solidFill>
                  <a:schemeClr val="tx1"/>
                </a:solidFill>
              </a:rPr>
              <a:t>等</a:t>
            </a:r>
            <a:r>
              <a:rPr kumimoji="1" lang="en-US" altLang="ja-JP" sz="1700" b="1" dirty="0">
                <a:solidFill>
                  <a:schemeClr val="tx1"/>
                </a:solidFill>
              </a:rPr>
              <a:t>) </a:t>
            </a:r>
            <a:r>
              <a:rPr kumimoji="1" lang="ja-JP" altLang="en-US" sz="1700" b="1" dirty="0">
                <a:solidFill>
                  <a:schemeClr val="tx1"/>
                </a:solidFill>
              </a:rPr>
              <a:t>や技術者</a:t>
            </a:r>
            <a:r>
              <a:rPr lang="en-US" altLang="ja-JP" sz="1700" b="1" dirty="0">
                <a:solidFill>
                  <a:srgbClr val="0000FF"/>
                </a:solidFill>
              </a:rPr>
              <a:t>= 『</a:t>
            </a:r>
            <a:r>
              <a:rPr lang="ja-JP" altLang="en-US" sz="1700" b="1" dirty="0">
                <a:solidFill>
                  <a:srgbClr val="0000FF"/>
                </a:solidFill>
              </a:rPr>
              <a:t>造船所</a:t>
            </a:r>
            <a:r>
              <a:rPr lang="en-US" altLang="ja-JP" sz="1700" b="1" dirty="0">
                <a:solidFill>
                  <a:srgbClr val="0000FF"/>
                </a:solidFill>
              </a:rPr>
              <a:t>』</a:t>
            </a:r>
            <a:r>
              <a:rPr kumimoji="1" lang="en-US" altLang="ja-JP" sz="1700" b="1" dirty="0">
                <a:solidFill>
                  <a:schemeClr val="tx1"/>
                </a:solidFill>
              </a:rPr>
              <a:t> </a:t>
            </a:r>
            <a:r>
              <a:rPr kumimoji="1" lang="ja-JP" altLang="en-US" sz="1700" b="1" dirty="0" err="1">
                <a:solidFill>
                  <a:schemeClr val="tx1"/>
                </a:solidFill>
              </a:rPr>
              <a:t>に依</a:t>
            </a:r>
            <a:r>
              <a:rPr kumimoji="1" lang="ja-JP" altLang="en-US" sz="1700" b="1" dirty="0">
                <a:solidFill>
                  <a:schemeClr val="tx1"/>
                </a:solidFill>
              </a:rPr>
              <a:t>存し、毎回買ってくる領域。</a:t>
            </a:r>
          </a:p>
        </p:txBody>
      </p:sp>
      <p:sp>
        <p:nvSpPr>
          <p:cNvPr id="34" name="角丸四角形 33"/>
          <p:cNvSpPr/>
          <p:nvPr/>
        </p:nvSpPr>
        <p:spPr>
          <a:xfrm>
            <a:off x="9238714" y="6030465"/>
            <a:ext cx="2579906" cy="683317"/>
          </a:xfrm>
          <a:prstGeom prst="roundRect">
            <a:avLst/>
          </a:prstGeom>
          <a:solidFill>
            <a:srgbClr val="99FFCC"/>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日本もこれから諸外国のようにこれらを作ることができるようになるのである。</a:t>
            </a:r>
            <a:r>
              <a:rPr kumimoji="1" lang="en-US" altLang="ja-JP" sz="1050" b="1" dirty="0">
                <a:solidFill>
                  <a:schemeClr val="tx1"/>
                </a:solidFill>
              </a:rPr>
              <a:t>(</a:t>
            </a:r>
            <a:r>
              <a:rPr kumimoji="1" lang="ja-JP" altLang="en-US" sz="1050" b="1" dirty="0">
                <a:solidFill>
                  <a:schemeClr val="tx1"/>
                </a:solidFill>
              </a:rPr>
              <a:t>サイバー先進国の仲間入り</a:t>
            </a:r>
            <a:r>
              <a:rPr kumimoji="1" lang="en-US" altLang="ja-JP" sz="1050" b="1" dirty="0">
                <a:solidFill>
                  <a:schemeClr val="tx1"/>
                </a:solidFill>
              </a:rPr>
              <a:t>)</a:t>
            </a:r>
            <a:endParaRPr kumimoji="1" lang="ja-JP" altLang="en-US" sz="1050" b="1" dirty="0">
              <a:solidFill>
                <a:schemeClr val="tx1"/>
              </a:solidFill>
            </a:endParaRPr>
          </a:p>
        </p:txBody>
      </p:sp>
      <p:sp>
        <p:nvSpPr>
          <p:cNvPr id="8" name="下矢印 7"/>
          <p:cNvSpPr/>
          <p:nvPr/>
        </p:nvSpPr>
        <p:spPr>
          <a:xfrm rot="10800000">
            <a:off x="505493" y="2511924"/>
            <a:ext cx="528714" cy="984420"/>
          </a:xfrm>
          <a:prstGeom prst="downArrow">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3490" y="1742483"/>
            <a:ext cx="2733340" cy="769441"/>
          </a:xfrm>
          <a:prstGeom prst="rect">
            <a:avLst/>
          </a:prstGeom>
          <a:solidFill>
            <a:schemeClr val="bg1"/>
          </a:solidFill>
        </p:spPr>
        <p:txBody>
          <a:bodyPr wrap="square" rtlCol="0">
            <a:spAutoFit/>
          </a:bodyPr>
          <a:lstStyle/>
          <a:p>
            <a:r>
              <a:rPr kumimoji="1" lang="ja-JP" altLang="en-US" sz="1100" b="1" dirty="0">
                <a:solidFill>
                  <a:schemeClr val="accent6">
                    <a:lumMod val="75000"/>
                  </a:schemeClr>
                </a:solidFill>
              </a:rPr>
              <a:t>難易度は低い </a:t>
            </a:r>
            <a:r>
              <a:rPr kumimoji="1" lang="en-US" altLang="ja-JP" sz="1100" b="1" dirty="0">
                <a:solidFill>
                  <a:schemeClr val="accent6">
                    <a:lumMod val="75000"/>
                  </a:schemeClr>
                </a:solidFill>
              </a:rPr>
              <a:t>(</a:t>
            </a:r>
            <a:r>
              <a:rPr kumimoji="1" lang="ja-JP" altLang="en-US" sz="1100" b="1" dirty="0">
                <a:solidFill>
                  <a:schemeClr val="accent6">
                    <a:lumMod val="75000"/>
                  </a:schemeClr>
                </a:solidFill>
              </a:rPr>
              <a:t>誰でも参入できる</a:t>
            </a:r>
            <a:r>
              <a:rPr kumimoji="1" lang="en-US" altLang="ja-JP" sz="1100" b="1" dirty="0">
                <a:solidFill>
                  <a:schemeClr val="accent6">
                    <a:lumMod val="75000"/>
                  </a:schemeClr>
                </a:solidFill>
              </a:rPr>
              <a:t>)</a:t>
            </a:r>
            <a:r>
              <a:rPr kumimoji="1" lang="ja-JP" altLang="en-US" sz="1100" b="1" dirty="0" err="1">
                <a:solidFill>
                  <a:schemeClr val="accent6">
                    <a:lumMod val="75000"/>
                  </a:schemeClr>
                </a:solidFill>
              </a:rPr>
              <a:t>。</a:t>
            </a:r>
            <a:r>
              <a:rPr kumimoji="1" lang="ja-JP" altLang="en-US" sz="1100" b="1" dirty="0">
                <a:solidFill>
                  <a:schemeClr val="accent6">
                    <a:lumMod val="75000"/>
                  </a:schemeClr>
                </a:solidFill>
              </a:rPr>
              <a:t>低リスク。</a:t>
            </a:r>
          </a:p>
          <a:p>
            <a:r>
              <a:rPr kumimoji="1" lang="ja-JP" altLang="en-US" sz="1100" b="1" dirty="0">
                <a:solidFill>
                  <a:schemeClr val="accent6">
                    <a:lumMod val="75000"/>
                  </a:schemeClr>
                </a:solidFill>
              </a:rPr>
              <a:t>日常的苦労の割に、収益が少ない。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すぐに他者と競争になり、長続きしない。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表面的。真似が容易。人海戦術化。</a:t>
            </a:r>
          </a:p>
        </p:txBody>
      </p:sp>
      <p:sp>
        <p:nvSpPr>
          <p:cNvPr id="35" name="下矢印 34"/>
          <p:cNvSpPr/>
          <p:nvPr/>
        </p:nvSpPr>
        <p:spPr>
          <a:xfrm>
            <a:off x="450504" y="3652542"/>
            <a:ext cx="632074" cy="984420"/>
          </a:xfrm>
          <a:prstGeom prst="downArrow">
            <a:avLst/>
          </a:prstGeom>
          <a:solidFill>
            <a:schemeClr val="accent2">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9A478F2-4ACD-4E96-97C7-5D1748D0FC28}"/>
              </a:ext>
            </a:extLst>
          </p:cNvPr>
          <p:cNvSpPr txBox="1"/>
          <p:nvPr/>
        </p:nvSpPr>
        <p:spPr>
          <a:xfrm>
            <a:off x="549452" y="6061068"/>
            <a:ext cx="2592224" cy="523220"/>
          </a:xfrm>
          <a:prstGeom prst="rect">
            <a:avLst/>
          </a:prstGeom>
          <a:solidFill>
            <a:srgbClr val="FFFF00"/>
          </a:solidFill>
        </p:spPr>
        <p:txBody>
          <a:bodyPr wrap="square" rtlCol="0">
            <a:spAutoFit/>
          </a:bodyPr>
          <a:lstStyle/>
          <a:p>
            <a:r>
              <a:rPr kumimoji="1" lang="ja-JP" altLang="en-US" sz="2800" b="1" dirty="0">
                <a:solidFill>
                  <a:schemeClr val="accent5">
                    <a:lumMod val="75000"/>
                  </a:schemeClr>
                </a:solidFill>
              </a:rPr>
              <a:t>注力すべき部分</a:t>
            </a:r>
          </a:p>
        </p:txBody>
      </p:sp>
      <p:sp>
        <p:nvSpPr>
          <p:cNvPr id="36" name="テキスト ボックス 35"/>
          <p:cNvSpPr txBox="1"/>
          <p:nvPr/>
        </p:nvSpPr>
        <p:spPr>
          <a:xfrm>
            <a:off x="552146" y="5132230"/>
            <a:ext cx="2652383" cy="938719"/>
          </a:xfrm>
          <a:prstGeom prst="rect">
            <a:avLst/>
          </a:prstGeom>
          <a:noFill/>
        </p:spPr>
        <p:txBody>
          <a:bodyPr wrap="square" rtlCol="0">
            <a:spAutoFit/>
          </a:bodyPr>
          <a:lstStyle/>
          <a:p>
            <a:r>
              <a:rPr kumimoji="1" lang="ja-JP" altLang="en-US" sz="1100" b="1" dirty="0">
                <a:solidFill>
                  <a:schemeClr val="accent2">
                    <a:lumMod val="50000"/>
                  </a:schemeClr>
                </a:solidFill>
              </a:rPr>
              <a:t>システム内奥。極めて高難易度、高リスク。</a:t>
            </a:r>
            <a:endParaRPr kumimoji="1" lang="en-US" altLang="ja-JP" sz="1100" b="1" dirty="0">
              <a:solidFill>
                <a:schemeClr val="accent2">
                  <a:lumMod val="50000"/>
                </a:schemeClr>
              </a:solidFill>
            </a:endParaRPr>
          </a:p>
          <a:p>
            <a:r>
              <a:rPr lang="en-US" altLang="ja-JP" sz="1100" b="1" dirty="0">
                <a:solidFill>
                  <a:schemeClr val="accent2">
                    <a:lumMod val="50000"/>
                  </a:schemeClr>
                </a:solidFill>
              </a:rPr>
              <a:t>(</a:t>
            </a:r>
            <a:r>
              <a:rPr lang="ja-JP" altLang="en-US" sz="1100" b="1" dirty="0">
                <a:solidFill>
                  <a:schemeClr val="accent2">
                    <a:lumMod val="50000"/>
                  </a:schemeClr>
                </a:solidFill>
              </a:rPr>
              <a:t>高い技術習得をしなければ参入不能</a:t>
            </a:r>
            <a:r>
              <a:rPr lang="en-US" altLang="ja-JP" sz="1100" b="1" dirty="0">
                <a:solidFill>
                  <a:schemeClr val="accent2">
                    <a:lumMod val="50000"/>
                  </a:schemeClr>
                </a:solidFill>
              </a:rPr>
              <a:t>)</a:t>
            </a:r>
            <a:endParaRPr kumimoji="1" lang="en-US" altLang="ja-JP" sz="1100" b="1" dirty="0">
              <a:solidFill>
                <a:schemeClr val="accent2">
                  <a:lumMod val="50000"/>
                </a:schemeClr>
              </a:solidFill>
            </a:endParaRPr>
          </a:p>
          <a:p>
            <a:r>
              <a:rPr kumimoji="1" lang="ja-JP" altLang="en-US" sz="1100" b="1" dirty="0">
                <a:solidFill>
                  <a:schemeClr val="accent2">
                    <a:lumMod val="50000"/>
                  </a:schemeClr>
                </a:solidFill>
              </a:rPr>
              <a:t>少数人数でも勝てる</a:t>
            </a:r>
            <a:r>
              <a:rPr lang="ja-JP" altLang="en-US" sz="1100" b="1" dirty="0">
                <a:solidFill>
                  <a:schemeClr val="accent2">
                    <a:lumMod val="50000"/>
                  </a:schemeClr>
                </a:solidFill>
              </a:rPr>
              <a:t>。</a:t>
            </a:r>
            <a:r>
              <a:rPr kumimoji="1" lang="ja-JP" altLang="en-US" sz="1100" b="1" dirty="0">
                <a:solidFill>
                  <a:schemeClr val="accent2">
                    <a:lumMod val="50000"/>
                  </a:schemeClr>
                </a:solidFill>
              </a:rPr>
              <a:t>人海戦術では決して作れない。高収益、高効率。国際競争力の根源</a:t>
            </a:r>
            <a:r>
              <a:rPr lang="ja-JP" altLang="en-US" sz="1100" b="1" dirty="0">
                <a:solidFill>
                  <a:schemeClr val="accent2">
                    <a:lumMod val="50000"/>
                  </a:schemeClr>
                </a:solidFill>
              </a:rPr>
              <a:t>。</a:t>
            </a:r>
            <a:endParaRPr kumimoji="1" lang="ja-JP" altLang="en-US" sz="1100" b="1" dirty="0">
              <a:solidFill>
                <a:schemeClr val="accent2">
                  <a:lumMod val="50000"/>
                </a:schemeClr>
              </a:solidFill>
            </a:endParaRPr>
          </a:p>
        </p:txBody>
      </p:sp>
      <p:sp>
        <p:nvSpPr>
          <p:cNvPr id="37" name="テキスト ボックス 36">
            <a:extLst>
              <a:ext uri="{FF2B5EF4-FFF2-40B4-BE49-F238E27FC236}">
                <a16:creationId xmlns:a16="http://schemas.microsoft.com/office/drawing/2014/main" id="{02A111D7-3FDD-4D41-A2B1-94F1D10E3BF1}"/>
              </a:ext>
            </a:extLst>
          </p:cNvPr>
          <p:cNvSpPr txBox="1"/>
          <p:nvPr/>
        </p:nvSpPr>
        <p:spPr>
          <a:xfrm>
            <a:off x="310634" y="24751"/>
            <a:ext cx="4434292" cy="400110"/>
          </a:xfrm>
          <a:prstGeom prst="rect">
            <a:avLst/>
          </a:prstGeom>
          <a:solidFill>
            <a:srgbClr val="FFFF00"/>
          </a:solidFill>
        </p:spPr>
        <p:txBody>
          <a:bodyPr wrap="square" rtlCol="0">
            <a:spAutoFit/>
          </a:bodyPr>
          <a:lstStyle/>
          <a:p>
            <a:r>
              <a:rPr kumimoji="1" lang="en-US" altLang="ja-JP" sz="2000" b="1" dirty="0"/>
              <a:t>6. </a:t>
            </a:r>
            <a:r>
              <a:rPr kumimoji="1" lang="ja-JP" altLang="en-US" sz="2000" b="1" dirty="0"/>
              <a:t>われわれの目指す真のデジタル領域</a:t>
            </a:r>
          </a:p>
        </p:txBody>
      </p:sp>
    </p:spTree>
    <p:extLst>
      <p:ext uri="{BB962C8B-B14F-4D97-AF65-F5344CB8AC3E}">
        <p14:creationId xmlns:p14="http://schemas.microsoft.com/office/powerpoint/2010/main" val="172801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FD723006-DAB2-470D-BAB5-61EE700C4BD9}"/>
              </a:ext>
            </a:extLst>
          </p:cNvPr>
          <p:cNvSpPr/>
          <p:nvPr/>
        </p:nvSpPr>
        <p:spPr>
          <a:xfrm>
            <a:off x="2812942" y="46467"/>
            <a:ext cx="5285429" cy="840869"/>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b="1" dirty="0">
                <a:solidFill>
                  <a:schemeClr val="tx1"/>
                </a:solidFill>
              </a:rPr>
              <a:t>アプリケーション領域</a:t>
            </a:r>
          </a:p>
        </p:txBody>
      </p:sp>
      <p:sp>
        <p:nvSpPr>
          <p:cNvPr id="42" name="四角形: 角を丸くする 41">
            <a:extLst>
              <a:ext uri="{FF2B5EF4-FFF2-40B4-BE49-F238E27FC236}">
                <a16:creationId xmlns:a16="http://schemas.microsoft.com/office/drawing/2014/main" id="{3C68056D-2F05-4200-BC6C-AA33AD460A40}"/>
              </a:ext>
            </a:extLst>
          </p:cNvPr>
          <p:cNvSpPr/>
          <p:nvPr/>
        </p:nvSpPr>
        <p:spPr>
          <a:xfrm>
            <a:off x="250093" y="6176837"/>
            <a:ext cx="11279552" cy="681163"/>
          </a:xfrm>
          <a:prstGeom prst="roundRect">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物理世界</a:t>
            </a:r>
            <a:endParaRPr kumimoji="1" lang="en-US" altLang="ja-JP" sz="2400" b="1" dirty="0"/>
          </a:p>
        </p:txBody>
      </p:sp>
      <p:sp>
        <p:nvSpPr>
          <p:cNvPr id="21" name="四角形: 角を丸くする 20">
            <a:extLst>
              <a:ext uri="{FF2B5EF4-FFF2-40B4-BE49-F238E27FC236}">
                <a16:creationId xmlns:a16="http://schemas.microsoft.com/office/drawing/2014/main" id="{AE2C9014-4C68-4DDE-B3B4-C630510E4C22}"/>
              </a:ext>
            </a:extLst>
          </p:cNvPr>
          <p:cNvSpPr/>
          <p:nvPr/>
        </p:nvSpPr>
        <p:spPr>
          <a:xfrm>
            <a:off x="836247" y="4326387"/>
            <a:ext cx="10034953" cy="14086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ハードウェア領域</a:t>
            </a:r>
            <a:endParaRPr kumimoji="1" lang="en-US" altLang="ja-JP" sz="2400" b="1" dirty="0"/>
          </a:p>
        </p:txBody>
      </p:sp>
      <p:sp>
        <p:nvSpPr>
          <p:cNvPr id="11" name="四角形: 角を丸くする 10">
            <a:extLst>
              <a:ext uri="{FF2B5EF4-FFF2-40B4-BE49-F238E27FC236}">
                <a16:creationId xmlns:a16="http://schemas.microsoft.com/office/drawing/2014/main" id="{ED0E1D23-328F-43B1-878E-052146F8CBD1}"/>
              </a:ext>
            </a:extLst>
          </p:cNvPr>
          <p:cNvSpPr/>
          <p:nvPr/>
        </p:nvSpPr>
        <p:spPr>
          <a:xfrm>
            <a:off x="1609970" y="1078609"/>
            <a:ext cx="7909169" cy="2665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t>システムソフトウェア領域</a:t>
            </a:r>
          </a:p>
        </p:txBody>
      </p:sp>
      <p:sp>
        <p:nvSpPr>
          <p:cNvPr id="13" name="四角形: 角を丸くする 12">
            <a:extLst>
              <a:ext uri="{FF2B5EF4-FFF2-40B4-BE49-F238E27FC236}">
                <a16:creationId xmlns:a16="http://schemas.microsoft.com/office/drawing/2014/main" id="{6DBD9D5E-DA3F-4960-B48D-E4B518476C0F}"/>
              </a:ext>
            </a:extLst>
          </p:cNvPr>
          <p:cNvSpPr/>
          <p:nvPr/>
        </p:nvSpPr>
        <p:spPr>
          <a:xfrm>
            <a:off x="1992923" y="1772224"/>
            <a:ext cx="3391877" cy="2479433"/>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2400" dirty="0"/>
              <a:t>コンピュータシステム</a:t>
            </a:r>
          </a:p>
        </p:txBody>
      </p:sp>
      <p:sp>
        <p:nvSpPr>
          <p:cNvPr id="14" name="四角形: 角を丸くする 13">
            <a:extLst>
              <a:ext uri="{FF2B5EF4-FFF2-40B4-BE49-F238E27FC236}">
                <a16:creationId xmlns:a16="http://schemas.microsoft.com/office/drawing/2014/main" id="{DE6ED08F-52D5-4E57-BB36-9BA28E7F7789}"/>
              </a:ext>
            </a:extLst>
          </p:cNvPr>
          <p:cNvSpPr/>
          <p:nvPr/>
        </p:nvSpPr>
        <p:spPr>
          <a:xfrm>
            <a:off x="5756031" y="1772224"/>
            <a:ext cx="3391877" cy="2409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ネットワークシステム</a:t>
            </a:r>
          </a:p>
        </p:txBody>
      </p:sp>
      <p:sp>
        <p:nvSpPr>
          <p:cNvPr id="15" name="四角形: 角を丸くする 14">
            <a:extLst>
              <a:ext uri="{FF2B5EF4-FFF2-40B4-BE49-F238E27FC236}">
                <a16:creationId xmlns:a16="http://schemas.microsoft.com/office/drawing/2014/main" id="{9FD188CB-952F-43BB-8240-3740E3BF5E3C}"/>
              </a:ext>
            </a:extLst>
          </p:cNvPr>
          <p:cNvSpPr/>
          <p:nvPr/>
        </p:nvSpPr>
        <p:spPr>
          <a:xfrm>
            <a:off x="5929923" y="2696394"/>
            <a:ext cx="2965938" cy="5920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2400" dirty="0"/>
              <a:t>インターネットシステム</a:t>
            </a:r>
          </a:p>
        </p:txBody>
      </p:sp>
      <p:sp>
        <p:nvSpPr>
          <p:cNvPr id="17" name="四角形: 角を丸くする 16">
            <a:extLst>
              <a:ext uri="{FF2B5EF4-FFF2-40B4-BE49-F238E27FC236}">
                <a16:creationId xmlns:a16="http://schemas.microsoft.com/office/drawing/2014/main" id="{74173158-70B5-4C85-B1A7-5499420B57CE}"/>
              </a:ext>
            </a:extLst>
          </p:cNvPr>
          <p:cNvSpPr/>
          <p:nvPr/>
        </p:nvSpPr>
        <p:spPr>
          <a:xfrm>
            <a:off x="6362225" y="3387527"/>
            <a:ext cx="2398821"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ソフト</a:t>
            </a:r>
            <a:r>
              <a:rPr kumimoji="1" lang="en-US" altLang="ja-JP" dirty="0"/>
              <a:t>)</a:t>
            </a:r>
            <a:endParaRPr kumimoji="1" lang="ja-JP" altLang="en-US" dirty="0"/>
          </a:p>
        </p:txBody>
      </p:sp>
      <p:sp>
        <p:nvSpPr>
          <p:cNvPr id="18" name="四角形: 角を丸くする 17">
            <a:extLst>
              <a:ext uri="{FF2B5EF4-FFF2-40B4-BE49-F238E27FC236}">
                <a16:creationId xmlns:a16="http://schemas.microsoft.com/office/drawing/2014/main" id="{2C05A415-7802-43AA-B054-B411E57D45F5}"/>
              </a:ext>
            </a:extLst>
          </p:cNvPr>
          <p:cNvSpPr/>
          <p:nvPr/>
        </p:nvSpPr>
        <p:spPr>
          <a:xfrm>
            <a:off x="2233246" y="2564509"/>
            <a:ext cx="2965938" cy="592017"/>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t>オペレーティングシステム </a:t>
            </a:r>
            <a:r>
              <a:rPr kumimoji="1" lang="en-US" altLang="ja-JP" dirty="0"/>
              <a:t>(OS)</a:t>
            </a:r>
            <a:endParaRPr kumimoji="1" lang="ja-JP" altLang="en-US" dirty="0"/>
          </a:p>
        </p:txBody>
      </p:sp>
      <p:sp>
        <p:nvSpPr>
          <p:cNvPr id="19" name="四角形: 角を丸くする 18">
            <a:extLst>
              <a:ext uri="{FF2B5EF4-FFF2-40B4-BE49-F238E27FC236}">
                <a16:creationId xmlns:a16="http://schemas.microsoft.com/office/drawing/2014/main" id="{567785E9-C778-4D1D-B7F2-8D040D66C586}"/>
              </a:ext>
            </a:extLst>
          </p:cNvPr>
          <p:cNvSpPr/>
          <p:nvPr/>
        </p:nvSpPr>
        <p:spPr>
          <a:xfrm>
            <a:off x="2233246" y="3231256"/>
            <a:ext cx="2965938" cy="5920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仮想化システム</a:t>
            </a:r>
          </a:p>
        </p:txBody>
      </p:sp>
      <p:sp>
        <p:nvSpPr>
          <p:cNvPr id="20" name="四角形: 角を丸くする 19">
            <a:extLst>
              <a:ext uri="{FF2B5EF4-FFF2-40B4-BE49-F238E27FC236}">
                <a16:creationId xmlns:a16="http://schemas.microsoft.com/office/drawing/2014/main" id="{A47A1412-1E13-449E-8E20-78A5DCD90C60}"/>
              </a:ext>
            </a:extLst>
          </p:cNvPr>
          <p:cNvSpPr/>
          <p:nvPr/>
        </p:nvSpPr>
        <p:spPr>
          <a:xfrm>
            <a:off x="2205892" y="3784808"/>
            <a:ext cx="2965938" cy="3785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2400" dirty="0"/>
              <a:t>クラウドシステム</a:t>
            </a:r>
          </a:p>
        </p:txBody>
      </p:sp>
      <p:sp>
        <p:nvSpPr>
          <p:cNvPr id="24" name="円柱 23">
            <a:extLst>
              <a:ext uri="{FF2B5EF4-FFF2-40B4-BE49-F238E27FC236}">
                <a16:creationId xmlns:a16="http://schemas.microsoft.com/office/drawing/2014/main" id="{807069DB-257E-4B4D-9D93-50BB74352E3F}"/>
              </a:ext>
            </a:extLst>
          </p:cNvPr>
          <p:cNvSpPr/>
          <p:nvPr/>
        </p:nvSpPr>
        <p:spPr>
          <a:xfrm>
            <a:off x="7471507" y="4077153"/>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25" name="円柱 24">
            <a:extLst>
              <a:ext uri="{FF2B5EF4-FFF2-40B4-BE49-F238E27FC236}">
                <a16:creationId xmlns:a16="http://schemas.microsoft.com/office/drawing/2014/main" id="{1400559E-0601-49A3-847E-23B4D66AE3BC}"/>
              </a:ext>
            </a:extLst>
          </p:cNvPr>
          <p:cNvSpPr/>
          <p:nvPr/>
        </p:nvSpPr>
        <p:spPr>
          <a:xfrm>
            <a:off x="3626338" y="4147482"/>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762B861B-6B70-4EBF-94E9-32543DE4DFB5}"/>
              </a:ext>
            </a:extLst>
          </p:cNvPr>
          <p:cNvSpPr txBox="1"/>
          <p:nvPr/>
        </p:nvSpPr>
        <p:spPr>
          <a:xfrm>
            <a:off x="9732108" y="3607521"/>
            <a:ext cx="1797536" cy="646331"/>
          </a:xfrm>
          <a:prstGeom prst="rect">
            <a:avLst/>
          </a:prstGeom>
          <a:noFill/>
        </p:spPr>
        <p:txBody>
          <a:bodyPr wrap="square" rtlCol="0">
            <a:spAutoFit/>
          </a:bodyPr>
          <a:lstStyle/>
          <a:p>
            <a:r>
              <a:rPr kumimoji="1" lang="ja-JP" altLang="en-US" dirty="0"/>
              <a:t>デバイスドライバ</a:t>
            </a:r>
            <a:endParaRPr kumimoji="1" lang="en-US" altLang="ja-JP" dirty="0"/>
          </a:p>
          <a:p>
            <a:r>
              <a:rPr lang="en-US" altLang="ja-JP" dirty="0"/>
              <a:t>(Device Driver)</a:t>
            </a:r>
            <a:endParaRPr kumimoji="1" lang="ja-JP" altLang="en-US" dirty="0"/>
          </a:p>
        </p:txBody>
      </p:sp>
      <p:sp>
        <p:nvSpPr>
          <p:cNvPr id="36" name="四角形: 角を丸くする 35">
            <a:extLst>
              <a:ext uri="{FF2B5EF4-FFF2-40B4-BE49-F238E27FC236}">
                <a16:creationId xmlns:a16="http://schemas.microsoft.com/office/drawing/2014/main" id="{B10DA1F9-D029-40D7-8FE3-70BFC5FD9DDE}"/>
              </a:ext>
            </a:extLst>
          </p:cNvPr>
          <p:cNvSpPr/>
          <p:nvPr/>
        </p:nvSpPr>
        <p:spPr>
          <a:xfrm>
            <a:off x="3049953" y="5370721"/>
            <a:ext cx="5539155" cy="441761"/>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solidFill>
                  <a:schemeClr val="tx1"/>
                </a:solidFill>
              </a:rPr>
              <a:t>半導体 </a:t>
            </a:r>
            <a:r>
              <a:rPr kumimoji="1" lang="en-US" altLang="ja-JP" dirty="0">
                <a:solidFill>
                  <a:schemeClr val="tx1"/>
                </a:solidFill>
              </a:rPr>
              <a:t>(</a:t>
            </a:r>
            <a:r>
              <a:rPr kumimoji="1" lang="ja-JP" altLang="en-US" dirty="0">
                <a:solidFill>
                  <a:schemeClr val="tx1"/>
                </a:solidFill>
              </a:rPr>
              <a:t>シリコン</a:t>
            </a:r>
            <a:r>
              <a:rPr kumimoji="1" lang="en-US" altLang="ja-JP" dirty="0">
                <a:solidFill>
                  <a:schemeClr val="tx1"/>
                </a:solidFill>
              </a:rPr>
              <a:t>)</a:t>
            </a:r>
            <a:endParaRPr kumimoji="1" lang="ja-JP" altLang="en-US" dirty="0">
              <a:solidFill>
                <a:schemeClr val="tx1"/>
              </a:solidFill>
            </a:endParaRPr>
          </a:p>
        </p:txBody>
      </p:sp>
      <p:sp>
        <p:nvSpPr>
          <p:cNvPr id="38" name="四角形: 角を丸くする 37">
            <a:extLst>
              <a:ext uri="{FF2B5EF4-FFF2-40B4-BE49-F238E27FC236}">
                <a16:creationId xmlns:a16="http://schemas.microsoft.com/office/drawing/2014/main" id="{27B0271F-485E-45AB-9604-65274C9D2D47}"/>
              </a:ext>
            </a:extLst>
          </p:cNvPr>
          <p:cNvSpPr/>
          <p:nvPr/>
        </p:nvSpPr>
        <p:spPr>
          <a:xfrm>
            <a:off x="3262923" y="4973602"/>
            <a:ext cx="2965938"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論理回路設計技術</a:t>
            </a:r>
          </a:p>
        </p:txBody>
      </p:sp>
      <p:sp>
        <p:nvSpPr>
          <p:cNvPr id="39" name="四角形: 角を丸くする 38">
            <a:extLst>
              <a:ext uri="{FF2B5EF4-FFF2-40B4-BE49-F238E27FC236}">
                <a16:creationId xmlns:a16="http://schemas.microsoft.com/office/drawing/2014/main" id="{4C1A09F0-119E-4F23-A776-F85551204244}"/>
              </a:ext>
            </a:extLst>
          </p:cNvPr>
          <p:cNvSpPr/>
          <p:nvPr/>
        </p:nvSpPr>
        <p:spPr>
          <a:xfrm>
            <a:off x="6362225" y="4864541"/>
            <a:ext cx="1881552" cy="4417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光伝送技術</a:t>
            </a:r>
          </a:p>
        </p:txBody>
      </p:sp>
      <p:sp>
        <p:nvSpPr>
          <p:cNvPr id="40" name="テキスト ボックス 39">
            <a:extLst>
              <a:ext uri="{FF2B5EF4-FFF2-40B4-BE49-F238E27FC236}">
                <a16:creationId xmlns:a16="http://schemas.microsoft.com/office/drawing/2014/main" id="{9D259D47-FA4A-4916-893C-2709F1D98C8A}"/>
              </a:ext>
            </a:extLst>
          </p:cNvPr>
          <p:cNvSpPr txBox="1"/>
          <p:nvPr/>
        </p:nvSpPr>
        <p:spPr>
          <a:xfrm>
            <a:off x="9352812" y="5251099"/>
            <a:ext cx="1100015" cy="369332"/>
          </a:xfrm>
          <a:prstGeom prst="rect">
            <a:avLst/>
          </a:prstGeom>
          <a:noFill/>
        </p:spPr>
        <p:txBody>
          <a:bodyPr wrap="square" rtlCol="0">
            <a:spAutoFit/>
          </a:bodyPr>
          <a:lstStyle/>
          <a:p>
            <a:r>
              <a:rPr kumimoji="1" lang="ja-JP" altLang="en-US" dirty="0">
                <a:solidFill>
                  <a:schemeClr val="bg1"/>
                </a:solidFill>
              </a:rPr>
              <a:t>・・・ </a:t>
            </a:r>
            <a:r>
              <a:rPr kumimoji="1" lang="en-US" altLang="ja-JP" dirty="0" err="1">
                <a:solidFill>
                  <a:schemeClr val="bg1"/>
                </a:solidFill>
              </a:rPr>
              <a:t>etc</a:t>
            </a:r>
            <a:endParaRPr kumimoji="1" lang="ja-JP" altLang="en-US" dirty="0">
              <a:solidFill>
                <a:schemeClr val="bg1"/>
              </a:solidFill>
            </a:endParaRPr>
          </a:p>
        </p:txBody>
      </p:sp>
      <p:sp>
        <p:nvSpPr>
          <p:cNvPr id="41" name="円柱 40">
            <a:extLst>
              <a:ext uri="{FF2B5EF4-FFF2-40B4-BE49-F238E27FC236}">
                <a16:creationId xmlns:a16="http://schemas.microsoft.com/office/drawing/2014/main" id="{25A32ECB-CE62-4DB9-88AC-8459AAEFF75D}"/>
              </a:ext>
            </a:extLst>
          </p:cNvPr>
          <p:cNvSpPr/>
          <p:nvPr/>
        </p:nvSpPr>
        <p:spPr>
          <a:xfrm>
            <a:off x="5799991" y="5735076"/>
            <a:ext cx="179754" cy="517042"/>
          </a:xfrm>
          <a:prstGeom prst="can">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cxnSp>
        <p:nvCxnSpPr>
          <p:cNvPr id="43" name="直線矢印コネクタ 42">
            <a:extLst>
              <a:ext uri="{FF2B5EF4-FFF2-40B4-BE49-F238E27FC236}">
                <a16:creationId xmlns:a16="http://schemas.microsoft.com/office/drawing/2014/main" id="{388EDD07-844C-496C-BED2-F0BBAEF67097}"/>
              </a:ext>
            </a:extLst>
          </p:cNvPr>
          <p:cNvCxnSpPr>
            <a:cxnSpLocks/>
          </p:cNvCxnSpPr>
          <p:nvPr/>
        </p:nvCxnSpPr>
        <p:spPr>
          <a:xfrm flipH="1">
            <a:off x="5994400" y="5904744"/>
            <a:ext cx="2901461" cy="68225"/>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486F7398-8B09-448A-B2FF-FE282FB87D53}"/>
              </a:ext>
            </a:extLst>
          </p:cNvPr>
          <p:cNvSpPr txBox="1"/>
          <p:nvPr/>
        </p:nvSpPr>
        <p:spPr>
          <a:xfrm>
            <a:off x="8901472" y="5838064"/>
            <a:ext cx="2835031" cy="369332"/>
          </a:xfrm>
          <a:prstGeom prst="rect">
            <a:avLst/>
          </a:prstGeom>
          <a:noFill/>
        </p:spPr>
        <p:txBody>
          <a:bodyPr wrap="square" rtlCol="0">
            <a:spAutoFit/>
          </a:bodyPr>
          <a:lstStyle/>
          <a:p>
            <a:r>
              <a:rPr kumimoji="1" lang="ja-JP" altLang="en-US" dirty="0"/>
              <a:t>物理法則、論理法則</a:t>
            </a:r>
          </a:p>
        </p:txBody>
      </p:sp>
      <p:sp>
        <p:nvSpPr>
          <p:cNvPr id="46" name="四角形: 角を丸くする 45">
            <a:extLst>
              <a:ext uri="{FF2B5EF4-FFF2-40B4-BE49-F238E27FC236}">
                <a16:creationId xmlns:a16="http://schemas.microsoft.com/office/drawing/2014/main" id="{EA724818-EE37-47D2-943C-2442A093072F}"/>
              </a:ext>
            </a:extLst>
          </p:cNvPr>
          <p:cNvSpPr/>
          <p:nvPr/>
        </p:nvSpPr>
        <p:spPr>
          <a:xfrm>
            <a:off x="40591" y="533849"/>
            <a:ext cx="3604845" cy="1205682"/>
          </a:xfrm>
          <a:prstGeom prst="roundRec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600" dirty="0"/>
              <a:t>アプリケーション領域とシステム領域の両方に現われるシステム性を帯びた要素</a:t>
            </a:r>
          </a:p>
        </p:txBody>
      </p:sp>
      <p:sp>
        <p:nvSpPr>
          <p:cNvPr id="47" name="四角形: 角を丸くする 46">
            <a:extLst>
              <a:ext uri="{FF2B5EF4-FFF2-40B4-BE49-F238E27FC236}">
                <a16:creationId xmlns:a16="http://schemas.microsoft.com/office/drawing/2014/main" id="{1664503C-83C2-4003-B67F-EA6BC3C22377}"/>
              </a:ext>
            </a:extLst>
          </p:cNvPr>
          <p:cNvSpPr/>
          <p:nvPr/>
        </p:nvSpPr>
        <p:spPr>
          <a:xfrm>
            <a:off x="334157" y="1354819"/>
            <a:ext cx="1187939" cy="6251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1400" dirty="0"/>
              <a:t>プログラミング</a:t>
            </a:r>
            <a:endParaRPr kumimoji="1" lang="en-US" altLang="ja-JP" sz="1400" dirty="0"/>
          </a:p>
          <a:p>
            <a:pPr algn="ctr"/>
            <a:r>
              <a:rPr kumimoji="1" lang="ja-JP" altLang="en-US" sz="1400" dirty="0"/>
              <a:t>言語</a:t>
            </a:r>
          </a:p>
        </p:txBody>
      </p:sp>
      <p:sp>
        <p:nvSpPr>
          <p:cNvPr id="49" name="四角形: 角を丸くする 48">
            <a:extLst>
              <a:ext uri="{FF2B5EF4-FFF2-40B4-BE49-F238E27FC236}">
                <a16:creationId xmlns:a16="http://schemas.microsoft.com/office/drawing/2014/main" id="{9A828A39-4A5C-4616-B4DF-B77E14AADDD5}"/>
              </a:ext>
            </a:extLst>
          </p:cNvPr>
          <p:cNvSpPr/>
          <p:nvPr/>
        </p:nvSpPr>
        <p:spPr>
          <a:xfrm>
            <a:off x="1539192" y="1183379"/>
            <a:ext cx="861646" cy="6251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dirty="0"/>
              <a:t>実行</a:t>
            </a:r>
            <a:endParaRPr kumimoji="1" lang="en-US" altLang="ja-JP" sz="1400" dirty="0"/>
          </a:p>
          <a:p>
            <a:pPr algn="ctr"/>
            <a:r>
              <a:rPr kumimoji="1" lang="ja-JP" altLang="en-US" sz="1400" dirty="0"/>
              <a:t>エンジン</a:t>
            </a:r>
          </a:p>
        </p:txBody>
      </p:sp>
      <p:sp>
        <p:nvSpPr>
          <p:cNvPr id="50" name="四角形: 角を丸くする 49">
            <a:extLst>
              <a:ext uri="{FF2B5EF4-FFF2-40B4-BE49-F238E27FC236}">
                <a16:creationId xmlns:a16="http://schemas.microsoft.com/office/drawing/2014/main" id="{68AA4DE4-4028-4D72-9716-C98459320567}"/>
              </a:ext>
            </a:extLst>
          </p:cNvPr>
          <p:cNvSpPr/>
          <p:nvPr/>
        </p:nvSpPr>
        <p:spPr>
          <a:xfrm>
            <a:off x="2410606" y="1199247"/>
            <a:ext cx="861646" cy="6251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kumimoji="1" lang="ja-JP" altLang="en-US" sz="1400" dirty="0"/>
              <a:t>データ</a:t>
            </a:r>
          </a:p>
          <a:p>
            <a:pPr algn="ctr"/>
            <a:r>
              <a:rPr kumimoji="1" lang="ja-JP" altLang="en-US" sz="1400" dirty="0"/>
              <a:t>ベース</a:t>
            </a:r>
          </a:p>
        </p:txBody>
      </p:sp>
      <p:sp>
        <p:nvSpPr>
          <p:cNvPr id="51" name="テキスト ボックス 50">
            <a:extLst>
              <a:ext uri="{FF2B5EF4-FFF2-40B4-BE49-F238E27FC236}">
                <a16:creationId xmlns:a16="http://schemas.microsoft.com/office/drawing/2014/main" id="{C0C30AFC-CFDB-4A34-AD1F-B7023C1B22A9}"/>
              </a:ext>
            </a:extLst>
          </p:cNvPr>
          <p:cNvSpPr txBox="1"/>
          <p:nvPr/>
        </p:nvSpPr>
        <p:spPr>
          <a:xfrm>
            <a:off x="9182100" y="2934570"/>
            <a:ext cx="1100015" cy="369332"/>
          </a:xfrm>
          <a:prstGeom prst="rect">
            <a:avLst/>
          </a:prstGeom>
          <a:noFill/>
        </p:spPr>
        <p:txBody>
          <a:bodyPr wrap="square" rtlCol="0">
            <a:spAutoFit/>
          </a:bodyPr>
          <a:lstStyle/>
          <a:p>
            <a:r>
              <a:rPr kumimoji="1" lang="ja-JP" altLang="en-US" dirty="0"/>
              <a:t>・・・ </a:t>
            </a:r>
            <a:r>
              <a:rPr kumimoji="1" lang="en-US" altLang="ja-JP" dirty="0" err="1"/>
              <a:t>etc</a:t>
            </a:r>
            <a:endParaRPr kumimoji="1" lang="ja-JP" altLang="en-US" dirty="0"/>
          </a:p>
        </p:txBody>
      </p:sp>
      <p:sp>
        <p:nvSpPr>
          <p:cNvPr id="53" name="テキスト ボックス 52">
            <a:extLst>
              <a:ext uri="{FF2B5EF4-FFF2-40B4-BE49-F238E27FC236}">
                <a16:creationId xmlns:a16="http://schemas.microsoft.com/office/drawing/2014/main" id="{9E7E94AC-9FDF-40EE-BECA-5300759C796E}"/>
              </a:ext>
            </a:extLst>
          </p:cNvPr>
          <p:cNvSpPr txBox="1"/>
          <p:nvPr/>
        </p:nvSpPr>
        <p:spPr>
          <a:xfrm>
            <a:off x="3199958" y="1087519"/>
            <a:ext cx="1100015" cy="646331"/>
          </a:xfrm>
          <a:prstGeom prst="rect">
            <a:avLst/>
          </a:prstGeom>
          <a:noFill/>
        </p:spPr>
        <p:txBody>
          <a:bodyPr wrap="square" rtlCol="0">
            <a:spAutoFit/>
          </a:bodyPr>
          <a:lstStyle/>
          <a:p>
            <a:r>
              <a:rPr kumimoji="1" lang="ja-JP" altLang="en-US" dirty="0"/>
              <a:t>・・・</a:t>
            </a:r>
            <a:endParaRPr kumimoji="1" lang="en-US" altLang="ja-JP" dirty="0"/>
          </a:p>
          <a:p>
            <a:r>
              <a:rPr kumimoji="1" lang="en-US" altLang="ja-JP" dirty="0" err="1"/>
              <a:t>etc</a:t>
            </a:r>
            <a:endParaRPr kumimoji="1" lang="ja-JP" altLang="en-US" dirty="0"/>
          </a:p>
        </p:txBody>
      </p:sp>
      <p:sp>
        <p:nvSpPr>
          <p:cNvPr id="54" name="四角形: 角を丸くする 53">
            <a:extLst>
              <a:ext uri="{FF2B5EF4-FFF2-40B4-BE49-F238E27FC236}">
                <a16:creationId xmlns:a16="http://schemas.microsoft.com/office/drawing/2014/main" id="{05DDC640-1439-4C4A-8FC3-86C667C9727B}"/>
              </a:ext>
            </a:extLst>
          </p:cNvPr>
          <p:cNvSpPr/>
          <p:nvPr/>
        </p:nvSpPr>
        <p:spPr>
          <a:xfrm>
            <a:off x="334157" y="1119464"/>
            <a:ext cx="1187939" cy="2695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1400" dirty="0"/>
              <a:t>ライブラリ</a:t>
            </a:r>
          </a:p>
        </p:txBody>
      </p:sp>
      <p:sp>
        <p:nvSpPr>
          <p:cNvPr id="56" name="四角形: 角を丸くする 55">
            <a:extLst>
              <a:ext uri="{FF2B5EF4-FFF2-40B4-BE49-F238E27FC236}">
                <a16:creationId xmlns:a16="http://schemas.microsoft.com/office/drawing/2014/main" id="{DBF8B597-FF82-4985-A494-F100203B998C}"/>
              </a:ext>
            </a:extLst>
          </p:cNvPr>
          <p:cNvSpPr/>
          <p:nvPr/>
        </p:nvSpPr>
        <p:spPr>
          <a:xfrm>
            <a:off x="1554259" y="4703712"/>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CPU</a:t>
            </a:r>
            <a:endParaRPr kumimoji="1" lang="ja-JP" altLang="en-US" dirty="0">
              <a:solidFill>
                <a:schemeClr val="bg1"/>
              </a:solidFill>
            </a:endParaRPr>
          </a:p>
        </p:txBody>
      </p:sp>
      <p:sp>
        <p:nvSpPr>
          <p:cNvPr id="57" name="四角形: 角を丸くする 56">
            <a:extLst>
              <a:ext uri="{FF2B5EF4-FFF2-40B4-BE49-F238E27FC236}">
                <a16:creationId xmlns:a16="http://schemas.microsoft.com/office/drawing/2014/main" id="{113725AE-FF13-46C0-935A-EF86A09AB714}"/>
              </a:ext>
            </a:extLst>
          </p:cNvPr>
          <p:cNvSpPr/>
          <p:nvPr/>
        </p:nvSpPr>
        <p:spPr>
          <a:xfrm>
            <a:off x="2719731" y="4687057"/>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dirty="0">
                <a:solidFill>
                  <a:schemeClr val="bg1"/>
                </a:solidFill>
              </a:rPr>
              <a:t>メモリ</a:t>
            </a:r>
          </a:p>
        </p:txBody>
      </p:sp>
      <p:sp>
        <p:nvSpPr>
          <p:cNvPr id="58" name="四角形: 角を丸くする 57">
            <a:extLst>
              <a:ext uri="{FF2B5EF4-FFF2-40B4-BE49-F238E27FC236}">
                <a16:creationId xmlns:a16="http://schemas.microsoft.com/office/drawing/2014/main" id="{5845B7B3-EA2C-4102-9676-2B920B5C0B57}"/>
              </a:ext>
            </a:extLst>
          </p:cNvPr>
          <p:cNvSpPr/>
          <p:nvPr/>
        </p:nvSpPr>
        <p:spPr>
          <a:xfrm>
            <a:off x="3846129" y="4718952"/>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GPU</a:t>
            </a:r>
            <a:endParaRPr kumimoji="1" lang="ja-JP" altLang="en-US" dirty="0">
              <a:solidFill>
                <a:schemeClr val="bg1"/>
              </a:solidFill>
            </a:endParaRPr>
          </a:p>
        </p:txBody>
      </p:sp>
      <p:sp>
        <p:nvSpPr>
          <p:cNvPr id="59" name="四角形: 角を丸くする 58">
            <a:extLst>
              <a:ext uri="{FF2B5EF4-FFF2-40B4-BE49-F238E27FC236}">
                <a16:creationId xmlns:a16="http://schemas.microsoft.com/office/drawing/2014/main" id="{B127C445-7141-4922-AC86-8607AB92A09E}"/>
              </a:ext>
            </a:extLst>
          </p:cNvPr>
          <p:cNvSpPr/>
          <p:nvPr/>
        </p:nvSpPr>
        <p:spPr>
          <a:xfrm>
            <a:off x="4704114" y="4709219"/>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FPGA</a:t>
            </a:r>
            <a:endParaRPr kumimoji="1" lang="ja-JP" altLang="en-US" dirty="0">
              <a:solidFill>
                <a:schemeClr val="bg1"/>
              </a:solidFill>
            </a:endParaRPr>
          </a:p>
        </p:txBody>
      </p:sp>
      <p:sp>
        <p:nvSpPr>
          <p:cNvPr id="60" name="四角形: 角を丸くする 59">
            <a:extLst>
              <a:ext uri="{FF2B5EF4-FFF2-40B4-BE49-F238E27FC236}">
                <a16:creationId xmlns:a16="http://schemas.microsoft.com/office/drawing/2014/main" id="{AB5DD063-A0A0-4BB6-8914-3BFBB8F325BD}"/>
              </a:ext>
            </a:extLst>
          </p:cNvPr>
          <p:cNvSpPr/>
          <p:nvPr/>
        </p:nvSpPr>
        <p:spPr>
          <a:xfrm>
            <a:off x="3080921" y="5567887"/>
            <a:ext cx="1955366"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アナログ回路技術</a:t>
            </a:r>
          </a:p>
        </p:txBody>
      </p:sp>
      <p:sp>
        <p:nvSpPr>
          <p:cNvPr id="61" name="四角形: 角を丸くする 60">
            <a:extLst>
              <a:ext uri="{FF2B5EF4-FFF2-40B4-BE49-F238E27FC236}">
                <a16:creationId xmlns:a16="http://schemas.microsoft.com/office/drawing/2014/main" id="{20643815-B250-41E0-94D9-9E6228F41F78}"/>
              </a:ext>
            </a:extLst>
          </p:cNvPr>
          <p:cNvSpPr/>
          <p:nvPr/>
        </p:nvSpPr>
        <p:spPr>
          <a:xfrm>
            <a:off x="8118758" y="4844146"/>
            <a:ext cx="2262752" cy="4239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光ファイバ網</a:t>
            </a:r>
          </a:p>
        </p:txBody>
      </p:sp>
      <p:sp>
        <p:nvSpPr>
          <p:cNvPr id="63" name="四角形: 角を丸くする 62">
            <a:extLst>
              <a:ext uri="{FF2B5EF4-FFF2-40B4-BE49-F238E27FC236}">
                <a16:creationId xmlns:a16="http://schemas.microsoft.com/office/drawing/2014/main" id="{74F66EF3-A63C-4B3B-9364-05745DAB6ED3}"/>
              </a:ext>
            </a:extLst>
          </p:cNvPr>
          <p:cNvSpPr/>
          <p:nvPr/>
        </p:nvSpPr>
        <p:spPr>
          <a:xfrm>
            <a:off x="8169294" y="4301579"/>
            <a:ext cx="2161680"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ハード</a:t>
            </a:r>
            <a:r>
              <a:rPr kumimoji="1" lang="en-US" altLang="ja-JP" dirty="0"/>
              <a:t>)</a:t>
            </a:r>
            <a:endParaRPr kumimoji="1" lang="ja-JP" altLang="en-US" dirty="0"/>
          </a:p>
        </p:txBody>
      </p:sp>
      <p:sp>
        <p:nvSpPr>
          <p:cNvPr id="64" name="左中かっこ 63">
            <a:extLst>
              <a:ext uri="{FF2B5EF4-FFF2-40B4-BE49-F238E27FC236}">
                <a16:creationId xmlns:a16="http://schemas.microsoft.com/office/drawing/2014/main" id="{368C670A-730F-40B7-BE60-D24670E79964}"/>
              </a:ext>
            </a:extLst>
          </p:cNvPr>
          <p:cNvSpPr/>
          <p:nvPr/>
        </p:nvSpPr>
        <p:spPr>
          <a:xfrm rot="10800000">
            <a:off x="11095642" y="399912"/>
            <a:ext cx="379296" cy="3900777"/>
          </a:xfrm>
          <a:prstGeom prst="lef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86747ED0-90AE-4BB3-8E20-E64A394D6CCD}"/>
              </a:ext>
            </a:extLst>
          </p:cNvPr>
          <p:cNvSpPr txBox="1"/>
          <p:nvPr/>
        </p:nvSpPr>
        <p:spPr>
          <a:xfrm>
            <a:off x="11514683" y="1338307"/>
            <a:ext cx="461665" cy="2050904"/>
          </a:xfrm>
          <a:prstGeom prst="rect">
            <a:avLst/>
          </a:prstGeom>
          <a:noFill/>
        </p:spPr>
        <p:txBody>
          <a:bodyPr vert="eaVert" wrap="square" rtlCol="0">
            <a:spAutoFit/>
          </a:bodyPr>
          <a:lstStyle/>
          <a:p>
            <a:r>
              <a:rPr kumimoji="1" lang="ja-JP" altLang="en-US" b="1" dirty="0">
                <a:solidFill>
                  <a:srgbClr val="00B0F0"/>
                </a:solidFill>
              </a:rPr>
              <a:t>ソフトウェア界</a:t>
            </a:r>
          </a:p>
        </p:txBody>
      </p:sp>
      <p:sp>
        <p:nvSpPr>
          <p:cNvPr id="66" name="左中かっこ 65">
            <a:extLst>
              <a:ext uri="{FF2B5EF4-FFF2-40B4-BE49-F238E27FC236}">
                <a16:creationId xmlns:a16="http://schemas.microsoft.com/office/drawing/2014/main" id="{8419E754-A440-470A-972B-5F3CD468EAA6}"/>
              </a:ext>
            </a:extLst>
          </p:cNvPr>
          <p:cNvSpPr/>
          <p:nvPr/>
        </p:nvSpPr>
        <p:spPr>
          <a:xfrm rot="10800000">
            <a:off x="11103433" y="4371644"/>
            <a:ext cx="379296" cy="1703259"/>
          </a:xfrm>
          <a:prstGeom prst="lef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35CAFC63-73D3-42A8-BEEA-5C5F68183931}"/>
              </a:ext>
            </a:extLst>
          </p:cNvPr>
          <p:cNvSpPr txBox="1"/>
          <p:nvPr/>
        </p:nvSpPr>
        <p:spPr>
          <a:xfrm>
            <a:off x="11576428" y="4181317"/>
            <a:ext cx="461665" cy="2050904"/>
          </a:xfrm>
          <a:prstGeom prst="rect">
            <a:avLst/>
          </a:prstGeom>
          <a:noFill/>
        </p:spPr>
        <p:txBody>
          <a:bodyPr vert="eaVert" wrap="square" rtlCol="0">
            <a:spAutoFit/>
          </a:bodyPr>
          <a:lstStyle/>
          <a:p>
            <a:r>
              <a:rPr kumimoji="1" lang="ja-JP" altLang="en-US" b="1" dirty="0">
                <a:solidFill>
                  <a:srgbClr val="7030A0"/>
                </a:solidFill>
              </a:rPr>
              <a:t>ハードウェア界</a:t>
            </a:r>
          </a:p>
        </p:txBody>
      </p:sp>
      <p:pic>
        <p:nvPicPr>
          <p:cNvPr id="69" name="図 68">
            <a:extLst>
              <a:ext uri="{FF2B5EF4-FFF2-40B4-BE49-F238E27FC236}">
                <a16:creationId xmlns:a16="http://schemas.microsoft.com/office/drawing/2014/main" id="{1340FCE9-C922-4E1B-831B-C24ED09D5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129" y="6175690"/>
            <a:ext cx="963702" cy="644939"/>
          </a:xfrm>
          <a:prstGeom prst="rect">
            <a:avLst/>
          </a:prstGeom>
        </p:spPr>
      </p:pic>
      <p:pic>
        <p:nvPicPr>
          <p:cNvPr id="70" name="図 69">
            <a:extLst>
              <a:ext uri="{FF2B5EF4-FFF2-40B4-BE49-F238E27FC236}">
                <a16:creationId xmlns:a16="http://schemas.microsoft.com/office/drawing/2014/main" id="{17142E5C-02F6-4181-BF55-4BF6C9873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371" y="48852"/>
            <a:ext cx="1023886" cy="902284"/>
          </a:xfrm>
          <a:prstGeom prst="rect">
            <a:avLst/>
          </a:prstGeom>
        </p:spPr>
      </p:pic>
      <p:cxnSp>
        <p:nvCxnSpPr>
          <p:cNvPr id="75" name="直線矢印コネクタ 74">
            <a:extLst>
              <a:ext uri="{FF2B5EF4-FFF2-40B4-BE49-F238E27FC236}">
                <a16:creationId xmlns:a16="http://schemas.microsoft.com/office/drawing/2014/main" id="{4C63AE23-D4BE-4A88-9D89-D749D0C974F1}"/>
              </a:ext>
            </a:extLst>
          </p:cNvPr>
          <p:cNvCxnSpPr/>
          <p:nvPr/>
        </p:nvCxnSpPr>
        <p:spPr>
          <a:xfrm>
            <a:off x="10734116" y="718947"/>
            <a:ext cx="0" cy="63176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3999B635-FD71-4E9B-8920-83C5E574B0AA}"/>
              </a:ext>
            </a:extLst>
          </p:cNvPr>
          <p:cNvSpPr txBox="1"/>
          <p:nvPr/>
        </p:nvSpPr>
        <p:spPr>
          <a:xfrm>
            <a:off x="10158925" y="349532"/>
            <a:ext cx="1188048" cy="369332"/>
          </a:xfrm>
          <a:prstGeom prst="rect">
            <a:avLst/>
          </a:prstGeom>
          <a:noFill/>
        </p:spPr>
        <p:txBody>
          <a:bodyPr wrap="square" rtlCol="0">
            <a:spAutoFit/>
          </a:bodyPr>
          <a:lstStyle/>
          <a:p>
            <a:r>
              <a:rPr kumimoji="1" lang="ja-JP" altLang="en-US" dirty="0"/>
              <a:t>非特権</a:t>
            </a:r>
          </a:p>
        </p:txBody>
      </p:sp>
      <p:sp>
        <p:nvSpPr>
          <p:cNvPr id="77" name="テキスト ボックス 76">
            <a:extLst>
              <a:ext uri="{FF2B5EF4-FFF2-40B4-BE49-F238E27FC236}">
                <a16:creationId xmlns:a16="http://schemas.microsoft.com/office/drawing/2014/main" id="{5E0043E0-E497-4FEB-AD7D-3B1B40B8738E}"/>
              </a:ext>
            </a:extLst>
          </p:cNvPr>
          <p:cNvSpPr txBox="1"/>
          <p:nvPr/>
        </p:nvSpPr>
        <p:spPr>
          <a:xfrm>
            <a:off x="10246768" y="1350654"/>
            <a:ext cx="1188048" cy="369332"/>
          </a:xfrm>
          <a:prstGeom prst="rect">
            <a:avLst/>
          </a:prstGeom>
          <a:noFill/>
        </p:spPr>
        <p:txBody>
          <a:bodyPr wrap="square" rtlCol="0">
            <a:spAutoFit/>
          </a:bodyPr>
          <a:lstStyle/>
          <a:p>
            <a:r>
              <a:rPr kumimoji="1" lang="ja-JP" altLang="en-US" dirty="0"/>
              <a:t>特権</a:t>
            </a:r>
          </a:p>
        </p:txBody>
      </p:sp>
      <p:sp>
        <p:nvSpPr>
          <p:cNvPr id="78" name="テキスト ボックス 77">
            <a:extLst>
              <a:ext uri="{FF2B5EF4-FFF2-40B4-BE49-F238E27FC236}">
                <a16:creationId xmlns:a16="http://schemas.microsoft.com/office/drawing/2014/main" id="{41C0D61D-D6FD-4E2F-82F1-6A15DBE9A6F4}"/>
              </a:ext>
            </a:extLst>
          </p:cNvPr>
          <p:cNvSpPr txBox="1"/>
          <p:nvPr/>
        </p:nvSpPr>
        <p:spPr>
          <a:xfrm>
            <a:off x="8834326" y="80964"/>
            <a:ext cx="1484239" cy="646331"/>
          </a:xfrm>
          <a:prstGeom prst="rect">
            <a:avLst/>
          </a:prstGeom>
          <a:noFill/>
        </p:spPr>
        <p:txBody>
          <a:bodyPr wrap="square" rtlCol="0">
            <a:spAutoFit/>
          </a:bodyPr>
          <a:lstStyle/>
          <a:p>
            <a:r>
              <a:rPr kumimoji="1" lang="ja-JP" altLang="en-US" sz="1200" b="1" dirty="0">
                <a:highlight>
                  <a:srgbClr val="99FFCC"/>
                </a:highlight>
              </a:rPr>
              <a:t>ユーザー、システムエンジニア、</a:t>
            </a:r>
          </a:p>
          <a:p>
            <a:r>
              <a:rPr kumimoji="1" lang="ja-JP" altLang="en-US" sz="1200" b="1" dirty="0">
                <a:highlight>
                  <a:srgbClr val="99FFCC"/>
                </a:highlight>
              </a:rPr>
              <a:t>プログラマ、管理者</a:t>
            </a:r>
          </a:p>
        </p:txBody>
      </p:sp>
      <p:sp>
        <p:nvSpPr>
          <p:cNvPr id="79" name="テキスト ボックス 78">
            <a:extLst>
              <a:ext uri="{FF2B5EF4-FFF2-40B4-BE49-F238E27FC236}">
                <a16:creationId xmlns:a16="http://schemas.microsoft.com/office/drawing/2014/main" id="{3A137A4D-6925-4948-9A58-F6586A3B7BC5}"/>
              </a:ext>
            </a:extLst>
          </p:cNvPr>
          <p:cNvSpPr txBox="1"/>
          <p:nvPr/>
        </p:nvSpPr>
        <p:spPr>
          <a:xfrm>
            <a:off x="9875537" y="1724201"/>
            <a:ext cx="1409754" cy="523220"/>
          </a:xfrm>
          <a:prstGeom prst="rect">
            <a:avLst/>
          </a:prstGeom>
          <a:noFill/>
        </p:spPr>
        <p:txBody>
          <a:bodyPr wrap="square" rtlCol="0">
            <a:spAutoFit/>
          </a:bodyPr>
          <a:lstStyle/>
          <a:p>
            <a:r>
              <a:rPr kumimoji="1" lang="en-US" altLang="ja-JP" sz="1400" b="1" dirty="0">
                <a:highlight>
                  <a:srgbClr val="FFFF00"/>
                </a:highlight>
              </a:rPr>
              <a:t>(</a:t>
            </a:r>
            <a:r>
              <a:rPr kumimoji="1" lang="ja-JP" altLang="en-US" sz="1400" b="1" dirty="0">
                <a:highlight>
                  <a:srgbClr val="FFFF00"/>
                </a:highlight>
              </a:rPr>
              <a:t>ユーザーからのアクセスを禁止</a:t>
            </a:r>
            <a:r>
              <a:rPr kumimoji="1" lang="en-US" altLang="ja-JP" sz="1400" b="1" dirty="0">
                <a:highlight>
                  <a:srgbClr val="FFFF00"/>
                </a:highlight>
              </a:rPr>
              <a:t>)</a:t>
            </a:r>
            <a:endParaRPr kumimoji="1" lang="ja-JP" altLang="en-US" sz="1400" b="1" dirty="0">
              <a:highlight>
                <a:srgbClr val="FFFF00"/>
              </a:highlight>
            </a:endParaRPr>
          </a:p>
        </p:txBody>
      </p:sp>
      <p:sp>
        <p:nvSpPr>
          <p:cNvPr id="80" name="テキスト ボックス 79">
            <a:extLst>
              <a:ext uri="{FF2B5EF4-FFF2-40B4-BE49-F238E27FC236}">
                <a16:creationId xmlns:a16="http://schemas.microsoft.com/office/drawing/2014/main" id="{49E730CF-D1F3-4F5E-8A0D-E5AC263A7E11}"/>
              </a:ext>
            </a:extLst>
          </p:cNvPr>
          <p:cNvSpPr txBox="1"/>
          <p:nvPr/>
        </p:nvSpPr>
        <p:spPr>
          <a:xfrm>
            <a:off x="11063967" y="810636"/>
            <a:ext cx="1188048" cy="369332"/>
          </a:xfrm>
          <a:prstGeom prst="rect">
            <a:avLst/>
          </a:prstGeom>
          <a:noFill/>
        </p:spPr>
        <p:txBody>
          <a:bodyPr wrap="square" rtlCol="0">
            <a:spAutoFit/>
          </a:bodyPr>
          <a:lstStyle/>
          <a:p>
            <a:r>
              <a:rPr kumimoji="1" lang="ja-JP" altLang="en-US" b="1" dirty="0">
                <a:highlight>
                  <a:srgbClr val="00FF00"/>
                </a:highlight>
              </a:rPr>
              <a:t>深淵１</a:t>
            </a:r>
          </a:p>
        </p:txBody>
      </p:sp>
      <p:cxnSp>
        <p:nvCxnSpPr>
          <p:cNvPr id="81" name="直線コネクタ 80">
            <a:extLst>
              <a:ext uri="{FF2B5EF4-FFF2-40B4-BE49-F238E27FC236}">
                <a16:creationId xmlns:a16="http://schemas.microsoft.com/office/drawing/2014/main" id="{D4641C7B-AA12-4907-90A2-EB5C3C9A8910}"/>
              </a:ext>
            </a:extLst>
          </p:cNvPr>
          <p:cNvCxnSpPr>
            <a:cxnSpLocks/>
          </p:cNvCxnSpPr>
          <p:nvPr/>
        </p:nvCxnSpPr>
        <p:spPr>
          <a:xfrm>
            <a:off x="836247" y="4271707"/>
            <a:ext cx="10501922"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1B6399C4-0AD0-467D-8F1A-C34D55E693B4}"/>
              </a:ext>
            </a:extLst>
          </p:cNvPr>
          <p:cNvSpPr txBox="1"/>
          <p:nvPr/>
        </p:nvSpPr>
        <p:spPr>
          <a:xfrm>
            <a:off x="11255161" y="3869709"/>
            <a:ext cx="1188048" cy="369332"/>
          </a:xfrm>
          <a:prstGeom prst="rect">
            <a:avLst/>
          </a:prstGeom>
          <a:noFill/>
        </p:spPr>
        <p:txBody>
          <a:bodyPr wrap="square" rtlCol="0">
            <a:spAutoFit/>
          </a:bodyPr>
          <a:lstStyle/>
          <a:p>
            <a:r>
              <a:rPr kumimoji="1" lang="ja-JP" altLang="en-US" b="1" dirty="0">
                <a:highlight>
                  <a:srgbClr val="00FFFF"/>
                </a:highlight>
              </a:rPr>
              <a:t>深淵２</a:t>
            </a:r>
          </a:p>
        </p:txBody>
      </p:sp>
      <p:sp>
        <p:nvSpPr>
          <p:cNvPr id="84" name="テキスト ボックス 83">
            <a:extLst>
              <a:ext uri="{FF2B5EF4-FFF2-40B4-BE49-F238E27FC236}">
                <a16:creationId xmlns:a16="http://schemas.microsoft.com/office/drawing/2014/main" id="{8FCC2B0D-177B-432F-B8A6-40DA294EEBF7}"/>
              </a:ext>
            </a:extLst>
          </p:cNvPr>
          <p:cNvSpPr txBox="1"/>
          <p:nvPr/>
        </p:nvSpPr>
        <p:spPr>
          <a:xfrm>
            <a:off x="9623731" y="2261596"/>
            <a:ext cx="1744061" cy="461665"/>
          </a:xfrm>
          <a:prstGeom prst="rect">
            <a:avLst/>
          </a:prstGeom>
          <a:noFill/>
        </p:spPr>
        <p:txBody>
          <a:bodyPr wrap="square" rtlCol="0">
            <a:spAutoFit/>
          </a:bodyPr>
          <a:lstStyle/>
          <a:p>
            <a:r>
              <a:rPr kumimoji="1" lang="ja-JP" altLang="en-US" sz="1200" b="1" dirty="0">
                <a:highlight>
                  <a:srgbClr val="99FFCC"/>
                </a:highlight>
              </a:rPr>
              <a:t>システムソフトウェア</a:t>
            </a:r>
            <a:endParaRPr kumimoji="1" lang="en-US" altLang="ja-JP" sz="1200" b="1" dirty="0">
              <a:highlight>
                <a:srgbClr val="99FFCC"/>
              </a:highlight>
            </a:endParaRPr>
          </a:p>
          <a:p>
            <a:r>
              <a:rPr kumimoji="1" lang="ja-JP" altLang="en-US" sz="1200" b="1" dirty="0">
                <a:highlight>
                  <a:srgbClr val="99FFCC"/>
                </a:highlight>
              </a:rPr>
              <a:t>開拓者のみアクセス可能</a:t>
            </a:r>
          </a:p>
        </p:txBody>
      </p:sp>
      <p:cxnSp>
        <p:nvCxnSpPr>
          <p:cNvPr id="86" name="直線コネクタ 85">
            <a:extLst>
              <a:ext uri="{FF2B5EF4-FFF2-40B4-BE49-F238E27FC236}">
                <a16:creationId xmlns:a16="http://schemas.microsoft.com/office/drawing/2014/main" id="{47728D28-614E-4D8A-B78B-A6813374080A}"/>
              </a:ext>
            </a:extLst>
          </p:cNvPr>
          <p:cNvCxnSpPr>
            <a:cxnSpLocks/>
          </p:cNvCxnSpPr>
          <p:nvPr/>
        </p:nvCxnSpPr>
        <p:spPr>
          <a:xfrm>
            <a:off x="674040" y="5858613"/>
            <a:ext cx="1066412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BA61CFE0-1550-4787-9699-6EAF70286EF6}"/>
              </a:ext>
            </a:extLst>
          </p:cNvPr>
          <p:cNvSpPr txBox="1"/>
          <p:nvPr/>
        </p:nvSpPr>
        <p:spPr>
          <a:xfrm>
            <a:off x="11293081" y="5867045"/>
            <a:ext cx="1188048" cy="369332"/>
          </a:xfrm>
          <a:prstGeom prst="rect">
            <a:avLst/>
          </a:prstGeom>
          <a:noFill/>
        </p:spPr>
        <p:txBody>
          <a:bodyPr wrap="square" rtlCol="0">
            <a:spAutoFit/>
          </a:bodyPr>
          <a:lstStyle/>
          <a:p>
            <a:r>
              <a:rPr kumimoji="1" lang="ja-JP" altLang="en-US" b="1" dirty="0">
                <a:solidFill>
                  <a:schemeClr val="bg1"/>
                </a:solidFill>
                <a:highlight>
                  <a:srgbClr val="800080"/>
                </a:highlight>
              </a:rPr>
              <a:t>深淵３</a:t>
            </a:r>
          </a:p>
        </p:txBody>
      </p:sp>
      <p:sp>
        <p:nvSpPr>
          <p:cNvPr id="90" name="テキスト ボックス 89">
            <a:extLst>
              <a:ext uri="{FF2B5EF4-FFF2-40B4-BE49-F238E27FC236}">
                <a16:creationId xmlns:a16="http://schemas.microsoft.com/office/drawing/2014/main" id="{D95A15A8-72E3-4E0F-948A-57A23367E0C9}"/>
              </a:ext>
            </a:extLst>
          </p:cNvPr>
          <p:cNvSpPr txBox="1"/>
          <p:nvPr/>
        </p:nvSpPr>
        <p:spPr>
          <a:xfrm>
            <a:off x="8085767" y="657777"/>
            <a:ext cx="3045028" cy="338554"/>
          </a:xfrm>
          <a:prstGeom prst="rect">
            <a:avLst/>
          </a:prstGeom>
          <a:noFill/>
        </p:spPr>
        <p:txBody>
          <a:bodyPr wrap="square" rtlCol="0">
            <a:spAutoFit/>
          </a:bodyPr>
          <a:lstStyle/>
          <a:p>
            <a:r>
              <a:rPr kumimoji="1" lang="ja-JP" altLang="en-US" sz="1600" b="1" dirty="0">
                <a:highlight>
                  <a:srgbClr val="00FFFF"/>
                </a:highlight>
              </a:rPr>
              <a:t>第一層 </a:t>
            </a:r>
            <a:r>
              <a:rPr kumimoji="1" lang="en-US" altLang="ja-JP" sz="1600" b="1" dirty="0">
                <a:highlight>
                  <a:srgbClr val="00FFFF"/>
                </a:highlight>
              </a:rPr>
              <a:t>(</a:t>
            </a:r>
            <a:r>
              <a:rPr kumimoji="1" lang="ja-JP" altLang="en-US" sz="1600" b="1" dirty="0">
                <a:highlight>
                  <a:srgbClr val="00FFFF"/>
                </a:highlight>
              </a:rPr>
              <a:t>現代の日本の水準</a:t>
            </a:r>
            <a:r>
              <a:rPr kumimoji="1" lang="en-US" altLang="ja-JP" sz="1600" b="1" dirty="0">
                <a:highlight>
                  <a:srgbClr val="00FFFF"/>
                </a:highlight>
              </a:rPr>
              <a:t>)</a:t>
            </a:r>
            <a:endParaRPr kumimoji="1" lang="ja-JP" altLang="en-US" sz="1600" b="1" dirty="0">
              <a:highlight>
                <a:srgbClr val="00FFFF"/>
              </a:highlight>
            </a:endParaRPr>
          </a:p>
        </p:txBody>
      </p:sp>
      <p:sp>
        <p:nvSpPr>
          <p:cNvPr id="91" name="テキスト ボックス 90">
            <a:extLst>
              <a:ext uri="{FF2B5EF4-FFF2-40B4-BE49-F238E27FC236}">
                <a16:creationId xmlns:a16="http://schemas.microsoft.com/office/drawing/2014/main" id="{EA77C060-78DA-4101-947A-AC647E6BEB1A}"/>
              </a:ext>
            </a:extLst>
          </p:cNvPr>
          <p:cNvSpPr txBox="1"/>
          <p:nvPr/>
        </p:nvSpPr>
        <p:spPr>
          <a:xfrm>
            <a:off x="25783" y="2516356"/>
            <a:ext cx="1664043" cy="1323439"/>
          </a:xfrm>
          <a:prstGeom prst="rect">
            <a:avLst/>
          </a:prstGeom>
          <a:noFill/>
        </p:spPr>
        <p:txBody>
          <a:bodyPr wrap="square" rtlCol="0">
            <a:spAutoFit/>
          </a:bodyPr>
          <a:lstStyle/>
          <a:p>
            <a:r>
              <a:rPr kumimoji="1" lang="ja-JP" altLang="en-US" sz="1600" b="1" dirty="0">
                <a:highlight>
                  <a:srgbClr val="00FF00"/>
                </a:highlight>
              </a:rPr>
              <a:t>第二層</a:t>
            </a:r>
            <a:endParaRPr kumimoji="1" lang="en-US" altLang="ja-JP" sz="1600" b="1" dirty="0">
              <a:highlight>
                <a:srgbClr val="00FF00"/>
              </a:highlight>
            </a:endParaRPr>
          </a:p>
          <a:p>
            <a:r>
              <a:rPr kumimoji="1" lang="en-US" altLang="ja-JP" sz="1600" b="1" dirty="0">
                <a:highlight>
                  <a:srgbClr val="00FF00"/>
                </a:highlight>
              </a:rPr>
              <a:t>(</a:t>
            </a:r>
            <a:r>
              <a:rPr kumimoji="1" lang="ja-JP" altLang="en-US" sz="1600" b="1" dirty="0">
                <a:highlight>
                  <a:srgbClr val="00FF00"/>
                </a:highlight>
              </a:rPr>
              <a:t>米中企業</a:t>
            </a:r>
            <a:endParaRPr kumimoji="1" lang="en-US" altLang="ja-JP" sz="1600" b="1" dirty="0">
              <a:highlight>
                <a:srgbClr val="00FF00"/>
              </a:highlight>
            </a:endParaRPr>
          </a:p>
          <a:p>
            <a:r>
              <a:rPr kumimoji="1" lang="en-US" altLang="ja-JP" sz="1600" b="1" dirty="0">
                <a:highlight>
                  <a:srgbClr val="00FF00"/>
                </a:highlight>
              </a:rPr>
              <a:t>GAFA</a:t>
            </a:r>
            <a:r>
              <a:rPr lang="en-US" altLang="ja-JP" sz="1600" b="1" dirty="0">
                <a:highlight>
                  <a:srgbClr val="00FF00"/>
                </a:highlight>
              </a:rPr>
              <a:t>,</a:t>
            </a:r>
            <a:r>
              <a:rPr lang="ja-JP" altLang="en-US" sz="1600" b="1" dirty="0">
                <a:highlight>
                  <a:srgbClr val="00FF00"/>
                </a:highlight>
              </a:rPr>
              <a:t> </a:t>
            </a:r>
            <a:r>
              <a:rPr kumimoji="1" lang="en-US" altLang="ja-JP" sz="1600" b="1" dirty="0">
                <a:highlight>
                  <a:srgbClr val="00FF00"/>
                </a:highlight>
              </a:rPr>
              <a:t>Microsoft, Alibaba, </a:t>
            </a:r>
            <a:r>
              <a:rPr kumimoji="1" lang="en-US" altLang="ja-JP" sz="1600" b="1" dirty="0" err="1">
                <a:highlight>
                  <a:srgbClr val="00FF00"/>
                </a:highlight>
              </a:rPr>
              <a:t>etc</a:t>
            </a:r>
            <a:r>
              <a:rPr kumimoji="1" lang="en-US" altLang="ja-JP" sz="1600" b="1" dirty="0">
                <a:highlight>
                  <a:srgbClr val="00FF00"/>
                </a:highlight>
              </a:rPr>
              <a:t> </a:t>
            </a:r>
            <a:r>
              <a:rPr kumimoji="1" lang="ja-JP" altLang="en-US" sz="1600" b="1" dirty="0">
                <a:highlight>
                  <a:srgbClr val="00FF00"/>
                </a:highlight>
              </a:rPr>
              <a:t>の水準</a:t>
            </a:r>
            <a:r>
              <a:rPr kumimoji="1" lang="en-US" altLang="ja-JP" sz="1600" b="1" dirty="0">
                <a:highlight>
                  <a:srgbClr val="00FF00"/>
                </a:highlight>
              </a:rPr>
              <a:t>)</a:t>
            </a:r>
            <a:endParaRPr kumimoji="1" lang="ja-JP" altLang="en-US" sz="1600" b="1" dirty="0">
              <a:highlight>
                <a:srgbClr val="00FF00"/>
              </a:highlight>
            </a:endParaRPr>
          </a:p>
        </p:txBody>
      </p:sp>
      <p:sp>
        <p:nvSpPr>
          <p:cNvPr id="92" name="テキスト ボックス 91">
            <a:extLst>
              <a:ext uri="{FF2B5EF4-FFF2-40B4-BE49-F238E27FC236}">
                <a16:creationId xmlns:a16="http://schemas.microsoft.com/office/drawing/2014/main" id="{3A186931-7119-401D-8ED4-490812CB6B03}"/>
              </a:ext>
            </a:extLst>
          </p:cNvPr>
          <p:cNvSpPr txBox="1"/>
          <p:nvPr/>
        </p:nvSpPr>
        <p:spPr>
          <a:xfrm>
            <a:off x="54841" y="4271707"/>
            <a:ext cx="1637592" cy="1815882"/>
          </a:xfrm>
          <a:prstGeom prst="rect">
            <a:avLst/>
          </a:prstGeom>
          <a:noFill/>
        </p:spPr>
        <p:txBody>
          <a:bodyPr wrap="square" rtlCol="0">
            <a:spAutoFit/>
          </a:bodyPr>
          <a:lstStyle/>
          <a:p>
            <a:r>
              <a:rPr kumimoji="1" lang="ja-JP" altLang="en-US" sz="1400" b="1" dirty="0">
                <a:highlight>
                  <a:srgbClr val="00FFFF"/>
                </a:highlight>
              </a:rPr>
              <a:t>第三層</a:t>
            </a:r>
            <a:endParaRPr kumimoji="1" lang="en-US" altLang="ja-JP" sz="1400" b="1" dirty="0">
              <a:highlight>
                <a:srgbClr val="00FFFF"/>
              </a:highlight>
            </a:endParaRPr>
          </a:p>
          <a:p>
            <a:r>
              <a:rPr kumimoji="1" lang="en-US" altLang="ja-JP" sz="1400" b="1" dirty="0">
                <a:highlight>
                  <a:srgbClr val="00FFFF"/>
                </a:highlight>
              </a:rPr>
              <a:t>(1990 </a:t>
            </a:r>
            <a:r>
              <a:rPr kumimoji="1" lang="ja-JP" altLang="en-US" sz="1400" b="1" dirty="0">
                <a:highlight>
                  <a:srgbClr val="00FFFF"/>
                </a:highlight>
              </a:rPr>
              <a:t>年代の日本の電子企業群、</a:t>
            </a:r>
            <a:r>
              <a:rPr kumimoji="1" lang="en-US" altLang="ja-JP" sz="1400" b="1" dirty="0">
                <a:highlight>
                  <a:srgbClr val="00FFFF"/>
                </a:highlight>
              </a:rPr>
              <a:t>1950- </a:t>
            </a:r>
            <a:r>
              <a:rPr kumimoji="1" lang="ja-JP" altLang="en-US" sz="1400" b="1" dirty="0">
                <a:highlight>
                  <a:srgbClr val="00FFFF"/>
                </a:highlight>
              </a:rPr>
              <a:t>の米国企業群の水準。現代の </a:t>
            </a:r>
            <a:r>
              <a:rPr kumimoji="1" lang="en-US" altLang="ja-JP" sz="1400" b="1" dirty="0">
                <a:highlight>
                  <a:srgbClr val="00FFFF"/>
                </a:highlight>
              </a:rPr>
              <a:t>ARM, </a:t>
            </a:r>
            <a:r>
              <a:rPr lang="en-US" altLang="ja-JP" sz="1400" b="1" dirty="0">
                <a:highlight>
                  <a:srgbClr val="00FFFF"/>
                </a:highlight>
              </a:rPr>
              <a:t>Cisco, Huawei, Broadcom, NVIDIA </a:t>
            </a:r>
            <a:r>
              <a:rPr lang="ja-JP" altLang="en-US" sz="1400" b="1" dirty="0">
                <a:highlight>
                  <a:srgbClr val="00FFFF"/>
                </a:highlight>
              </a:rPr>
              <a:t>等</a:t>
            </a:r>
            <a:r>
              <a:rPr kumimoji="1" lang="en-US" altLang="ja-JP" sz="1400" b="1" dirty="0">
                <a:highlight>
                  <a:srgbClr val="00FFFF"/>
                </a:highlight>
              </a:rPr>
              <a:t>)</a:t>
            </a:r>
            <a:endParaRPr kumimoji="1" lang="ja-JP" altLang="en-US" sz="1400" b="1" dirty="0">
              <a:highlight>
                <a:srgbClr val="00FFFF"/>
              </a:highlight>
            </a:endParaRPr>
          </a:p>
        </p:txBody>
      </p:sp>
      <p:sp>
        <p:nvSpPr>
          <p:cNvPr id="93" name="テキスト ボックス 92">
            <a:extLst>
              <a:ext uri="{FF2B5EF4-FFF2-40B4-BE49-F238E27FC236}">
                <a16:creationId xmlns:a16="http://schemas.microsoft.com/office/drawing/2014/main" id="{7396E482-9AC1-4AED-BAAA-380086F0A772}"/>
              </a:ext>
            </a:extLst>
          </p:cNvPr>
          <p:cNvSpPr txBox="1"/>
          <p:nvPr/>
        </p:nvSpPr>
        <p:spPr>
          <a:xfrm>
            <a:off x="1341350" y="6251429"/>
            <a:ext cx="2592134" cy="523220"/>
          </a:xfrm>
          <a:prstGeom prst="rect">
            <a:avLst/>
          </a:prstGeom>
          <a:noFill/>
        </p:spPr>
        <p:txBody>
          <a:bodyPr wrap="square" rtlCol="0">
            <a:spAutoFit/>
          </a:bodyPr>
          <a:lstStyle/>
          <a:p>
            <a:r>
              <a:rPr kumimoji="1" lang="ja-JP" altLang="en-US" sz="1400" b="1" dirty="0">
                <a:highlight>
                  <a:srgbClr val="FF0000"/>
                </a:highlight>
              </a:rPr>
              <a:t>第四層 ノーベル賞級の超能力者</a:t>
            </a:r>
            <a:endParaRPr kumimoji="1" lang="en-US" altLang="ja-JP" sz="1400" b="1" dirty="0">
              <a:highlight>
                <a:srgbClr val="FF0000"/>
              </a:highlight>
            </a:endParaRPr>
          </a:p>
          <a:p>
            <a:r>
              <a:rPr lang="en-US" altLang="ja-JP" sz="1400" b="1" dirty="0">
                <a:highlight>
                  <a:srgbClr val="FF0000"/>
                </a:highlight>
              </a:rPr>
              <a:t>(</a:t>
            </a:r>
            <a:r>
              <a:rPr lang="ja-JP" altLang="en-US" sz="1400" b="1" dirty="0">
                <a:highlight>
                  <a:srgbClr val="FF0000"/>
                </a:highlight>
              </a:rPr>
              <a:t>ヨーロッパ、アメリカ、日本</a:t>
            </a:r>
            <a:r>
              <a:rPr lang="en-US" altLang="ja-JP" sz="1400" b="1" dirty="0">
                <a:highlight>
                  <a:srgbClr val="FF0000"/>
                </a:highlight>
              </a:rPr>
              <a:t>)</a:t>
            </a:r>
            <a:endParaRPr kumimoji="1" lang="en-US" altLang="ja-JP" sz="1400" b="1" dirty="0">
              <a:highlight>
                <a:srgbClr val="FF0000"/>
              </a:highlight>
            </a:endParaRPr>
          </a:p>
        </p:txBody>
      </p:sp>
      <p:sp>
        <p:nvSpPr>
          <p:cNvPr id="68" name="四角形: 角を丸くする 67">
            <a:extLst>
              <a:ext uri="{FF2B5EF4-FFF2-40B4-BE49-F238E27FC236}">
                <a16:creationId xmlns:a16="http://schemas.microsoft.com/office/drawing/2014/main" id="{1C57223E-557A-4D56-8721-2B846128B031}"/>
              </a:ext>
            </a:extLst>
          </p:cNvPr>
          <p:cNvSpPr/>
          <p:nvPr/>
        </p:nvSpPr>
        <p:spPr>
          <a:xfrm>
            <a:off x="3920022" y="46227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1" name="四角形: 角を丸くする 70">
            <a:extLst>
              <a:ext uri="{FF2B5EF4-FFF2-40B4-BE49-F238E27FC236}">
                <a16:creationId xmlns:a16="http://schemas.microsoft.com/office/drawing/2014/main" id="{FFF83E88-1CBA-4D1A-A4F9-5BB95EDFB19A}"/>
              </a:ext>
            </a:extLst>
          </p:cNvPr>
          <p:cNvSpPr/>
          <p:nvPr/>
        </p:nvSpPr>
        <p:spPr>
          <a:xfrm>
            <a:off x="4934070" y="46962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3" name="四角形: 角を丸くする 72">
            <a:extLst>
              <a:ext uri="{FF2B5EF4-FFF2-40B4-BE49-F238E27FC236}">
                <a16:creationId xmlns:a16="http://schemas.microsoft.com/office/drawing/2014/main" id="{F8C3EA17-5EB9-4619-A5C4-5869A6D36D07}"/>
              </a:ext>
            </a:extLst>
          </p:cNvPr>
          <p:cNvSpPr/>
          <p:nvPr/>
        </p:nvSpPr>
        <p:spPr>
          <a:xfrm>
            <a:off x="5987366" y="47818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4" name="四角形: 角を丸くする 73">
            <a:extLst>
              <a:ext uri="{FF2B5EF4-FFF2-40B4-BE49-F238E27FC236}">
                <a16:creationId xmlns:a16="http://schemas.microsoft.com/office/drawing/2014/main" id="{F5552FDF-76EC-4A0A-A725-7F40C1B17A0A}"/>
              </a:ext>
            </a:extLst>
          </p:cNvPr>
          <p:cNvSpPr/>
          <p:nvPr/>
        </p:nvSpPr>
        <p:spPr>
          <a:xfrm>
            <a:off x="6991716" y="46284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23" name="円柱 22">
            <a:extLst>
              <a:ext uri="{FF2B5EF4-FFF2-40B4-BE49-F238E27FC236}">
                <a16:creationId xmlns:a16="http://schemas.microsoft.com/office/drawing/2014/main" id="{31CCDB8A-98F1-49AF-A60C-DA6E046782E9}"/>
              </a:ext>
            </a:extLst>
          </p:cNvPr>
          <p:cNvSpPr/>
          <p:nvPr/>
        </p:nvSpPr>
        <p:spPr>
          <a:xfrm>
            <a:off x="4269757"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5" name="円柱 84">
            <a:extLst>
              <a:ext uri="{FF2B5EF4-FFF2-40B4-BE49-F238E27FC236}">
                <a16:creationId xmlns:a16="http://schemas.microsoft.com/office/drawing/2014/main" id="{57CEABE1-16DB-46CB-B0F2-9575DB924933}"/>
              </a:ext>
            </a:extLst>
          </p:cNvPr>
          <p:cNvSpPr/>
          <p:nvPr/>
        </p:nvSpPr>
        <p:spPr>
          <a:xfrm>
            <a:off x="5291253"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7" name="円柱 86">
            <a:extLst>
              <a:ext uri="{FF2B5EF4-FFF2-40B4-BE49-F238E27FC236}">
                <a16:creationId xmlns:a16="http://schemas.microsoft.com/office/drawing/2014/main" id="{255D7054-CB44-4250-8385-5E1FBB348747}"/>
              </a:ext>
            </a:extLst>
          </p:cNvPr>
          <p:cNvSpPr/>
          <p:nvPr/>
        </p:nvSpPr>
        <p:spPr>
          <a:xfrm>
            <a:off x="6374168"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8" name="円柱 87">
            <a:extLst>
              <a:ext uri="{FF2B5EF4-FFF2-40B4-BE49-F238E27FC236}">
                <a16:creationId xmlns:a16="http://schemas.microsoft.com/office/drawing/2014/main" id="{22FFD5BE-EEC6-4B09-A8B8-0F598E8980BA}"/>
              </a:ext>
            </a:extLst>
          </p:cNvPr>
          <p:cNvSpPr/>
          <p:nvPr/>
        </p:nvSpPr>
        <p:spPr>
          <a:xfrm>
            <a:off x="7293705"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CF8EF476-6E81-48F7-9D16-0351964FDCA7}"/>
              </a:ext>
            </a:extLst>
          </p:cNvPr>
          <p:cNvSpPr txBox="1"/>
          <p:nvPr/>
        </p:nvSpPr>
        <p:spPr>
          <a:xfrm>
            <a:off x="7422511"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4" name="テキスト ボックス 93">
            <a:extLst>
              <a:ext uri="{FF2B5EF4-FFF2-40B4-BE49-F238E27FC236}">
                <a16:creationId xmlns:a16="http://schemas.microsoft.com/office/drawing/2014/main" id="{6DC10906-2E79-4C47-9100-5561AE3D59DA}"/>
              </a:ext>
            </a:extLst>
          </p:cNvPr>
          <p:cNvSpPr txBox="1"/>
          <p:nvPr/>
        </p:nvSpPr>
        <p:spPr>
          <a:xfrm>
            <a:off x="6492722"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5" name="テキスト ボックス 94">
            <a:extLst>
              <a:ext uri="{FF2B5EF4-FFF2-40B4-BE49-F238E27FC236}">
                <a16:creationId xmlns:a16="http://schemas.microsoft.com/office/drawing/2014/main" id="{30451185-1FD2-458E-8916-0EAAD402D0CD}"/>
              </a:ext>
            </a:extLst>
          </p:cNvPr>
          <p:cNvSpPr txBox="1"/>
          <p:nvPr/>
        </p:nvSpPr>
        <p:spPr>
          <a:xfrm>
            <a:off x="5387206" y="1013723"/>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6" name="テキスト ボックス 95">
            <a:extLst>
              <a:ext uri="{FF2B5EF4-FFF2-40B4-BE49-F238E27FC236}">
                <a16:creationId xmlns:a16="http://schemas.microsoft.com/office/drawing/2014/main" id="{440B461D-5EA8-4807-A593-75C25CCBD5B6}"/>
              </a:ext>
            </a:extLst>
          </p:cNvPr>
          <p:cNvSpPr txBox="1"/>
          <p:nvPr/>
        </p:nvSpPr>
        <p:spPr>
          <a:xfrm>
            <a:off x="4366085" y="1028392"/>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cxnSp>
        <p:nvCxnSpPr>
          <p:cNvPr id="31" name="直線矢印コネクタ 30">
            <a:extLst>
              <a:ext uri="{FF2B5EF4-FFF2-40B4-BE49-F238E27FC236}">
                <a16:creationId xmlns:a16="http://schemas.microsoft.com/office/drawing/2014/main" id="{300DEBBB-6BBA-46AC-B1A6-58FD3B0D4B8A}"/>
              </a:ext>
            </a:extLst>
          </p:cNvPr>
          <p:cNvCxnSpPr>
            <a:cxnSpLocks/>
          </p:cNvCxnSpPr>
          <p:nvPr/>
        </p:nvCxnSpPr>
        <p:spPr>
          <a:xfrm flipH="1">
            <a:off x="7647352" y="4026575"/>
            <a:ext cx="1996831" cy="27359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D332F765-753A-41CE-92AC-862A0A1F7030}"/>
              </a:ext>
            </a:extLst>
          </p:cNvPr>
          <p:cNvCxnSpPr>
            <a:cxnSpLocks/>
          </p:cNvCxnSpPr>
          <p:nvPr/>
        </p:nvCxnSpPr>
        <p:spPr>
          <a:xfrm flipH="1">
            <a:off x="3899878" y="3878631"/>
            <a:ext cx="5802922" cy="40856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7BB41684-C228-4F91-858B-A031C857B2C7}"/>
              </a:ext>
            </a:extLst>
          </p:cNvPr>
          <p:cNvCxnSpPr>
            <a:cxnSpLocks/>
          </p:cNvCxnSpPr>
          <p:nvPr/>
        </p:nvCxnSpPr>
        <p:spPr>
          <a:xfrm flipV="1">
            <a:off x="3712308" y="990324"/>
            <a:ext cx="7383334" cy="674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D4FDB677-821F-4BC8-88B8-589E7F2E3F21}"/>
              </a:ext>
            </a:extLst>
          </p:cNvPr>
          <p:cNvSpPr txBox="1"/>
          <p:nvPr/>
        </p:nvSpPr>
        <p:spPr>
          <a:xfrm>
            <a:off x="1745433" y="24785"/>
            <a:ext cx="2418337" cy="553998"/>
          </a:xfrm>
          <a:prstGeom prst="rect">
            <a:avLst/>
          </a:prstGeom>
          <a:noFill/>
        </p:spPr>
        <p:txBody>
          <a:bodyPr wrap="square" rtlCol="0">
            <a:spAutoFit/>
          </a:bodyPr>
          <a:lstStyle/>
          <a:p>
            <a:r>
              <a:rPr lang="en-US" altLang="ja-JP" sz="1000" b="1" dirty="0">
                <a:solidFill>
                  <a:schemeClr val="accent2">
                    <a:lumMod val="75000"/>
                  </a:schemeClr>
                </a:solidFill>
              </a:rPr>
              <a:t>DX</a:t>
            </a:r>
            <a:r>
              <a:rPr lang="ja-JP" altLang="en-US" sz="1000" b="1" dirty="0" err="1">
                <a:solidFill>
                  <a:schemeClr val="accent2">
                    <a:lumMod val="75000"/>
                  </a:schemeClr>
                </a:solidFill>
              </a:rPr>
              <a:t>、</a:t>
            </a:r>
            <a:r>
              <a:rPr lang="en-US" altLang="ja-JP" sz="1000" b="1" dirty="0">
                <a:solidFill>
                  <a:schemeClr val="accent2">
                    <a:lumMod val="75000"/>
                  </a:schemeClr>
                </a:solidFill>
              </a:rPr>
              <a:t>Web </a:t>
            </a:r>
            <a:r>
              <a:rPr lang="ja-JP" altLang="en-US" sz="1000" b="1" dirty="0">
                <a:solidFill>
                  <a:schemeClr val="accent2">
                    <a:lumMod val="75000"/>
                  </a:schemeClr>
                </a:solidFill>
              </a:rPr>
              <a:t>アプリ、業務システム、制御システム、</a:t>
            </a:r>
            <a:r>
              <a:rPr lang="en-US" altLang="ja-JP" sz="1000" b="1" dirty="0">
                <a:solidFill>
                  <a:schemeClr val="accent2">
                    <a:lumMod val="75000"/>
                  </a:schemeClr>
                </a:solidFill>
              </a:rPr>
              <a:t>DB</a:t>
            </a:r>
            <a:r>
              <a:rPr lang="ja-JP" altLang="en-US" sz="1000" b="1" dirty="0">
                <a:solidFill>
                  <a:schemeClr val="accent2">
                    <a:lumMod val="75000"/>
                  </a:schemeClr>
                </a:solidFill>
              </a:rPr>
              <a:t>、認証、検索、</a:t>
            </a:r>
            <a:r>
              <a:rPr lang="en-US" altLang="ja-JP" sz="1000" b="1" dirty="0">
                <a:solidFill>
                  <a:schemeClr val="accent2">
                    <a:lumMod val="75000"/>
                  </a:schemeClr>
                </a:solidFill>
              </a:rPr>
              <a:t>EC</a:t>
            </a:r>
            <a:r>
              <a:rPr lang="ja-JP" altLang="en-US" sz="1000" b="1" dirty="0">
                <a:solidFill>
                  <a:schemeClr val="accent2">
                    <a:lumMod val="75000"/>
                  </a:schemeClr>
                </a:solidFill>
              </a:rPr>
              <a:t>、仮想通貨、行政システム、</a:t>
            </a:r>
            <a:r>
              <a:rPr lang="en-US" altLang="ja-JP" sz="1000" b="1" dirty="0">
                <a:solidFill>
                  <a:schemeClr val="accent2">
                    <a:lumMod val="75000"/>
                  </a:schemeClr>
                </a:solidFill>
              </a:rPr>
              <a:t>AI</a:t>
            </a:r>
            <a:r>
              <a:rPr lang="ja-JP" altLang="en-US" sz="1000" b="1" dirty="0" err="1">
                <a:solidFill>
                  <a:schemeClr val="accent2">
                    <a:lumMod val="75000"/>
                  </a:schemeClr>
                </a:solidFill>
              </a:rPr>
              <a:t>、</a:t>
            </a:r>
            <a:r>
              <a:rPr lang="ja-JP" altLang="en-US" sz="1000" b="1" dirty="0">
                <a:solidFill>
                  <a:schemeClr val="accent2">
                    <a:lumMod val="75000"/>
                  </a:schemeClr>
                </a:solidFill>
              </a:rPr>
              <a:t>ビッグデータ、</a:t>
            </a:r>
            <a:r>
              <a:rPr lang="en-US" altLang="ja-JP" sz="1000" b="1" dirty="0" err="1">
                <a:solidFill>
                  <a:schemeClr val="accent2">
                    <a:lumMod val="75000"/>
                  </a:schemeClr>
                </a:solidFill>
              </a:rPr>
              <a:t>etc</a:t>
            </a:r>
            <a:endParaRPr lang="en-US" altLang="ja-JP" sz="1000" b="1" dirty="0">
              <a:solidFill>
                <a:schemeClr val="accent2">
                  <a:lumMod val="75000"/>
                </a:schemeClr>
              </a:solidFill>
            </a:endParaRPr>
          </a:p>
        </p:txBody>
      </p:sp>
      <p:sp>
        <p:nvSpPr>
          <p:cNvPr id="101" name="テキスト ボックス 100">
            <a:extLst>
              <a:ext uri="{FF2B5EF4-FFF2-40B4-BE49-F238E27FC236}">
                <a16:creationId xmlns:a16="http://schemas.microsoft.com/office/drawing/2014/main" id="{8B189048-A1D5-48AA-8468-523C91BB3518}"/>
              </a:ext>
            </a:extLst>
          </p:cNvPr>
          <p:cNvSpPr txBox="1"/>
          <p:nvPr/>
        </p:nvSpPr>
        <p:spPr>
          <a:xfrm>
            <a:off x="9724275" y="896535"/>
            <a:ext cx="1064112" cy="276999"/>
          </a:xfrm>
          <a:prstGeom prst="rect">
            <a:avLst/>
          </a:prstGeom>
          <a:noFill/>
        </p:spPr>
        <p:txBody>
          <a:bodyPr wrap="square" rtlCol="0">
            <a:spAutoFit/>
          </a:bodyPr>
          <a:lstStyle/>
          <a:p>
            <a:r>
              <a:rPr kumimoji="1" lang="en-US" altLang="ja-JP" sz="1200" b="1" dirty="0">
                <a:highlight>
                  <a:srgbClr val="00FFFF"/>
                </a:highlight>
              </a:rPr>
              <a:t>(</a:t>
            </a:r>
            <a:r>
              <a:rPr kumimoji="1" lang="ja-JP" altLang="en-US" sz="1200" b="1" dirty="0">
                <a:highlight>
                  <a:srgbClr val="00FFFF"/>
                </a:highlight>
              </a:rPr>
              <a:t>残念ながら</a:t>
            </a:r>
            <a:r>
              <a:rPr kumimoji="1" lang="en-US" altLang="ja-JP" sz="1200" b="1" dirty="0">
                <a:highlight>
                  <a:srgbClr val="00FFFF"/>
                </a:highlight>
              </a:rPr>
              <a:t>)</a:t>
            </a:r>
            <a:endParaRPr kumimoji="1" lang="ja-JP" altLang="en-US" sz="1200" b="1" dirty="0">
              <a:highlight>
                <a:srgbClr val="00FFFF"/>
              </a:highlight>
            </a:endParaRPr>
          </a:p>
        </p:txBody>
      </p:sp>
      <p:sp>
        <p:nvSpPr>
          <p:cNvPr id="82" name="角丸四角形 32">
            <a:extLst>
              <a:ext uri="{FF2B5EF4-FFF2-40B4-BE49-F238E27FC236}">
                <a16:creationId xmlns:a16="http://schemas.microsoft.com/office/drawing/2014/main" id="{61574471-7A0B-4810-B6AF-815D21B1EEE1}"/>
              </a:ext>
            </a:extLst>
          </p:cNvPr>
          <p:cNvSpPr/>
          <p:nvPr/>
        </p:nvSpPr>
        <p:spPr>
          <a:xfrm>
            <a:off x="56155" y="923841"/>
            <a:ext cx="12081003" cy="4973947"/>
          </a:xfrm>
          <a:prstGeom prst="round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050D6A7B-F6C0-48D9-89D2-1D8D3247D278}"/>
              </a:ext>
            </a:extLst>
          </p:cNvPr>
          <p:cNvSpPr txBox="1"/>
          <p:nvPr/>
        </p:nvSpPr>
        <p:spPr>
          <a:xfrm>
            <a:off x="10602368" y="2949736"/>
            <a:ext cx="1471601" cy="707886"/>
          </a:xfrm>
          <a:prstGeom prst="rect">
            <a:avLst/>
          </a:prstGeom>
          <a:solidFill>
            <a:srgbClr val="FFFF00"/>
          </a:solidFill>
        </p:spPr>
        <p:txBody>
          <a:bodyPr wrap="square" rtlCol="0">
            <a:spAutoFit/>
          </a:bodyPr>
          <a:lstStyle/>
          <a:p>
            <a:r>
              <a:rPr kumimoji="1" lang="ja-JP" altLang="en-US" sz="2000" b="1" dirty="0">
                <a:solidFill>
                  <a:schemeClr val="accent5">
                    <a:lumMod val="75000"/>
                  </a:schemeClr>
                </a:solidFill>
              </a:rPr>
              <a:t>注力すべき</a:t>
            </a:r>
            <a:endParaRPr kumimoji="1" lang="en-US" altLang="ja-JP" sz="2000" b="1" dirty="0">
              <a:solidFill>
                <a:schemeClr val="accent5">
                  <a:lumMod val="75000"/>
                </a:schemeClr>
              </a:solidFill>
            </a:endParaRPr>
          </a:p>
          <a:p>
            <a:r>
              <a:rPr kumimoji="1" lang="ja-JP" altLang="en-US" sz="2000" b="1" dirty="0">
                <a:solidFill>
                  <a:schemeClr val="accent5">
                    <a:lumMod val="75000"/>
                  </a:schemeClr>
                </a:solidFill>
              </a:rPr>
              <a:t>部分</a:t>
            </a:r>
          </a:p>
        </p:txBody>
      </p:sp>
      <p:sp>
        <p:nvSpPr>
          <p:cNvPr id="98" name="テキスト ボックス 97">
            <a:extLst>
              <a:ext uri="{FF2B5EF4-FFF2-40B4-BE49-F238E27FC236}">
                <a16:creationId xmlns:a16="http://schemas.microsoft.com/office/drawing/2014/main" id="{1C55851F-2382-4BAD-B089-97BB003CE073}"/>
              </a:ext>
            </a:extLst>
          </p:cNvPr>
          <p:cNvSpPr txBox="1"/>
          <p:nvPr/>
        </p:nvSpPr>
        <p:spPr>
          <a:xfrm>
            <a:off x="133574" y="56283"/>
            <a:ext cx="3833733" cy="369332"/>
          </a:xfrm>
          <a:prstGeom prst="rect">
            <a:avLst/>
          </a:prstGeom>
          <a:solidFill>
            <a:srgbClr val="FFFF00"/>
          </a:solidFill>
        </p:spPr>
        <p:txBody>
          <a:bodyPr wrap="square" rtlCol="0">
            <a:spAutoFit/>
          </a:bodyPr>
          <a:lstStyle/>
          <a:p>
            <a:r>
              <a:rPr kumimoji="1" lang="en-US" altLang="ja-JP" b="1" dirty="0"/>
              <a:t>6. </a:t>
            </a:r>
            <a:r>
              <a:rPr kumimoji="1" lang="ja-JP" altLang="en-US" b="1" dirty="0"/>
              <a:t>われわれの目指す真のデジタル領域</a:t>
            </a:r>
          </a:p>
        </p:txBody>
      </p:sp>
    </p:spTree>
    <p:extLst>
      <p:ext uri="{BB962C8B-B14F-4D97-AF65-F5344CB8AC3E}">
        <p14:creationId xmlns:p14="http://schemas.microsoft.com/office/powerpoint/2010/main" val="1662409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E7088A37-D019-4BA8-A946-58DEB0F29137}"/>
              </a:ext>
            </a:extLst>
          </p:cNvPr>
          <p:cNvPicPr>
            <a:picLocks noChangeAspect="1"/>
          </p:cNvPicPr>
          <p:nvPr/>
        </p:nvPicPr>
        <p:blipFill>
          <a:blip r:embed="rId2"/>
          <a:stretch>
            <a:fillRect/>
          </a:stretch>
        </p:blipFill>
        <p:spPr>
          <a:xfrm>
            <a:off x="6951840" y="3258973"/>
            <a:ext cx="4744859" cy="3161262"/>
          </a:xfrm>
          <a:prstGeom prst="rect">
            <a:avLst/>
          </a:prstGeom>
        </p:spPr>
      </p:pic>
      <p:sp>
        <p:nvSpPr>
          <p:cNvPr id="4" name="スライド番号プレースホルダー 3">
            <a:extLst>
              <a:ext uri="{FF2B5EF4-FFF2-40B4-BE49-F238E27FC236}">
                <a16:creationId xmlns:a16="http://schemas.microsoft.com/office/drawing/2014/main" id="{26BAA90A-6241-437C-BB04-DB35E045F736}"/>
              </a:ext>
            </a:extLst>
          </p:cNvPr>
          <p:cNvSpPr>
            <a:spLocks noGrp="1"/>
          </p:cNvSpPr>
          <p:nvPr>
            <p:ph type="sldNum" sz="quarter" idx="12"/>
          </p:nvPr>
        </p:nvSpPr>
        <p:spPr/>
        <p:txBody>
          <a:bodyPr/>
          <a:lstStyle/>
          <a:p>
            <a:fld id="{63DCA85F-F225-44A4-AEA8-9083CAE61796}" type="slidenum">
              <a:rPr kumimoji="1" lang="ja-JP" altLang="en-US" smtClean="0"/>
              <a:t>27</a:t>
            </a:fld>
            <a:endParaRPr kumimoji="1" lang="ja-JP" altLang="en-US" dirty="0"/>
          </a:p>
        </p:txBody>
      </p:sp>
      <p:sp>
        <p:nvSpPr>
          <p:cNvPr id="15" name="テキスト ボックス 14">
            <a:extLst>
              <a:ext uri="{FF2B5EF4-FFF2-40B4-BE49-F238E27FC236}">
                <a16:creationId xmlns:a16="http://schemas.microsoft.com/office/drawing/2014/main" id="{C730B9B2-1C45-482F-BF58-D039306D9EEF}"/>
              </a:ext>
            </a:extLst>
          </p:cNvPr>
          <p:cNvSpPr txBox="1"/>
          <p:nvPr/>
        </p:nvSpPr>
        <p:spPr>
          <a:xfrm>
            <a:off x="611449" y="314601"/>
            <a:ext cx="2098753" cy="646331"/>
          </a:xfrm>
          <a:prstGeom prst="rect">
            <a:avLst/>
          </a:prstGeom>
          <a:noFill/>
        </p:spPr>
        <p:txBody>
          <a:bodyPr wrap="square" rtlCol="0">
            <a:spAutoFit/>
          </a:bodyPr>
          <a:lstStyle/>
          <a:p>
            <a:r>
              <a:rPr kumimoji="1" lang="ja-JP" altLang="en-US" sz="3600" b="1" dirty="0">
                <a:highlight>
                  <a:srgbClr val="00FF00"/>
                </a:highlight>
              </a:rPr>
              <a:t>正統派</a:t>
            </a:r>
          </a:p>
        </p:txBody>
      </p:sp>
      <p:sp>
        <p:nvSpPr>
          <p:cNvPr id="16" name="テキスト ボックス 15">
            <a:extLst>
              <a:ext uri="{FF2B5EF4-FFF2-40B4-BE49-F238E27FC236}">
                <a16:creationId xmlns:a16="http://schemas.microsoft.com/office/drawing/2014/main" id="{CF0E46C8-FE3E-4109-9931-B25B9F75373E}"/>
              </a:ext>
            </a:extLst>
          </p:cNvPr>
          <p:cNvSpPr txBox="1"/>
          <p:nvPr/>
        </p:nvSpPr>
        <p:spPr>
          <a:xfrm>
            <a:off x="6643163" y="303306"/>
            <a:ext cx="2098753" cy="646331"/>
          </a:xfrm>
          <a:prstGeom prst="rect">
            <a:avLst/>
          </a:prstGeom>
          <a:noFill/>
        </p:spPr>
        <p:txBody>
          <a:bodyPr wrap="square" rtlCol="0">
            <a:spAutoFit/>
          </a:bodyPr>
          <a:lstStyle/>
          <a:p>
            <a:r>
              <a:rPr kumimoji="1" lang="ja-JP" altLang="en-US" sz="3600" b="1" dirty="0">
                <a:highlight>
                  <a:srgbClr val="66FFFF"/>
                </a:highlight>
              </a:rPr>
              <a:t>超正統派</a:t>
            </a:r>
          </a:p>
        </p:txBody>
      </p:sp>
      <p:sp>
        <p:nvSpPr>
          <p:cNvPr id="17" name="テキスト ボックス 16">
            <a:extLst>
              <a:ext uri="{FF2B5EF4-FFF2-40B4-BE49-F238E27FC236}">
                <a16:creationId xmlns:a16="http://schemas.microsoft.com/office/drawing/2014/main" id="{58EA0E84-6602-45EE-8445-20CDB02A6B67}"/>
              </a:ext>
            </a:extLst>
          </p:cNvPr>
          <p:cNvSpPr txBox="1"/>
          <p:nvPr/>
        </p:nvSpPr>
        <p:spPr>
          <a:xfrm>
            <a:off x="8638141" y="433473"/>
            <a:ext cx="2508425" cy="523220"/>
          </a:xfrm>
          <a:prstGeom prst="rect">
            <a:avLst/>
          </a:prstGeom>
          <a:noFill/>
        </p:spPr>
        <p:txBody>
          <a:bodyPr wrap="square" rtlCol="0">
            <a:spAutoFit/>
          </a:bodyPr>
          <a:lstStyle/>
          <a:p>
            <a:r>
              <a:rPr kumimoji="1" lang="en-US" altLang="ja-JP" sz="2800" b="1" dirty="0"/>
              <a:t>Ultra-</a:t>
            </a:r>
            <a:r>
              <a:rPr kumimoji="1" lang="en-US" altLang="ja-JP" sz="2800" b="1" dirty="0" err="1"/>
              <a:t>Othodox</a:t>
            </a:r>
            <a:endParaRPr kumimoji="1" lang="ja-JP" altLang="en-US" sz="2800" b="1" dirty="0"/>
          </a:p>
        </p:txBody>
      </p:sp>
      <p:sp>
        <p:nvSpPr>
          <p:cNvPr id="18" name="テキスト ボックス 17">
            <a:extLst>
              <a:ext uri="{FF2B5EF4-FFF2-40B4-BE49-F238E27FC236}">
                <a16:creationId xmlns:a16="http://schemas.microsoft.com/office/drawing/2014/main" id="{11A33540-AC5F-4663-AAAE-348940238778}"/>
              </a:ext>
            </a:extLst>
          </p:cNvPr>
          <p:cNvSpPr txBox="1"/>
          <p:nvPr/>
        </p:nvSpPr>
        <p:spPr>
          <a:xfrm>
            <a:off x="2237171" y="455879"/>
            <a:ext cx="2508425" cy="523220"/>
          </a:xfrm>
          <a:prstGeom prst="rect">
            <a:avLst/>
          </a:prstGeom>
          <a:noFill/>
        </p:spPr>
        <p:txBody>
          <a:bodyPr wrap="square" rtlCol="0">
            <a:spAutoFit/>
          </a:bodyPr>
          <a:lstStyle/>
          <a:p>
            <a:r>
              <a:rPr kumimoji="1" lang="en-US" altLang="ja-JP" sz="2800" b="1" dirty="0"/>
              <a:t>Conventional</a:t>
            </a:r>
            <a:endParaRPr kumimoji="1" lang="ja-JP" altLang="en-US" sz="2800" b="1" dirty="0"/>
          </a:p>
        </p:txBody>
      </p:sp>
      <p:cxnSp>
        <p:nvCxnSpPr>
          <p:cNvPr id="19" name="直線コネクタ 18">
            <a:extLst>
              <a:ext uri="{FF2B5EF4-FFF2-40B4-BE49-F238E27FC236}">
                <a16:creationId xmlns:a16="http://schemas.microsoft.com/office/drawing/2014/main" id="{67A00B38-4673-49EB-A5D7-217635530007}"/>
              </a:ext>
            </a:extLst>
          </p:cNvPr>
          <p:cNvCxnSpPr/>
          <p:nvPr/>
        </p:nvCxnSpPr>
        <p:spPr>
          <a:xfrm>
            <a:off x="5147124" y="96622"/>
            <a:ext cx="0" cy="676935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矢印: 左右 19">
            <a:extLst>
              <a:ext uri="{FF2B5EF4-FFF2-40B4-BE49-F238E27FC236}">
                <a16:creationId xmlns:a16="http://schemas.microsoft.com/office/drawing/2014/main" id="{B160B83D-BB88-4352-93B2-9D5DEF8797DB}"/>
              </a:ext>
            </a:extLst>
          </p:cNvPr>
          <p:cNvSpPr/>
          <p:nvPr/>
        </p:nvSpPr>
        <p:spPr>
          <a:xfrm>
            <a:off x="4455750" y="455879"/>
            <a:ext cx="1388083" cy="975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85B42F7-5988-4041-A4B0-BFF80C17E573}"/>
              </a:ext>
            </a:extLst>
          </p:cNvPr>
          <p:cNvSpPr txBox="1"/>
          <p:nvPr/>
        </p:nvSpPr>
        <p:spPr>
          <a:xfrm>
            <a:off x="4455747" y="695285"/>
            <a:ext cx="1344242" cy="461665"/>
          </a:xfrm>
          <a:prstGeom prst="rect">
            <a:avLst/>
          </a:prstGeom>
          <a:noFill/>
        </p:spPr>
        <p:txBody>
          <a:bodyPr wrap="square" rtlCol="0">
            <a:spAutoFit/>
          </a:bodyPr>
          <a:lstStyle/>
          <a:p>
            <a:pPr algn="ctr"/>
            <a:r>
              <a:rPr kumimoji="1" lang="ja-JP" altLang="en-US" sz="1200" b="1" dirty="0">
                <a:solidFill>
                  <a:schemeClr val="bg1"/>
                </a:solidFill>
              </a:rPr>
              <a:t>全く別々の役割</a:t>
            </a:r>
            <a:r>
              <a:rPr kumimoji="1" lang="en-US" altLang="ja-JP" sz="1200" b="1" dirty="0">
                <a:solidFill>
                  <a:schemeClr val="bg1"/>
                </a:solidFill>
              </a:rPr>
              <a:t>(</a:t>
            </a:r>
            <a:r>
              <a:rPr kumimoji="1" lang="ja-JP" altLang="en-US" sz="1200" b="1" dirty="0">
                <a:solidFill>
                  <a:schemeClr val="bg1"/>
                </a:solidFill>
              </a:rPr>
              <a:t>共存関係</a:t>
            </a:r>
            <a:r>
              <a:rPr kumimoji="1" lang="en-US" altLang="ja-JP" sz="1200" b="1" dirty="0">
                <a:solidFill>
                  <a:schemeClr val="bg1"/>
                </a:solidFill>
              </a:rPr>
              <a:t>)</a:t>
            </a:r>
            <a:endParaRPr kumimoji="1" lang="ja-JP" altLang="en-US" sz="1200" b="1" dirty="0">
              <a:solidFill>
                <a:schemeClr val="bg1"/>
              </a:solidFill>
            </a:endParaRPr>
          </a:p>
        </p:txBody>
      </p:sp>
      <p:pic>
        <p:nvPicPr>
          <p:cNvPr id="8" name="図 7">
            <a:extLst>
              <a:ext uri="{FF2B5EF4-FFF2-40B4-BE49-F238E27FC236}">
                <a16:creationId xmlns:a16="http://schemas.microsoft.com/office/drawing/2014/main" id="{B1320EC3-A2DD-4F21-91F8-883B6B228BA3}"/>
              </a:ext>
            </a:extLst>
          </p:cNvPr>
          <p:cNvPicPr>
            <a:picLocks noChangeAspect="1"/>
          </p:cNvPicPr>
          <p:nvPr/>
        </p:nvPicPr>
        <p:blipFill>
          <a:blip r:embed="rId3"/>
          <a:stretch>
            <a:fillRect/>
          </a:stretch>
        </p:blipFill>
        <p:spPr>
          <a:xfrm>
            <a:off x="112861" y="2584981"/>
            <a:ext cx="4797088" cy="2514486"/>
          </a:xfrm>
          <a:prstGeom prst="rect">
            <a:avLst/>
          </a:prstGeom>
          <a:ln>
            <a:noFill/>
          </a:ln>
          <a:effectLst>
            <a:softEdge rad="112500"/>
          </a:effectLst>
        </p:spPr>
      </p:pic>
      <p:pic>
        <p:nvPicPr>
          <p:cNvPr id="12" name="図 11">
            <a:extLst>
              <a:ext uri="{FF2B5EF4-FFF2-40B4-BE49-F238E27FC236}">
                <a16:creationId xmlns:a16="http://schemas.microsoft.com/office/drawing/2014/main" id="{CC8D9CD6-79F7-4431-97FF-5728A19667DD}"/>
              </a:ext>
            </a:extLst>
          </p:cNvPr>
          <p:cNvPicPr>
            <a:picLocks noChangeAspect="1"/>
          </p:cNvPicPr>
          <p:nvPr/>
        </p:nvPicPr>
        <p:blipFill>
          <a:blip r:embed="rId4"/>
          <a:stretch>
            <a:fillRect/>
          </a:stretch>
        </p:blipFill>
        <p:spPr>
          <a:xfrm>
            <a:off x="5384300" y="1521292"/>
            <a:ext cx="5023239" cy="2631608"/>
          </a:xfrm>
          <a:prstGeom prst="rect">
            <a:avLst/>
          </a:prstGeom>
        </p:spPr>
      </p:pic>
      <p:sp>
        <p:nvSpPr>
          <p:cNvPr id="23" name="テキスト ボックス 22">
            <a:extLst>
              <a:ext uri="{FF2B5EF4-FFF2-40B4-BE49-F238E27FC236}">
                <a16:creationId xmlns:a16="http://schemas.microsoft.com/office/drawing/2014/main" id="{009DA393-C043-44B7-A817-258D847DFF65}"/>
              </a:ext>
            </a:extLst>
          </p:cNvPr>
          <p:cNvSpPr txBox="1"/>
          <p:nvPr/>
        </p:nvSpPr>
        <p:spPr>
          <a:xfrm>
            <a:off x="1683649" y="5261312"/>
            <a:ext cx="1808319" cy="1323439"/>
          </a:xfrm>
          <a:prstGeom prst="rect">
            <a:avLst/>
          </a:prstGeom>
          <a:noFill/>
        </p:spPr>
        <p:txBody>
          <a:bodyPr wrap="square" rtlCol="0">
            <a:spAutoFit/>
          </a:bodyPr>
          <a:lstStyle/>
          <a:p>
            <a:r>
              <a:rPr kumimoji="1" lang="ja-JP" altLang="en-US" sz="4000" b="1" dirty="0"/>
              <a:t>公家</a:t>
            </a:r>
            <a:endParaRPr kumimoji="1" lang="en-US" altLang="ja-JP" sz="4000" b="1" dirty="0"/>
          </a:p>
          <a:p>
            <a:r>
              <a:rPr kumimoji="1" lang="ja-JP" altLang="en-US" sz="4000" b="1" dirty="0"/>
              <a:t>朝廷</a:t>
            </a:r>
            <a:endParaRPr kumimoji="1" lang="en-US" altLang="ja-JP" sz="4000" b="1" dirty="0"/>
          </a:p>
        </p:txBody>
      </p:sp>
      <p:sp>
        <p:nvSpPr>
          <p:cNvPr id="24" name="テキスト ボックス 23">
            <a:extLst>
              <a:ext uri="{FF2B5EF4-FFF2-40B4-BE49-F238E27FC236}">
                <a16:creationId xmlns:a16="http://schemas.microsoft.com/office/drawing/2014/main" id="{BF7EB70A-3139-4909-8383-6282C7D618FB}"/>
              </a:ext>
            </a:extLst>
          </p:cNvPr>
          <p:cNvSpPr txBox="1"/>
          <p:nvPr/>
        </p:nvSpPr>
        <p:spPr>
          <a:xfrm>
            <a:off x="5438129" y="5215473"/>
            <a:ext cx="1808319" cy="1323439"/>
          </a:xfrm>
          <a:prstGeom prst="rect">
            <a:avLst/>
          </a:prstGeom>
          <a:noFill/>
        </p:spPr>
        <p:txBody>
          <a:bodyPr wrap="square" rtlCol="0">
            <a:spAutoFit/>
          </a:bodyPr>
          <a:lstStyle/>
          <a:p>
            <a:r>
              <a:rPr kumimoji="1" lang="ja-JP" altLang="en-US" sz="4000" b="1" dirty="0"/>
              <a:t>武士</a:t>
            </a:r>
            <a:endParaRPr kumimoji="1" lang="en-US" altLang="ja-JP" sz="4000" b="1" dirty="0"/>
          </a:p>
          <a:p>
            <a:r>
              <a:rPr kumimoji="1" lang="ja-JP" altLang="en-US" sz="4000" b="1" dirty="0"/>
              <a:t>幕府</a:t>
            </a:r>
          </a:p>
        </p:txBody>
      </p:sp>
      <p:sp>
        <p:nvSpPr>
          <p:cNvPr id="25" name="角丸四角形 32">
            <a:extLst>
              <a:ext uri="{FF2B5EF4-FFF2-40B4-BE49-F238E27FC236}">
                <a16:creationId xmlns:a16="http://schemas.microsoft.com/office/drawing/2014/main" id="{826FA6C7-AB78-4460-8B51-90DB2CBC29C4}"/>
              </a:ext>
            </a:extLst>
          </p:cNvPr>
          <p:cNvSpPr/>
          <p:nvPr/>
        </p:nvSpPr>
        <p:spPr>
          <a:xfrm>
            <a:off x="5237513" y="136525"/>
            <a:ext cx="6735656" cy="6690995"/>
          </a:xfrm>
          <a:prstGeom prst="round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D4BEC207-AB6C-4FC1-8AD7-783C93312D85}"/>
              </a:ext>
            </a:extLst>
          </p:cNvPr>
          <p:cNvSpPr txBox="1"/>
          <p:nvPr/>
        </p:nvSpPr>
        <p:spPr>
          <a:xfrm>
            <a:off x="6122313" y="940296"/>
            <a:ext cx="5458238" cy="1077218"/>
          </a:xfrm>
          <a:prstGeom prst="rect">
            <a:avLst/>
          </a:prstGeom>
          <a:noFill/>
        </p:spPr>
        <p:txBody>
          <a:bodyPr wrap="square" rtlCol="0">
            <a:spAutoFit/>
          </a:bodyPr>
          <a:lstStyle/>
          <a:p>
            <a:r>
              <a:rPr kumimoji="1" lang="ja-JP" altLang="en-US" sz="3200" b="1" dirty="0">
                <a:highlight>
                  <a:srgbClr val="FFFF00"/>
                </a:highlight>
              </a:rPr>
              <a:t>われわれの目指す真の行政デジタル人材領域 </a:t>
            </a:r>
            <a:r>
              <a:rPr lang="en-US" altLang="ja-JP" sz="3200" b="1" dirty="0">
                <a:highlight>
                  <a:srgbClr val="FFFF00"/>
                </a:highlight>
              </a:rPr>
              <a:t>(= </a:t>
            </a:r>
            <a:r>
              <a:rPr lang="ja-JP" altLang="en-US" sz="3200" b="1" dirty="0">
                <a:highlight>
                  <a:srgbClr val="FFFF00"/>
                </a:highlight>
              </a:rPr>
              <a:t>プロ</a:t>
            </a:r>
            <a:r>
              <a:rPr lang="en-US" altLang="ja-JP" sz="3200" b="1" dirty="0">
                <a:highlight>
                  <a:srgbClr val="FFFF00"/>
                </a:highlight>
              </a:rPr>
              <a:t>)</a:t>
            </a:r>
            <a:endParaRPr kumimoji="1" lang="ja-JP" altLang="en-US" sz="3200" b="1" dirty="0">
              <a:highlight>
                <a:srgbClr val="FFFF00"/>
              </a:highlight>
            </a:endParaRPr>
          </a:p>
        </p:txBody>
      </p:sp>
      <p:sp>
        <p:nvSpPr>
          <p:cNvPr id="27" name="テキスト ボックス 26">
            <a:extLst>
              <a:ext uri="{FF2B5EF4-FFF2-40B4-BE49-F238E27FC236}">
                <a16:creationId xmlns:a16="http://schemas.microsoft.com/office/drawing/2014/main" id="{C03FE133-433C-4CAC-BCF3-FB8B0525FE25}"/>
              </a:ext>
            </a:extLst>
          </p:cNvPr>
          <p:cNvSpPr txBox="1"/>
          <p:nvPr/>
        </p:nvSpPr>
        <p:spPr>
          <a:xfrm>
            <a:off x="359261" y="1373829"/>
            <a:ext cx="4432013" cy="830997"/>
          </a:xfrm>
          <a:prstGeom prst="rect">
            <a:avLst/>
          </a:prstGeom>
          <a:noFill/>
        </p:spPr>
        <p:txBody>
          <a:bodyPr wrap="square" rtlCol="0">
            <a:spAutoFit/>
          </a:bodyPr>
          <a:lstStyle/>
          <a:p>
            <a:r>
              <a:rPr kumimoji="1" lang="ja-JP" altLang="en-US" sz="2400" b="1" dirty="0">
                <a:highlight>
                  <a:srgbClr val="FFFF00"/>
                </a:highlight>
              </a:rPr>
              <a:t>従来の日本行政のデジタル領域</a:t>
            </a:r>
          </a:p>
          <a:p>
            <a:r>
              <a:rPr lang="en-US" altLang="ja-JP" sz="2400" b="1" dirty="0">
                <a:highlight>
                  <a:srgbClr val="FFFF00"/>
                </a:highlight>
              </a:rPr>
              <a:t>(= </a:t>
            </a:r>
            <a:r>
              <a:rPr lang="ja-JP" altLang="en-US" sz="2400" b="1" dirty="0">
                <a:highlight>
                  <a:srgbClr val="FFFF00"/>
                </a:highlight>
              </a:rPr>
              <a:t>素人</a:t>
            </a:r>
            <a:r>
              <a:rPr lang="en-US" altLang="ja-JP" sz="2400" b="1" dirty="0">
                <a:highlight>
                  <a:srgbClr val="FFFF00"/>
                </a:highlight>
              </a:rPr>
              <a:t>)</a:t>
            </a:r>
            <a:endParaRPr kumimoji="1" lang="ja-JP" altLang="en-US" sz="2400" b="1" dirty="0">
              <a:highlight>
                <a:srgbClr val="FFFF00"/>
              </a:highlight>
            </a:endParaRPr>
          </a:p>
        </p:txBody>
      </p:sp>
    </p:spTree>
    <p:extLst>
      <p:ext uri="{BB962C8B-B14F-4D97-AF65-F5344CB8AC3E}">
        <p14:creationId xmlns:p14="http://schemas.microsoft.com/office/powerpoint/2010/main" val="84218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5C3D56B3-46DD-46CA-897F-C0F837EE41AD}"/>
              </a:ext>
            </a:extLst>
          </p:cNvPr>
          <p:cNvPicPr>
            <a:picLocks noChangeAspect="1"/>
          </p:cNvPicPr>
          <p:nvPr/>
        </p:nvPicPr>
        <p:blipFill>
          <a:blip r:embed="rId2"/>
          <a:stretch>
            <a:fillRect/>
          </a:stretch>
        </p:blipFill>
        <p:spPr>
          <a:xfrm>
            <a:off x="72798" y="845109"/>
            <a:ext cx="2397443" cy="3147628"/>
          </a:xfrm>
          <a:prstGeom prst="rect">
            <a:avLst/>
          </a:prstGeom>
          <a:ln w="19050">
            <a:solidFill>
              <a:schemeClr val="tx1"/>
            </a:solidFill>
          </a:ln>
        </p:spPr>
      </p:pic>
      <p:sp>
        <p:nvSpPr>
          <p:cNvPr id="4" name="スライド番号プレースホルダー 3">
            <a:extLst>
              <a:ext uri="{FF2B5EF4-FFF2-40B4-BE49-F238E27FC236}">
                <a16:creationId xmlns:a16="http://schemas.microsoft.com/office/drawing/2014/main" id="{26BAA90A-6241-437C-BB04-DB35E045F736}"/>
              </a:ext>
            </a:extLst>
          </p:cNvPr>
          <p:cNvSpPr>
            <a:spLocks noGrp="1"/>
          </p:cNvSpPr>
          <p:nvPr>
            <p:ph type="sldNum" sz="quarter" idx="12"/>
          </p:nvPr>
        </p:nvSpPr>
        <p:spPr/>
        <p:txBody>
          <a:bodyPr/>
          <a:lstStyle/>
          <a:p>
            <a:fld id="{63DCA85F-F225-44A4-AEA8-9083CAE61796}" type="slidenum">
              <a:rPr kumimoji="1" lang="ja-JP" altLang="en-US" smtClean="0"/>
              <a:t>28</a:t>
            </a:fld>
            <a:endParaRPr kumimoji="1" lang="ja-JP" altLang="en-US" dirty="0"/>
          </a:p>
        </p:txBody>
      </p:sp>
      <p:sp>
        <p:nvSpPr>
          <p:cNvPr id="15" name="テキスト ボックス 14">
            <a:extLst>
              <a:ext uri="{FF2B5EF4-FFF2-40B4-BE49-F238E27FC236}">
                <a16:creationId xmlns:a16="http://schemas.microsoft.com/office/drawing/2014/main" id="{C730B9B2-1C45-482F-BF58-D039306D9EEF}"/>
              </a:ext>
            </a:extLst>
          </p:cNvPr>
          <p:cNvSpPr txBox="1"/>
          <p:nvPr/>
        </p:nvSpPr>
        <p:spPr>
          <a:xfrm>
            <a:off x="656585" y="180611"/>
            <a:ext cx="2098753" cy="646331"/>
          </a:xfrm>
          <a:prstGeom prst="rect">
            <a:avLst/>
          </a:prstGeom>
          <a:noFill/>
        </p:spPr>
        <p:txBody>
          <a:bodyPr wrap="square" rtlCol="0">
            <a:spAutoFit/>
          </a:bodyPr>
          <a:lstStyle/>
          <a:p>
            <a:r>
              <a:rPr kumimoji="1" lang="ja-JP" altLang="en-US" sz="3600" b="1" dirty="0">
                <a:highlight>
                  <a:srgbClr val="00FF00"/>
                </a:highlight>
              </a:rPr>
              <a:t>正統派</a:t>
            </a:r>
          </a:p>
        </p:txBody>
      </p:sp>
      <p:sp>
        <p:nvSpPr>
          <p:cNvPr id="16" name="テキスト ボックス 15">
            <a:extLst>
              <a:ext uri="{FF2B5EF4-FFF2-40B4-BE49-F238E27FC236}">
                <a16:creationId xmlns:a16="http://schemas.microsoft.com/office/drawing/2014/main" id="{CF0E46C8-FE3E-4109-9931-B25B9F75373E}"/>
              </a:ext>
            </a:extLst>
          </p:cNvPr>
          <p:cNvSpPr txBox="1"/>
          <p:nvPr/>
        </p:nvSpPr>
        <p:spPr>
          <a:xfrm>
            <a:off x="6688299" y="169316"/>
            <a:ext cx="2098753" cy="646331"/>
          </a:xfrm>
          <a:prstGeom prst="rect">
            <a:avLst/>
          </a:prstGeom>
          <a:noFill/>
        </p:spPr>
        <p:txBody>
          <a:bodyPr wrap="square" rtlCol="0">
            <a:spAutoFit/>
          </a:bodyPr>
          <a:lstStyle/>
          <a:p>
            <a:r>
              <a:rPr kumimoji="1" lang="ja-JP" altLang="en-US" sz="3600" b="1" dirty="0">
                <a:highlight>
                  <a:srgbClr val="66FFFF"/>
                </a:highlight>
              </a:rPr>
              <a:t>超正統派</a:t>
            </a:r>
          </a:p>
        </p:txBody>
      </p:sp>
      <p:sp>
        <p:nvSpPr>
          <p:cNvPr id="17" name="テキスト ボックス 16">
            <a:extLst>
              <a:ext uri="{FF2B5EF4-FFF2-40B4-BE49-F238E27FC236}">
                <a16:creationId xmlns:a16="http://schemas.microsoft.com/office/drawing/2014/main" id="{58EA0E84-6602-45EE-8445-20CDB02A6B67}"/>
              </a:ext>
            </a:extLst>
          </p:cNvPr>
          <p:cNvSpPr txBox="1"/>
          <p:nvPr/>
        </p:nvSpPr>
        <p:spPr>
          <a:xfrm>
            <a:off x="8683277" y="299483"/>
            <a:ext cx="2508425" cy="523220"/>
          </a:xfrm>
          <a:prstGeom prst="rect">
            <a:avLst/>
          </a:prstGeom>
          <a:noFill/>
        </p:spPr>
        <p:txBody>
          <a:bodyPr wrap="square" rtlCol="0">
            <a:spAutoFit/>
          </a:bodyPr>
          <a:lstStyle/>
          <a:p>
            <a:r>
              <a:rPr kumimoji="1" lang="en-US" altLang="ja-JP" sz="2800" b="1" dirty="0"/>
              <a:t>Ultra-</a:t>
            </a:r>
            <a:r>
              <a:rPr kumimoji="1" lang="en-US" altLang="ja-JP" sz="2800" b="1" dirty="0" err="1"/>
              <a:t>Othodox</a:t>
            </a:r>
            <a:endParaRPr kumimoji="1" lang="ja-JP" altLang="en-US" sz="2800" b="1" dirty="0"/>
          </a:p>
        </p:txBody>
      </p:sp>
      <p:sp>
        <p:nvSpPr>
          <p:cNvPr id="18" name="テキスト ボックス 17">
            <a:extLst>
              <a:ext uri="{FF2B5EF4-FFF2-40B4-BE49-F238E27FC236}">
                <a16:creationId xmlns:a16="http://schemas.microsoft.com/office/drawing/2014/main" id="{11A33540-AC5F-4663-AAAE-348940238778}"/>
              </a:ext>
            </a:extLst>
          </p:cNvPr>
          <p:cNvSpPr txBox="1"/>
          <p:nvPr/>
        </p:nvSpPr>
        <p:spPr>
          <a:xfrm>
            <a:off x="2282307" y="321889"/>
            <a:ext cx="2508425" cy="523220"/>
          </a:xfrm>
          <a:prstGeom prst="rect">
            <a:avLst/>
          </a:prstGeom>
          <a:noFill/>
        </p:spPr>
        <p:txBody>
          <a:bodyPr wrap="square" rtlCol="0">
            <a:spAutoFit/>
          </a:bodyPr>
          <a:lstStyle/>
          <a:p>
            <a:r>
              <a:rPr kumimoji="1" lang="en-US" altLang="ja-JP" sz="2800" b="1" dirty="0"/>
              <a:t>Conventional</a:t>
            </a:r>
            <a:endParaRPr kumimoji="1" lang="ja-JP" altLang="en-US" sz="2800" b="1" dirty="0"/>
          </a:p>
        </p:txBody>
      </p:sp>
      <p:cxnSp>
        <p:nvCxnSpPr>
          <p:cNvPr id="19" name="直線コネクタ 18">
            <a:extLst>
              <a:ext uri="{FF2B5EF4-FFF2-40B4-BE49-F238E27FC236}">
                <a16:creationId xmlns:a16="http://schemas.microsoft.com/office/drawing/2014/main" id="{67A00B38-4673-49EB-A5D7-217635530007}"/>
              </a:ext>
            </a:extLst>
          </p:cNvPr>
          <p:cNvCxnSpPr/>
          <p:nvPr/>
        </p:nvCxnSpPr>
        <p:spPr>
          <a:xfrm>
            <a:off x="5779584" y="44324"/>
            <a:ext cx="0" cy="676935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矢印: 左右 19">
            <a:extLst>
              <a:ext uri="{FF2B5EF4-FFF2-40B4-BE49-F238E27FC236}">
                <a16:creationId xmlns:a16="http://schemas.microsoft.com/office/drawing/2014/main" id="{B160B83D-BB88-4352-93B2-9D5DEF8797DB}"/>
              </a:ext>
            </a:extLst>
          </p:cNvPr>
          <p:cNvSpPr/>
          <p:nvPr/>
        </p:nvSpPr>
        <p:spPr>
          <a:xfrm>
            <a:off x="5080940" y="0"/>
            <a:ext cx="1388083" cy="975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85B42F7-5988-4041-A4B0-BFF80C17E573}"/>
              </a:ext>
            </a:extLst>
          </p:cNvPr>
          <p:cNvSpPr txBox="1"/>
          <p:nvPr/>
        </p:nvSpPr>
        <p:spPr>
          <a:xfrm>
            <a:off x="5080937" y="239406"/>
            <a:ext cx="1344242" cy="461665"/>
          </a:xfrm>
          <a:prstGeom prst="rect">
            <a:avLst/>
          </a:prstGeom>
          <a:noFill/>
        </p:spPr>
        <p:txBody>
          <a:bodyPr wrap="square" rtlCol="0">
            <a:spAutoFit/>
          </a:bodyPr>
          <a:lstStyle/>
          <a:p>
            <a:pPr algn="ctr"/>
            <a:r>
              <a:rPr kumimoji="1" lang="ja-JP" altLang="en-US" sz="1200" b="1" dirty="0">
                <a:solidFill>
                  <a:schemeClr val="bg1"/>
                </a:solidFill>
              </a:rPr>
              <a:t>別々の役割</a:t>
            </a:r>
            <a:endParaRPr kumimoji="1" lang="en-US" altLang="ja-JP" sz="1200" b="1" dirty="0">
              <a:solidFill>
                <a:schemeClr val="bg1"/>
              </a:solidFill>
            </a:endParaRPr>
          </a:p>
          <a:p>
            <a:pPr algn="ctr"/>
            <a:r>
              <a:rPr kumimoji="1" lang="en-US" altLang="ja-JP" sz="1200" b="1" dirty="0">
                <a:solidFill>
                  <a:schemeClr val="bg1"/>
                </a:solidFill>
              </a:rPr>
              <a:t>(</a:t>
            </a:r>
            <a:r>
              <a:rPr kumimoji="1" lang="ja-JP" altLang="en-US" sz="1200" b="1" dirty="0">
                <a:solidFill>
                  <a:schemeClr val="bg1"/>
                </a:solidFill>
              </a:rPr>
              <a:t>共存関係</a:t>
            </a:r>
            <a:r>
              <a:rPr kumimoji="1" lang="en-US" altLang="ja-JP" sz="1200" b="1" dirty="0">
                <a:solidFill>
                  <a:schemeClr val="bg1"/>
                </a:solidFill>
              </a:rPr>
              <a:t>)</a:t>
            </a:r>
            <a:endParaRPr kumimoji="1" lang="ja-JP" altLang="en-US" sz="1200" b="1" dirty="0">
              <a:solidFill>
                <a:schemeClr val="bg1"/>
              </a:solidFill>
            </a:endParaRPr>
          </a:p>
        </p:txBody>
      </p:sp>
      <p:pic>
        <p:nvPicPr>
          <p:cNvPr id="13" name="図 12">
            <a:extLst>
              <a:ext uri="{FF2B5EF4-FFF2-40B4-BE49-F238E27FC236}">
                <a16:creationId xmlns:a16="http://schemas.microsoft.com/office/drawing/2014/main" id="{86A1BC32-9A90-4B9E-9D01-C1B42569FC0A}"/>
              </a:ext>
            </a:extLst>
          </p:cNvPr>
          <p:cNvPicPr>
            <a:picLocks noChangeAspect="1"/>
          </p:cNvPicPr>
          <p:nvPr/>
        </p:nvPicPr>
        <p:blipFill>
          <a:blip r:embed="rId3"/>
          <a:stretch>
            <a:fillRect/>
          </a:stretch>
        </p:blipFill>
        <p:spPr>
          <a:xfrm>
            <a:off x="6218133" y="908825"/>
            <a:ext cx="4067085" cy="2287734"/>
          </a:xfrm>
          <a:prstGeom prst="rect">
            <a:avLst/>
          </a:prstGeom>
          <a:ln w="57150">
            <a:solidFill>
              <a:schemeClr val="bg1">
                <a:lumMod val="75000"/>
              </a:schemeClr>
            </a:solidFill>
          </a:ln>
        </p:spPr>
      </p:pic>
      <p:pic>
        <p:nvPicPr>
          <p:cNvPr id="22" name="図 21">
            <a:extLst>
              <a:ext uri="{FF2B5EF4-FFF2-40B4-BE49-F238E27FC236}">
                <a16:creationId xmlns:a16="http://schemas.microsoft.com/office/drawing/2014/main" id="{2E952D3A-1BBB-4575-8CC9-1BD298B5A4D9}"/>
              </a:ext>
            </a:extLst>
          </p:cNvPr>
          <p:cNvPicPr>
            <a:picLocks noChangeAspect="1"/>
          </p:cNvPicPr>
          <p:nvPr/>
        </p:nvPicPr>
        <p:blipFill>
          <a:blip r:embed="rId4"/>
          <a:stretch>
            <a:fillRect/>
          </a:stretch>
        </p:blipFill>
        <p:spPr>
          <a:xfrm>
            <a:off x="6638561" y="2232740"/>
            <a:ext cx="3019906" cy="1698697"/>
          </a:xfrm>
          <a:prstGeom prst="rect">
            <a:avLst/>
          </a:prstGeom>
          <a:ln w="57150">
            <a:solidFill>
              <a:schemeClr val="bg1">
                <a:lumMod val="75000"/>
              </a:schemeClr>
            </a:solidFill>
          </a:ln>
        </p:spPr>
      </p:pic>
      <p:pic>
        <p:nvPicPr>
          <p:cNvPr id="24" name="Picture 4" descr="https://telework.cyber.ipa.go.jp/news/20200514/img200.jpg">
            <a:extLst>
              <a:ext uri="{FF2B5EF4-FFF2-40B4-BE49-F238E27FC236}">
                <a16:creationId xmlns:a16="http://schemas.microsoft.com/office/drawing/2014/main" id="{E8B38273-4248-4C8B-A12E-17252485C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1898" y="4833798"/>
            <a:ext cx="3425891" cy="1702313"/>
          </a:xfrm>
          <a:prstGeom prst="rect">
            <a:avLst/>
          </a:prstGeom>
          <a:ln w="5715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26" name="図 25">
            <a:extLst>
              <a:ext uri="{FF2B5EF4-FFF2-40B4-BE49-F238E27FC236}">
                <a16:creationId xmlns:a16="http://schemas.microsoft.com/office/drawing/2014/main" id="{6B8D5085-AE91-47B8-ACF3-8D7CA3775727}"/>
              </a:ext>
            </a:extLst>
          </p:cNvPr>
          <p:cNvPicPr>
            <a:picLocks noChangeAspect="1"/>
          </p:cNvPicPr>
          <p:nvPr/>
        </p:nvPicPr>
        <p:blipFill>
          <a:blip r:embed="rId6"/>
          <a:stretch>
            <a:fillRect/>
          </a:stretch>
        </p:blipFill>
        <p:spPr>
          <a:xfrm>
            <a:off x="9860281" y="1057478"/>
            <a:ext cx="2026058" cy="3601880"/>
          </a:xfrm>
          <a:prstGeom prst="rect">
            <a:avLst/>
          </a:prstGeom>
          <a:ln w="57150">
            <a:solidFill>
              <a:schemeClr val="bg1">
                <a:lumMod val="75000"/>
              </a:schemeClr>
            </a:solidFill>
          </a:ln>
        </p:spPr>
      </p:pic>
      <p:pic>
        <p:nvPicPr>
          <p:cNvPr id="12" name="図 11">
            <a:extLst>
              <a:ext uri="{FF2B5EF4-FFF2-40B4-BE49-F238E27FC236}">
                <a16:creationId xmlns:a16="http://schemas.microsoft.com/office/drawing/2014/main" id="{FD84FFE3-D844-4166-A7B0-3D6701768E18}"/>
              </a:ext>
            </a:extLst>
          </p:cNvPr>
          <p:cNvPicPr>
            <a:picLocks noChangeAspect="1"/>
          </p:cNvPicPr>
          <p:nvPr/>
        </p:nvPicPr>
        <p:blipFill>
          <a:blip r:embed="rId7"/>
          <a:stretch>
            <a:fillRect/>
          </a:stretch>
        </p:blipFill>
        <p:spPr>
          <a:xfrm>
            <a:off x="6055178" y="4546853"/>
            <a:ext cx="2562671" cy="1922003"/>
          </a:xfrm>
          <a:prstGeom prst="rect">
            <a:avLst/>
          </a:prstGeom>
          <a:ln w="57150">
            <a:solidFill>
              <a:schemeClr val="bg1">
                <a:lumMod val="75000"/>
              </a:schemeClr>
            </a:solidFill>
          </a:ln>
        </p:spPr>
      </p:pic>
      <p:pic>
        <p:nvPicPr>
          <p:cNvPr id="30" name="図 29">
            <a:extLst>
              <a:ext uri="{FF2B5EF4-FFF2-40B4-BE49-F238E27FC236}">
                <a16:creationId xmlns:a16="http://schemas.microsoft.com/office/drawing/2014/main" id="{63015077-B883-4ECD-8061-59BB4E0146FA}"/>
              </a:ext>
            </a:extLst>
          </p:cNvPr>
          <p:cNvPicPr>
            <a:picLocks noChangeAspect="1"/>
          </p:cNvPicPr>
          <p:nvPr/>
        </p:nvPicPr>
        <p:blipFill>
          <a:blip r:embed="rId8"/>
          <a:stretch>
            <a:fillRect/>
          </a:stretch>
        </p:blipFill>
        <p:spPr>
          <a:xfrm>
            <a:off x="3515687" y="1190080"/>
            <a:ext cx="1947023" cy="2596031"/>
          </a:xfrm>
          <a:prstGeom prst="rect">
            <a:avLst/>
          </a:prstGeom>
          <a:ln w="19050">
            <a:solidFill>
              <a:schemeClr val="tx1"/>
            </a:solidFill>
          </a:ln>
        </p:spPr>
      </p:pic>
      <p:pic>
        <p:nvPicPr>
          <p:cNvPr id="25" name="図 24">
            <a:extLst>
              <a:ext uri="{FF2B5EF4-FFF2-40B4-BE49-F238E27FC236}">
                <a16:creationId xmlns:a16="http://schemas.microsoft.com/office/drawing/2014/main" id="{AF999F84-B73C-44F0-920D-9220DC7632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7613" y="4902213"/>
            <a:ext cx="2538877" cy="1816502"/>
          </a:xfrm>
          <a:prstGeom prst="rect">
            <a:avLst/>
          </a:prstGeom>
        </p:spPr>
      </p:pic>
      <p:pic>
        <p:nvPicPr>
          <p:cNvPr id="28" name="図 27">
            <a:extLst>
              <a:ext uri="{FF2B5EF4-FFF2-40B4-BE49-F238E27FC236}">
                <a16:creationId xmlns:a16="http://schemas.microsoft.com/office/drawing/2014/main" id="{F7B444E2-7C7B-4026-8323-BFFE770F99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44367" y="4322845"/>
            <a:ext cx="992221" cy="992221"/>
          </a:xfrm>
          <a:prstGeom prst="rect">
            <a:avLst/>
          </a:prstGeom>
        </p:spPr>
      </p:pic>
      <p:pic>
        <p:nvPicPr>
          <p:cNvPr id="105" name="図 104">
            <a:extLst>
              <a:ext uri="{FF2B5EF4-FFF2-40B4-BE49-F238E27FC236}">
                <a16:creationId xmlns:a16="http://schemas.microsoft.com/office/drawing/2014/main" id="{F7194C4E-CCAB-490A-BDD2-545872E7C7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2111" y="4827201"/>
            <a:ext cx="1815681" cy="2033752"/>
          </a:xfrm>
          <a:prstGeom prst="rect">
            <a:avLst/>
          </a:prstGeom>
        </p:spPr>
      </p:pic>
      <p:pic>
        <p:nvPicPr>
          <p:cNvPr id="106" name="図 105">
            <a:extLst>
              <a:ext uri="{FF2B5EF4-FFF2-40B4-BE49-F238E27FC236}">
                <a16:creationId xmlns:a16="http://schemas.microsoft.com/office/drawing/2014/main" id="{6B9DFCDB-FE7E-4521-BD1C-0B67230AF1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239" y="3266003"/>
            <a:ext cx="1133170" cy="1393355"/>
          </a:xfrm>
          <a:prstGeom prst="rect">
            <a:avLst/>
          </a:prstGeom>
        </p:spPr>
      </p:pic>
      <p:pic>
        <p:nvPicPr>
          <p:cNvPr id="5" name="図 4">
            <a:extLst>
              <a:ext uri="{FF2B5EF4-FFF2-40B4-BE49-F238E27FC236}">
                <a16:creationId xmlns:a16="http://schemas.microsoft.com/office/drawing/2014/main" id="{58E20525-32FE-49D5-890D-4EFBD506AD27}"/>
              </a:ext>
            </a:extLst>
          </p:cNvPr>
          <p:cNvPicPr>
            <a:picLocks noChangeAspect="1"/>
          </p:cNvPicPr>
          <p:nvPr/>
        </p:nvPicPr>
        <p:blipFill>
          <a:blip r:embed="rId13"/>
          <a:stretch>
            <a:fillRect/>
          </a:stretch>
        </p:blipFill>
        <p:spPr>
          <a:xfrm>
            <a:off x="1369417" y="1860234"/>
            <a:ext cx="2020743" cy="2958721"/>
          </a:xfrm>
          <a:prstGeom prst="rect">
            <a:avLst/>
          </a:prstGeom>
        </p:spPr>
      </p:pic>
      <p:pic>
        <p:nvPicPr>
          <p:cNvPr id="6" name="図 5">
            <a:extLst>
              <a:ext uri="{FF2B5EF4-FFF2-40B4-BE49-F238E27FC236}">
                <a16:creationId xmlns:a16="http://schemas.microsoft.com/office/drawing/2014/main" id="{33BC22AC-92F5-4022-B2F8-F58109EE3FAB}"/>
              </a:ext>
            </a:extLst>
          </p:cNvPr>
          <p:cNvPicPr>
            <a:picLocks noChangeAspect="1"/>
          </p:cNvPicPr>
          <p:nvPr/>
        </p:nvPicPr>
        <p:blipFill>
          <a:blip r:embed="rId14"/>
          <a:stretch>
            <a:fillRect/>
          </a:stretch>
        </p:blipFill>
        <p:spPr>
          <a:xfrm>
            <a:off x="1844495" y="3916680"/>
            <a:ext cx="3567065" cy="2856608"/>
          </a:xfrm>
          <a:prstGeom prst="rect">
            <a:avLst/>
          </a:prstGeom>
          <a:ln w="19050">
            <a:solidFill>
              <a:schemeClr val="tx1"/>
            </a:solidFill>
          </a:ln>
        </p:spPr>
      </p:pic>
      <p:grpSp>
        <p:nvGrpSpPr>
          <p:cNvPr id="29" name="Group 82">
            <a:extLst>
              <a:ext uri="{FF2B5EF4-FFF2-40B4-BE49-F238E27FC236}">
                <a16:creationId xmlns:a16="http://schemas.microsoft.com/office/drawing/2014/main" id="{7A8C9106-FB90-4B0A-873A-CA91F0ACAD13}"/>
              </a:ext>
            </a:extLst>
          </p:cNvPr>
          <p:cNvGrpSpPr>
            <a:grpSpLocks noChangeAspect="1"/>
          </p:cNvGrpSpPr>
          <p:nvPr/>
        </p:nvGrpSpPr>
        <p:grpSpPr bwMode="auto">
          <a:xfrm>
            <a:off x="4589523" y="4525992"/>
            <a:ext cx="1131112" cy="2301227"/>
            <a:chOff x="6422" y="1669"/>
            <a:chExt cx="928" cy="1888"/>
          </a:xfrm>
        </p:grpSpPr>
        <p:sp>
          <p:nvSpPr>
            <p:cNvPr id="31" name="AutoShape 81">
              <a:extLst>
                <a:ext uri="{FF2B5EF4-FFF2-40B4-BE49-F238E27FC236}">
                  <a16:creationId xmlns:a16="http://schemas.microsoft.com/office/drawing/2014/main" id="{57DF7A95-6303-4131-9143-74B54E10A15D}"/>
                </a:ext>
              </a:extLst>
            </p:cNvPr>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3" name="Group 152">
              <a:extLst>
                <a:ext uri="{FF2B5EF4-FFF2-40B4-BE49-F238E27FC236}">
                  <a16:creationId xmlns:a16="http://schemas.microsoft.com/office/drawing/2014/main" id="{4A3361A6-E9A0-40E9-87B2-72870D8E9C0A}"/>
                </a:ext>
              </a:extLst>
            </p:cNvPr>
            <p:cNvGrpSpPr>
              <a:grpSpLocks/>
            </p:cNvGrpSpPr>
            <p:nvPr/>
          </p:nvGrpSpPr>
          <p:grpSpPr bwMode="auto">
            <a:xfrm>
              <a:off x="6427" y="1674"/>
              <a:ext cx="918" cy="1807"/>
              <a:chOff x="6427" y="1674"/>
              <a:chExt cx="918" cy="1807"/>
            </a:xfrm>
          </p:grpSpPr>
          <p:grpSp>
            <p:nvGrpSpPr>
              <p:cNvPr id="34" name="Group 89">
                <a:extLst>
                  <a:ext uri="{FF2B5EF4-FFF2-40B4-BE49-F238E27FC236}">
                    <a16:creationId xmlns:a16="http://schemas.microsoft.com/office/drawing/2014/main" id="{B0242D99-5D31-474A-9DD0-EA9698559C91}"/>
                  </a:ext>
                </a:extLst>
              </p:cNvPr>
              <p:cNvGrpSpPr>
                <a:grpSpLocks/>
              </p:cNvGrpSpPr>
              <p:nvPr/>
            </p:nvGrpSpPr>
            <p:grpSpPr bwMode="auto">
              <a:xfrm>
                <a:off x="6852" y="3268"/>
                <a:ext cx="354" cy="213"/>
                <a:chOff x="6852" y="3268"/>
                <a:chExt cx="354" cy="213"/>
              </a:xfrm>
            </p:grpSpPr>
            <p:sp>
              <p:nvSpPr>
                <p:cNvPr id="97" name="Freeform 83">
                  <a:extLst>
                    <a:ext uri="{FF2B5EF4-FFF2-40B4-BE49-F238E27FC236}">
                      <a16:creationId xmlns:a16="http://schemas.microsoft.com/office/drawing/2014/main" id="{75C7B6C6-E53B-413B-89E6-DA0228CC6291}"/>
                    </a:ext>
                  </a:extLst>
                </p:cNvPr>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98" name="Group 88">
                  <a:extLst>
                    <a:ext uri="{FF2B5EF4-FFF2-40B4-BE49-F238E27FC236}">
                      <a16:creationId xmlns:a16="http://schemas.microsoft.com/office/drawing/2014/main" id="{81A15FAC-E0A0-4E51-B61B-2D3BC684722D}"/>
                    </a:ext>
                  </a:extLst>
                </p:cNvPr>
                <p:cNvGrpSpPr>
                  <a:grpSpLocks/>
                </p:cNvGrpSpPr>
                <p:nvPr/>
              </p:nvGrpSpPr>
              <p:grpSpPr bwMode="auto">
                <a:xfrm>
                  <a:off x="6861" y="3312"/>
                  <a:ext cx="316" cy="146"/>
                  <a:chOff x="6861" y="3312"/>
                  <a:chExt cx="316" cy="146"/>
                </a:xfrm>
              </p:grpSpPr>
              <p:sp>
                <p:nvSpPr>
                  <p:cNvPr id="99" name="Freeform 84">
                    <a:extLst>
                      <a:ext uri="{FF2B5EF4-FFF2-40B4-BE49-F238E27FC236}">
                        <a16:creationId xmlns:a16="http://schemas.microsoft.com/office/drawing/2014/main" id="{CD62EE74-3C9C-4711-9C78-8BE3ECC21AED}"/>
                      </a:ext>
                    </a:extLst>
                  </p:cNvPr>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85">
                    <a:extLst>
                      <a:ext uri="{FF2B5EF4-FFF2-40B4-BE49-F238E27FC236}">
                        <a16:creationId xmlns:a16="http://schemas.microsoft.com/office/drawing/2014/main" id="{D5046E70-C6D7-4A8C-8D7C-29EDB819F245}"/>
                      </a:ext>
                    </a:extLst>
                  </p:cNvPr>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86">
                    <a:extLst>
                      <a:ext uri="{FF2B5EF4-FFF2-40B4-BE49-F238E27FC236}">
                        <a16:creationId xmlns:a16="http://schemas.microsoft.com/office/drawing/2014/main" id="{A9D8397C-43A2-4578-8A89-E34FD5BBCD4E}"/>
                      </a:ext>
                    </a:extLst>
                  </p:cNvPr>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87">
                    <a:extLst>
                      <a:ext uri="{FF2B5EF4-FFF2-40B4-BE49-F238E27FC236}">
                        <a16:creationId xmlns:a16="http://schemas.microsoft.com/office/drawing/2014/main" id="{56B74D5C-8838-47A9-91B9-A78B062FE351}"/>
                      </a:ext>
                    </a:extLst>
                  </p:cNvPr>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35" name="Group 109">
                <a:extLst>
                  <a:ext uri="{FF2B5EF4-FFF2-40B4-BE49-F238E27FC236}">
                    <a16:creationId xmlns:a16="http://schemas.microsoft.com/office/drawing/2014/main" id="{BCDBE69F-C0D1-4C00-8289-5F1821207F91}"/>
                  </a:ext>
                </a:extLst>
              </p:cNvPr>
              <p:cNvGrpSpPr>
                <a:grpSpLocks/>
              </p:cNvGrpSpPr>
              <p:nvPr/>
            </p:nvGrpSpPr>
            <p:grpSpPr bwMode="auto">
              <a:xfrm>
                <a:off x="6561" y="1862"/>
                <a:ext cx="784" cy="1497"/>
                <a:chOff x="6561" y="1862"/>
                <a:chExt cx="784" cy="1497"/>
              </a:xfrm>
            </p:grpSpPr>
            <p:sp>
              <p:nvSpPr>
                <p:cNvPr id="78" name="Freeform 90">
                  <a:extLst>
                    <a:ext uri="{FF2B5EF4-FFF2-40B4-BE49-F238E27FC236}">
                      <a16:creationId xmlns:a16="http://schemas.microsoft.com/office/drawing/2014/main" id="{80DF9699-C301-405F-B88E-21BA40CED484}"/>
                    </a:ext>
                  </a:extLst>
                </p:cNvPr>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91">
                  <a:extLst>
                    <a:ext uri="{FF2B5EF4-FFF2-40B4-BE49-F238E27FC236}">
                      <a16:creationId xmlns:a16="http://schemas.microsoft.com/office/drawing/2014/main" id="{8CAD9E5A-C90C-4AB0-BCD4-492C57C931CD}"/>
                    </a:ext>
                  </a:extLst>
                </p:cNvPr>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92">
                  <a:extLst>
                    <a:ext uri="{FF2B5EF4-FFF2-40B4-BE49-F238E27FC236}">
                      <a16:creationId xmlns:a16="http://schemas.microsoft.com/office/drawing/2014/main" id="{7D948ADF-B5D5-430C-BFB7-3A9F178AB5E7}"/>
                    </a:ext>
                  </a:extLst>
                </p:cNvPr>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93">
                  <a:extLst>
                    <a:ext uri="{FF2B5EF4-FFF2-40B4-BE49-F238E27FC236}">
                      <a16:creationId xmlns:a16="http://schemas.microsoft.com/office/drawing/2014/main" id="{1147F85C-2189-4D05-8799-ED0754E8C789}"/>
                    </a:ext>
                  </a:extLst>
                </p:cNvPr>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94">
                  <a:extLst>
                    <a:ext uri="{FF2B5EF4-FFF2-40B4-BE49-F238E27FC236}">
                      <a16:creationId xmlns:a16="http://schemas.microsoft.com/office/drawing/2014/main" id="{F13A408A-4668-41AD-AAFD-837C47A2BE33}"/>
                    </a:ext>
                  </a:extLst>
                </p:cNvPr>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95">
                  <a:extLst>
                    <a:ext uri="{FF2B5EF4-FFF2-40B4-BE49-F238E27FC236}">
                      <a16:creationId xmlns:a16="http://schemas.microsoft.com/office/drawing/2014/main" id="{192DF787-889B-492E-B366-EBD7999A9374}"/>
                    </a:ext>
                  </a:extLst>
                </p:cNvPr>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96">
                  <a:extLst>
                    <a:ext uri="{FF2B5EF4-FFF2-40B4-BE49-F238E27FC236}">
                      <a16:creationId xmlns:a16="http://schemas.microsoft.com/office/drawing/2014/main" id="{9614FA05-C5DB-49AD-9DC0-45291A27D9AE}"/>
                    </a:ext>
                  </a:extLst>
                </p:cNvPr>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97">
                  <a:extLst>
                    <a:ext uri="{FF2B5EF4-FFF2-40B4-BE49-F238E27FC236}">
                      <a16:creationId xmlns:a16="http://schemas.microsoft.com/office/drawing/2014/main" id="{DFCB0F35-C13A-4769-ADD8-DCE64F79E19E}"/>
                    </a:ext>
                  </a:extLst>
                </p:cNvPr>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98">
                  <a:extLst>
                    <a:ext uri="{FF2B5EF4-FFF2-40B4-BE49-F238E27FC236}">
                      <a16:creationId xmlns:a16="http://schemas.microsoft.com/office/drawing/2014/main" id="{221F2DA4-2EB2-4D59-AD29-AFD8F9AB8E40}"/>
                    </a:ext>
                  </a:extLst>
                </p:cNvPr>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99">
                  <a:extLst>
                    <a:ext uri="{FF2B5EF4-FFF2-40B4-BE49-F238E27FC236}">
                      <a16:creationId xmlns:a16="http://schemas.microsoft.com/office/drawing/2014/main" id="{31BC3DBB-DAFD-4026-B180-3F23606A533E}"/>
                    </a:ext>
                  </a:extLst>
                </p:cNvPr>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100">
                  <a:extLst>
                    <a:ext uri="{FF2B5EF4-FFF2-40B4-BE49-F238E27FC236}">
                      <a16:creationId xmlns:a16="http://schemas.microsoft.com/office/drawing/2014/main" id="{F6564526-CC10-4150-9D4B-1E0AB826272D}"/>
                    </a:ext>
                  </a:extLst>
                </p:cNvPr>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101">
                  <a:extLst>
                    <a:ext uri="{FF2B5EF4-FFF2-40B4-BE49-F238E27FC236}">
                      <a16:creationId xmlns:a16="http://schemas.microsoft.com/office/drawing/2014/main" id="{6066CB21-3831-495D-B73A-D0E76FE7D931}"/>
                    </a:ext>
                  </a:extLst>
                </p:cNvPr>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102">
                  <a:extLst>
                    <a:ext uri="{FF2B5EF4-FFF2-40B4-BE49-F238E27FC236}">
                      <a16:creationId xmlns:a16="http://schemas.microsoft.com/office/drawing/2014/main" id="{4FCF9CEA-0A91-4554-942F-11B5533F9538}"/>
                    </a:ext>
                  </a:extLst>
                </p:cNvPr>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103">
                  <a:extLst>
                    <a:ext uri="{FF2B5EF4-FFF2-40B4-BE49-F238E27FC236}">
                      <a16:creationId xmlns:a16="http://schemas.microsoft.com/office/drawing/2014/main" id="{9214F4C8-1520-47B3-95F8-0F5253304E16}"/>
                    </a:ext>
                  </a:extLst>
                </p:cNvPr>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Oval 104">
                  <a:extLst>
                    <a:ext uri="{FF2B5EF4-FFF2-40B4-BE49-F238E27FC236}">
                      <a16:creationId xmlns:a16="http://schemas.microsoft.com/office/drawing/2014/main" id="{5F590F4F-6D73-4AAD-A2B0-12D8E2DAE0F9}"/>
                    </a:ext>
                  </a:extLst>
                </p:cNvPr>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Oval 105">
                  <a:extLst>
                    <a:ext uri="{FF2B5EF4-FFF2-40B4-BE49-F238E27FC236}">
                      <a16:creationId xmlns:a16="http://schemas.microsoft.com/office/drawing/2014/main" id="{8D4B1D02-C5B1-437D-ABEF-36D55B2D23D2}"/>
                    </a:ext>
                  </a:extLst>
                </p:cNvPr>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106">
                  <a:extLst>
                    <a:ext uri="{FF2B5EF4-FFF2-40B4-BE49-F238E27FC236}">
                      <a16:creationId xmlns:a16="http://schemas.microsoft.com/office/drawing/2014/main" id="{D042479D-6AC4-4592-8062-034ED7991353}"/>
                    </a:ext>
                  </a:extLst>
                </p:cNvPr>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107">
                  <a:extLst>
                    <a:ext uri="{FF2B5EF4-FFF2-40B4-BE49-F238E27FC236}">
                      <a16:creationId xmlns:a16="http://schemas.microsoft.com/office/drawing/2014/main" id="{B49AFC75-FBBC-4CB8-BD73-5858402F8F37}"/>
                    </a:ext>
                  </a:extLst>
                </p:cNvPr>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108">
                  <a:extLst>
                    <a:ext uri="{FF2B5EF4-FFF2-40B4-BE49-F238E27FC236}">
                      <a16:creationId xmlns:a16="http://schemas.microsoft.com/office/drawing/2014/main" id="{AF47D1CE-31C6-44E6-82FF-7739E480938A}"/>
                    </a:ext>
                  </a:extLst>
                </p:cNvPr>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6" name="Group 121">
                <a:extLst>
                  <a:ext uri="{FF2B5EF4-FFF2-40B4-BE49-F238E27FC236}">
                    <a16:creationId xmlns:a16="http://schemas.microsoft.com/office/drawing/2014/main" id="{112932E9-CE21-4CA4-B7B9-3D036387011D}"/>
                  </a:ext>
                </a:extLst>
              </p:cNvPr>
              <p:cNvGrpSpPr>
                <a:grpSpLocks/>
              </p:cNvGrpSpPr>
              <p:nvPr/>
            </p:nvGrpSpPr>
            <p:grpSpPr bwMode="auto">
              <a:xfrm>
                <a:off x="6427" y="1938"/>
                <a:ext cx="190" cy="119"/>
                <a:chOff x="6427" y="1938"/>
                <a:chExt cx="190" cy="119"/>
              </a:xfrm>
            </p:grpSpPr>
            <p:grpSp>
              <p:nvGrpSpPr>
                <p:cNvPr id="67" name="Group 119">
                  <a:extLst>
                    <a:ext uri="{FF2B5EF4-FFF2-40B4-BE49-F238E27FC236}">
                      <a16:creationId xmlns:a16="http://schemas.microsoft.com/office/drawing/2014/main" id="{8E356C61-682E-4E23-84DE-1C3A189D9C0A}"/>
                    </a:ext>
                  </a:extLst>
                </p:cNvPr>
                <p:cNvGrpSpPr>
                  <a:grpSpLocks/>
                </p:cNvGrpSpPr>
                <p:nvPr/>
              </p:nvGrpSpPr>
              <p:grpSpPr bwMode="auto">
                <a:xfrm>
                  <a:off x="6427" y="1938"/>
                  <a:ext cx="172" cy="105"/>
                  <a:chOff x="6427" y="1938"/>
                  <a:chExt cx="172" cy="105"/>
                </a:xfrm>
              </p:grpSpPr>
              <p:sp>
                <p:nvSpPr>
                  <p:cNvPr id="69" name="Freeform 110">
                    <a:extLst>
                      <a:ext uri="{FF2B5EF4-FFF2-40B4-BE49-F238E27FC236}">
                        <a16:creationId xmlns:a16="http://schemas.microsoft.com/office/drawing/2014/main" id="{B3C93EC3-6155-4F9F-9219-1BE9DB710C8E}"/>
                      </a:ext>
                    </a:extLst>
                  </p:cNvPr>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11">
                    <a:extLst>
                      <a:ext uri="{FF2B5EF4-FFF2-40B4-BE49-F238E27FC236}">
                        <a16:creationId xmlns:a16="http://schemas.microsoft.com/office/drawing/2014/main" id="{7A9DFF33-AE84-4450-839B-BD7043426EBE}"/>
                      </a:ext>
                    </a:extLst>
                  </p:cNvPr>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112">
                    <a:extLst>
                      <a:ext uri="{FF2B5EF4-FFF2-40B4-BE49-F238E27FC236}">
                        <a16:creationId xmlns:a16="http://schemas.microsoft.com/office/drawing/2014/main" id="{95B831A4-C304-43F5-AE47-12AF45AEB59D}"/>
                      </a:ext>
                    </a:extLst>
                  </p:cNvPr>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113">
                    <a:extLst>
                      <a:ext uri="{FF2B5EF4-FFF2-40B4-BE49-F238E27FC236}">
                        <a16:creationId xmlns:a16="http://schemas.microsoft.com/office/drawing/2014/main" id="{D463A86A-B983-418B-9380-095F89F24E7D}"/>
                      </a:ext>
                    </a:extLst>
                  </p:cNvPr>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114">
                    <a:extLst>
                      <a:ext uri="{FF2B5EF4-FFF2-40B4-BE49-F238E27FC236}">
                        <a16:creationId xmlns:a16="http://schemas.microsoft.com/office/drawing/2014/main" id="{7FB5C5D7-3A80-45BC-B104-50CC3FD3D0AA}"/>
                      </a:ext>
                    </a:extLst>
                  </p:cNvPr>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15">
                    <a:extLst>
                      <a:ext uri="{FF2B5EF4-FFF2-40B4-BE49-F238E27FC236}">
                        <a16:creationId xmlns:a16="http://schemas.microsoft.com/office/drawing/2014/main" id="{E20B00AC-31C2-440D-AFDE-547E1A4B360C}"/>
                      </a:ext>
                    </a:extLst>
                  </p:cNvPr>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16">
                    <a:extLst>
                      <a:ext uri="{FF2B5EF4-FFF2-40B4-BE49-F238E27FC236}">
                        <a16:creationId xmlns:a16="http://schemas.microsoft.com/office/drawing/2014/main" id="{020C3E21-FFAA-484A-950B-1F854A264A24}"/>
                      </a:ext>
                    </a:extLst>
                  </p:cNvPr>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17">
                    <a:extLst>
                      <a:ext uri="{FF2B5EF4-FFF2-40B4-BE49-F238E27FC236}">
                        <a16:creationId xmlns:a16="http://schemas.microsoft.com/office/drawing/2014/main" id="{5F7036BC-3B42-4E84-AEA0-A8E856AC3FC2}"/>
                      </a:ext>
                    </a:extLst>
                  </p:cNvPr>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18">
                    <a:extLst>
                      <a:ext uri="{FF2B5EF4-FFF2-40B4-BE49-F238E27FC236}">
                        <a16:creationId xmlns:a16="http://schemas.microsoft.com/office/drawing/2014/main" id="{67E59949-59EC-4752-8053-0745C8AA22C0}"/>
                      </a:ext>
                    </a:extLst>
                  </p:cNvPr>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8" name="Freeform 120">
                  <a:extLst>
                    <a:ext uri="{FF2B5EF4-FFF2-40B4-BE49-F238E27FC236}">
                      <a16:creationId xmlns:a16="http://schemas.microsoft.com/office/drawing/2014/main" id="{FA15CF4C-D569-483A-A9EC-D985B09FBDB6}"/>
                    </a:ext>
                  </a:extLst>
                </p:cNvPr>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7" name="Group 141">
                <a:extLst>
                  <a:ext uri="{FF2B5EF4-FFF2-40B4-BE49-F238E27FC236}">
                    <a16:creationId xmlns:a16="http://schemas.microsoft.com/office/drawing/2014/main" id="{33B0B82C-B49F-4E46-8E7D-6C62578E537C}"/>
                  </a:ext>
                </a:extLst>
              </p:cNvPr>
              <p:cNvGrpSpPr>
                <a:grpSpLocks/>
              </p:cNvGrpSpPr>
              <p:nvPr/>
            </p:nvGrpSpPr>
            <p:grpSpPr bwMode="auto">
              <a:xfrm>
                <a:off x="6949" y="1674"/>
                <a:ext cx="193" cy="267"/>
                <a:chOff x="6949" y="1674"/>
                <a:chExt cx="193" cy="267"/>
              </a:xfrm>
            </p:grpSpPr>
            <p:sp>
              <p:nvSpPr>
                <p:cNvPr id="48" name="Freeform 122">
                  <a:extLst>
                    <a:ext uri="{FF2B5EF4-FFF2-40B4-BE49-F238E27FC236}">
                      <a16:creationId xmlns:a16="http://schemas.microsoft.com/office/drawing/2014/main" id="{ED149F4A-1A4B-4B28-816E-D9DDE5F123A7}"/>
                    </a:ext>
                  </a:extLst>
                </p:cNvPr>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123">
                  <a:extLst>
                    <a:ext uri="{FF2B5EF4-FFF2-40B4-BE49-F238E27FC236}">
                      <a16:creationId xmlns:a16="http://schemas.microsoft.com/office/drawing/2014/main" id="{0BC1F8AA-61EC-4D66-9868-8C5B3DB3CCD1}"/>
                    </a:ext>
                  </a:extLst>
                </p:cNvPr>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24">
                  <a:extLst>
                    <a:ext uri="{FF2B5EF4-FFF2-40B4-BE49-F238E27FC236}">
                      <a16:creationId xmlns:a16="http://schemas.microsoft.com/office/drawing/2014/main" id="{C09BAA30-DBF7-4F49-937B-4FF1AD5E8A29}"/>
                    </a:ext>
                  </a:extLst>
                </p:cNvPr>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25">
                  <a:extLst>
                    <a:ext uri="{FF2B5EF4-FFF2-40B4-BE49-F238E27FC236}">
                      <a16:creationId xmlns:a16="http://schemas.microsoft.com/office/drawing/2014/main" id="{7F64B35F-E802-4E22-AF43-7028030763DB}"/>
                    </a:ext>
                  </a:extLst>
                </p:cNvPr>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26">
                  <a:extLst>
                    <a:ext uri="{FF2B5EF4-FFF2-40B4-BE49-F238E27FC236}">
                      <a16:creationId xmlns:a16="http://schemas.microsoft.com/office/drawing/2014/main" id="{C1AC0E36-3EEC-492E-829B-ED1B650C0BD9}"/>
                    </a:ext>
                  </a:extLst>
                </p:cNvPr>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127">
                  <a:extLst>
                    <a:ext uri="{FF2B5EF4-FFF2-40B4-BE49-F238E27FC236}">
                      <a16:creationId xmlns:a16="http://schemas.microsoft.com/office/drawing/2014/main" id="{0635D52A-226F-47CD-8BE1-F7DB4D01B2A6}"/>
                    </a:ext>
                  </a:extLst>
                </p:cNvPr>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128">
                  <a:extLst>
                    <a:ext uri="{FF2B5EF4-FFF2-40B4-BE49-F238E27FC236}">
                      <a16:creationId xmlns:a16="http://schemas.microsoft.com/office/drawing/2014/main" id="{8C5647E4-B7D3-412D-ACFE-1BD9F2CC16FC}"/>
                    </a:ext>
                  </a:extLst>
                </p:cNvPr>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129">
                  <a:extLst>
                    <a:ext uri="{FF2B5EF4-FFF2-40B4-BE49-F238E27FC236}">
                      <a16:creationId xmlns:a16="http://schemas.microsoft.com/office/drawing/2014/main" id="{03683AE5-1DBC-4AD0-AB45-1979FABAB388}"/>
                    </a:ext>
                  </a:extLst>
                </p:cNvPr>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130">
                  <a:extLst>
                    <a:ext uri="{FF2B5EF4-FFF2-40B4-BE49-F238E27FC236}">
                      <a16:creationId xmlns:a16="http://schemas.microsoft.com/office/drawing/2014/main" id="{3C11BA14-087C-4763-ADA1-CBD90F4FFA4E}"/>
                    </a:ext>
                  </a:extLst>
                </p:cNvPr>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31">
                  <a:extLst>
                    <a:ext uri="{FF2B5EF4-FFF2-40B4-BE49-F238E27FC236}">
                      <a16:creationId xmlns:a16="http://schemas.microsoft.com/office/drawing/2014/main" id="{FAA95BE6-FF19-48EE-BCBB-55DF73070F72}"/>
                    </a:ext>
                  </a:extLst>
                </p:cNvPr>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32">
                  <a:extLst>
                    <a:ext uri="{FF2B5EF4-FFF2-40B4-BE49-F238E27FC236}">
                      <a16:creationId xmlns:a16="http://schemas.microsoft.com/office/drawing/2014/main" id="{5A7EA234-80FB-4BBB-A5FE-0AF2C3B791EA}"/>
                    </a:ext>
                  </a:extLst>
                </p:cNvPr>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33">
                  <a:extLst>
                    <a:ext uri="{FF2B5EF4-FFF2-40B4-BE49-F238E27FC236}">
                      <a16:creationId xmlns:a16="http://schemas.microsoft.com/office/drawing/2014/main" id="{8B174631-5D1F-44C3-903D-32CFB0CF1061}"/>
                    </a:ext>
                  </a:extLst>
                </p:cNvPr>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34">
                  <a:extLst>
                    <a:ext uri="{FF2B5EF4-FFF2-40B4-BE49-F238E27FC236}">
                      <a16:creationId xmlns:a16="http://schemas.microsoft.com/office/drawing/2014/main" id="{92AF0F93-4BE3-443B-912C-FF77BA79E153}"/>
                    </a:ext>
                  </a:extLst>
                </p:cNvPr>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35">
                  <a:extLst>
                    <a:ext uri="{FF2B5EF4-FFF2-40B4-BE49-F238E27FC236}">
                      <a16:creationId xmlns:a16="http://schemas.microsoft.com/office/drawing/2014/main" id="{767B8234-61A1-4ADB-B866-522AF0D89A00}"/>
                    </a:ext>
                  </a:extLst>
                </p:cNvPr>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36">
                  <a:extLst>
                    <a:ext uri="{FF2B5EF4-FFF2-40B4-BE49-F238E27FC236}">
                      <a16:creationId xmlns:a16="http://schemas.microsoft.com/office/drawing/2014/main" id="{7DD3141B-9FF9-4865-ABBC-44E9E16353FF}"/>
                    </a:ext>
                  </a:extLst>
                </p:cNvPr>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37">
                  <a:extLst>
                    <a:ext uri="{FF2B5EF4-FFF2-40B4-BE49-F238E27FC236}">
                      <a16:creationId xmlns:a16="http://schemas.microsoft.com/office/drawing/2014/main" id="{4EAB4056-BA3C-4DAE-8489-8435AD617590}"/>
                    </a:ext>
                  </a:extLst>
                </p:cNvPr>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38">
                  <a:extLst>
                    <a:ext uri="{FF2B5EF4-FFF2-40B4-BE49-F238E27FC236}">
                      <a16:creationId xmlns:a16="http://schemas.microsoft.com/office/drawing/2014/main" id="{9A6B5E06-6F5F-44A4-9DB9-5568B2DD8317}"/>
                    </a:ext>
                  </a:extLst>
                </p:cNvPr>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39">
                  <a:extLst>
                    <a:ext uri="{FF2B5EF4-FFF2-40B4-BE49-F238E27FC236}">
                      <a16:creationId xmlns:a16="http://schemas.microsoft.com/office/drawing/2014/main" id="{19AFF05B-FABE-4DDB-AD0A-1DDB477D3DE6}"/>
                    </a:ext>
                  </a:extLst>
                </p:cNvPr>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40">
                  <a:extLst>
                    <a:ext uri="{FF2B5EF4-FFF2-40B4-BE49-F238E27FC236}">
                      <a16:creationId xmlns:a16="http://schemas.microsoft.com/office/drawing/2014/main" id="{B72A17E0-024A-4C04-8958-C50D599FAB1E}"/>
                    </a:ext>
                  </a:extLst>
                </p:cNvPr>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8" name="Group 151">
                <a:extLst>
                  <a:ext uri="{FF2B5EF4-FFF2-40B4-BE49-F238E27FC236}">
                    <a16:creationId xmlns:a16="http://schemas.microsoft.com/office/drawing/2014/main" id="{A653D5FE-FF9B-4CBF-9E08-7293073D43EA}"/>
                  </a:ext>
                </a:extLst>
              </p:cNvPr>
              <p:cNvGrpSpPr>
                <a:grpSpLocks/>
              </p:cNvGrpSpPr>
              <p:nvPr/>
            </p:nvGrpSpPr>
            <p:grpSpPr bwMode="auto">
              <a:xfrm>
                <a:off x="7183" y="2468"/>
                <a:ext cx="107" cy="181"/>
                <a:chOff x="7183" y="2468"/>
                <a:chExt cx="107" cy="181"/>
              </a:xfrm>
            </p:grpSpPr>
            <p:grpSp>
              <p:nvGrpSpPr>
                <p:cNvPr id="39" name="Group 149">
                  <a:extLst>
                    <a:ext uri="{FF2B5EF4-FFF2-40B4-BE49-F238E27FC236}">
                      <a16:creationId xmlns:a16="http://schemas.microsoft.com/office/drawing/2014/main" id="{0CB35A8C-0CE4-4766-8469-2A244C00B448}"/>
                    </a:ext>
                  </a:extLst>
                </p:cNvPr>
                <p:cNvGrpSpPr>
                  <a:grpSpLocks/>
                </p:cNvGrpSpPr>
                <p:nvPr/>
              </p:nvGrpSpPr>
              <p:grpSpPr bwMode="auto">
                <a:xfrm>
                  <a:off x="7183" y="2484"/>
                  <a:ext cx="96" cy="165"/>
                  <a:chOff x="7183" y="2484"/>
                  <a:chExt cx="96" cy="165"/>
                </a:xfrm>
              </p:grpSpPr>
              <p:sp>
                <p:nvSpPr>
                  <p:cNvPr id="41" name="Freeform 142">
                    <a:extLst>
                      <a:ext uri="{FF2B5EF4-FFF2-40B4-BE49-F238E27FC236}">
                        <a16:creationId xmlns:a16="http://schemas.microsoft.com/office/drawing/2014/main" id="{BA0CD13B-FD5B-4A00-89D4-5CDEA3214425}"/>
                      </a:ext>
                    </a:extLst>
                  </p:cNvPr>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143">
                    <a:extLst>
                      <a:ext uri="{FF2B5EF4-FFF2-40B4-BE49-F238E27FC236}">
                        <a16:creationId xmlns:a16="http://schemas.microsoft.com/office/drawing/2014/main" id="{0D149F1E-2CAF-45B4-A7AE-0D7B7EAEE3FC}"/>
                      </a:ext>
                    </a:extLst>
                  </p:cNvPr>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44">
                    <a:extLst>
                      <a:ext uri="{FF2B5EF4-FFF2-40B4-BE49-F238E27FC236}">
                        <a16:creationId xmlns:a16="http://schemas.microsoft.com/office/drawing/2014/main" id="{8A76C822-A857-4C74-A5D4-3EC0DC23FC7F}"/>
                      </a:ext>
                    </a:extLst>
                  </p:cNvPr>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45">
                    <a:extLst>
                      <a:ext uri="{FF2B5EF4-FFF2-40B4-BE49-F238E27FC236}">
                        <a16:creationId xmlns:a16="http://schemas.microsoft.com/office/drawing/2014/main" id="{C1B30478-0FBA-4320-9DDA-E4FF2ED6C0ED}"/>
                      </a:ext>
                    </a:extLst>
                  </p:cNvPr>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46">
                    <a:extLst>
                      <a:ext uri="{FF2B5EF4-FFF2-40B4-BE49-F238E27FC236}">
                        <a16:creationId xmlns:a16="http://schemas.microsoft.com/office/drawing/2014/main" id="{1A3B378E-5E69-4BD9-93E7-C8EBD9F6EDC5}"/>
                      </a:ext>
                    </a:extLst>
                  </p:cNvPr>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47">
                    <a:extLst>
                      <a:ext uri="{FF2B5EF4-FFF2-40B4-BE49-F238E27FC236}">
                        <a16:creationId xmlns:a16="http://schemas.microsoft.com/office/drawing/2014/main" id="{7E98A978-953C-4DDC-AF08-1CC40BF8F81F}"/>
                      </a:ext>
                    </a:extLst>
                  </p:cNvPr>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48">
                    <a:extLst>
                      <a:ext uri="{FF2B5EF4-FFF2-40B4-BE49-F238E27FC236}">
                        <a16:creationId xmlns:a16="http://schemas.microsoft.com/office/drawing/2014/main" id="{66998EDF-FC09-407F-A68B-AEA7F42FC812}"/>
                      </a:ext>
                    </a:extLst>
                  </p:cNvPr>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0" name="Freeform 150">
                  <a:extLst>
                    <a:ext uri="{FF2B5EF4-FFF2-40B4-BE49-F238E27FC236}">
                      <a16:creationId xmlns:a16="http://schemas.microsoft.com/office/drawing/2014/main" id="{DE9A9674-7F65-4B84-B7F5-5345970C609A}"/>
                    </a:ext>
                  </a:extLst>
                </p:cNvPr>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pic>
        <p:nvPicPr>
          <p:cNvPr id="103" name="図 102">
            <a:extLst>
              <a:ext uri="{FF2B5EF4-FFF2-40B4-BE49-F238E27FC236}">
                <a16:creationId xmlns:a16="http://schemas.microsoft.com/office/drawing/2014/main" id="{0822FF35-F577-46DB-9696-B9295729404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98643" y="5323743"/>
            <a:ext cx="2026777" cy="1327959"/>
          </a:xfrm>
          <a:prstGeom prst="rect">
            <a:avLst/>
          </a:prstGeom>
        </p:spPr>
      </p:pic>
      <p:pic>
        <p:nvPicPr>
          <p:cNvPr id="107" name="図 106">
            <a:extLst>
              <a:ext uri="{FF2B5EF4-FFF2-40B4-BE49-F238E27FC236}">
                <a16:creationId xmlns:a16="http://schemas.microsoft.com/office/drawing/2014/main" id="{943031C5-DF9E-4394-81EF-37964CB97F12}"/>
              </a:ext>
            </a:extLst>
          </p:cNvPr>
          <p:cNvPicPr>
            <a:picLocks noChangeAspect="1"/>
          </p:cNvPicPr>
          <p:nvPr/>
        </p:nvPicPr>
        <p:blipFill>
          <a:blip r:embed="rId16"/>
          <a:stretch>
            <a:fillRect/>
          </a:stretch>
        </p:blipFill>
        <p:spPr>
          <a:xfrm>
            <a:off x="1770557" y="1255889"/>
            <a:ext cx="1522795" cy="1539483"/>
          </a:xfrm>
          <a:prstGeom prst="rect">
            <a:avLst/>
          </a:prstGeom>
        </p:spPr>
      </p:pic>
      <p:pic>
        <p:nvPicPr>
          <p:cNvPr id="104" name="図 103">
            <a:extLst>
              <a:ext uri="{FF2B5EF4-FFF2-40B4-BE49-F238E27FC236}">
                <a16:creationId xmlns:a16="http://schemas.microsoft.com/office/drawing/2014/main" id="{497D88D1-6033-4461-9268-1373B7EE862E}"/>
              </a:ext>
            </a:extLst>
          </p:cNvPr>
          <p:cNvPicPr>
            <a:picLocks noChangeAspect="1"/>
          </p:cNvPicPr>
          <p:nvPr/>
        </p:nvPicPr>
        <p:blipFill>
          <a:blip r:embed="rId17"/>
          <a:stretch>
            <a:fillRect/>
          </a:stretch>
        </p:blipFill>
        <p:spPr>
          <a:xfrm>
            <a:off x="8508577" y="2942317"/>
            <a:ext cx="1517321" cy="1566639"/>
          </a:xfrm>
          <a:prstGeom prst="rect">
            <a:avLst/>
          </a:prstGeom>
          <a:ln w="28575">
            <a:solidFill>
              <a:schemeClr val="tx1"/>
            </a:solidFill>
          </a:ln>
        </p:spPr>
      </p:pic>
      <p:pic>
        <p:nvPicPr>
          <p:cNvPr id="108" name="図 107">
            <a:extLst>
              <a:ext uri="{FF2B5EF4-FFF2-40B4-BE49-F238E27FC236}">
                <a16:creationId xmlns:a16="http://schemas.microsoft.com/office/drawing/2014/main" id="{05C3211C-5B63-4696-ABA6-D923FA2F795B}"/>
              </a:ext>
            </a:extLst>
          </p:cNvPr>
          <p:cNvPicPr>
            <a:picLocks noChangeAspect="1"/>
          </p:cNvPicPr>
          <p:nvPr/>
        </p:nvPicPr>
        <p:blipFill>
          <a:blip r:embed="rId18"/>
          <a:stretch>
            <a:fillRect/>
          </a:stretch>
        </p:blipFill>
        <p:spPr>
          <a:xfrm>
            <a:off x="6098562" y="2762485"/>
            <a:ext cx="1934395" cy="1717113"/>
          </a:xfrm>
          <a:prstGeom prst="rect">
            <a:avLst/>
          </a:prstGeom>
          <a:ln w="28575">
            <a:solidFill>
              <a:schemeClr val="tx1"/>
            </a:solidFill>
          </a:ln>
        </p:spPr>
      </p:pic>
      <p:sp>
        <p:nvSpPr>
          <p:cNvPr id="109" name="角丸四角形 32">
            <a:extLst>
              <a:ext uri="{FF2B5EF4-FFF2-40B4-BE49-F238E27FC236}">
                <a16:creationId xmlns:a16="http://schemas.microsoft.com/office/drawing/2014/main" id="{7FBF7776-1B5F-4E4E-9719-7378E18A1862}"/>
              </a:ext>
            </a:extLst>
          </p:cNvPr>
          <p:cNvSpPr/>
          <p:nvPr/>
        </p:nvSpPr>
        <p:spPr>
          <a:xfrm>
            <a:off x="5965594" y="136526"/>
            <a:ext cx="6107969" cy="6668754"/>
          </a:xfrm>
          <a:prstGeom prst="round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66DCB9A4-2B2D-419B-8F8F-66D515BB787C}"/>
              </a:ext>
            </a:extLst>
          </p:cNvPr>
          <p:cNvSpPr txBox="1"/>
          <p:nvPr/>
        </p:nvSpPr>
        <p:spPr>
          <a:xfrm>
            <a:off x="6478229" y="1018782"/>
            <a:ext cx="5305136" cy="1077218"/>
          </a:xfrm>
          <a:prstGeom prst="rect">
            <a:avLst/>
          </a:prstGeom>
          <a:noFill/>
        </p:spPr>
        <p:txBody>
          <a:bodyPr wrap="square" rtlCol="0">
            <a:spAutoFit/>
          </a:bodyPr>
          <a:lstStyle/>
          <a:p>
            <a:r>
              <a:rPr kumimoji="1" lang="ja-JP" altLang="en-US" sz="3200" b="1" dirty="0">
                <a:highlight>
                  <a:srgbClr val="FFFF00"/>
                </a:highlight>
              </a:rPr>
              <a:t>われわれの目指す真の行政デジタル人材領域 </a:t>
            </a:r>
            <a:r>
              <a:rPr lang="en-US" altLang="ja-JP" sz="3200" b="1" dirty="0">
                <a:highlight>
                  <a:srgbClr val="FFFF00"/>
                </a:highlight>
              </a:rPr>
              <a:t>(= </a:t>
            </a:r>
            <a:r>
              <a:rPr lang="ja-JP" altLang="en-US" sz="3200" b="1" dirty="0">
                <a:highlight>
                  <a:srgbClr val="FFFF00"/>
                </a:highlight>
              </a:rPr>
              <a:t>プロ</a:t>
            </a:r>
            <a:r>
              <a:rPr lang="en-US" altLang="ja-JP" sz="3200" b="1" dirty="0">
                <a:highlight>
                  <a:srgbClr val="FFFF00"/>
                </a:highlight>
              </a:rPr>
              <a:t>)</a:t>
            </a:r>
            <a:endParaRPr kumimoji="1" lang="ja-JP" altLang="en-US" sz="3200" b="1" dirty="0">
              <a:highlight>
                <a:srgbClr val="FFFF00"/>
              </a:highlight>
            </a:endParaRPr>
          </a:p>
        </p:txBody>
      </p:sp>
      <p:sp>
        <p:nvSpPr>
          <p:cNvPr id="111" name="テキスト ボックス 110">
            <a:extLst>
              <a:ext uri="{FF2B5EF4-FFF2-40B4-BE49-F238E27FC236}">
                <a16:creationId xmlns:a16="http://schemas.microsoft.com/office/drawing/2014/main" id="{F09DCBAE-4260-4E0E-817E-3EE9C4637C6F}"/>
              </a:ext>
            </a:extLst>
          </p:cNvPr>
          <p:cNvSpPr txBox="1"/>
          <p:nvPr/>
        </p:nvSpPr>
        <p:spPr>
          <a:xfrm>
            <a:off x="565260" y="770925"/>
            <a:ext cx="4432013" cy="830997"/>
          </a:xfrm>
          <a:prstGeom prst="rect">
            <a:avLst/>
          </a:prstGeom>
          <a:noFill/>
        </p:spPr>
        <p:txBody>
          <a:bodyPr wrap="square" rtlCol="0">
            <a:spAutoFit/>
          </a:bodyPr>
          <a:lstStyle/>
          <a:p>
            <a:r>
              <a:rPr kumimoji="1" lang="ja-JP" altLang="en-US" sz="2400" b="1" dirty="0">
                <a:highlight>
                  <a:srgbClr val="FFFF00"/>
                </a:highlight>
              </a:rPr>
              <a:t>従来の日本行政のデジタル領域</a:t>
            </a:r>
          </a:p>
          <a:p>
            <a:r>
              <a:rPr lang="en-US" altLang="ja-JP" sz="2400" b="1" dirty="0">
                <a:highlight>
                  <a:srgbClr val="FFFF00"/>
                </a:highlight>
              </a:rPr>
              <a:t>(= </a:t>
            </a:r>
            <a:r>
              <a:rPr lang="ja-JP" altLang="en-US" sz="2400" b="1" dirty="0">
                <a:highlight>
                  <a:srgbClr val="FFFF00"/>
                </a:highlight>
              </a:rPr>
              <a:t>素人</a:t>
            </a:r>
            <a:r>
              <a:rPr lang="en-US" altLang="ja-JP" sz="2400" b="1" dirty="0">
                <a:highlight>
                  <a:srgbClr val="FFFF00"/>
                </a:highlight>
              </a:rPr>
              <a:t>)</a:t>
            </a:r>
            <a:endParaRPr kumimoji="1" lang="ja-JP" altLang="en-US" sz="2400" b="1" dirty="0">
              <a:highlight>
                <a:srgbClr val="FFFF00"/>
              </a:highlight>
            </a:endParaRPr>
          </a:p>
        </p:txBody>
      </p:sp>
      <p:pic>
        <p:nvPicPr>
          <p:cNvPr id="27" name="図 26">
            <a:extLst>
              <a:ext uri="{FF2B5EF4-FFF2-40B4-BE49-F238E27FC236}">
                <a16:creationId xmlns:a16="http://schemas.microsoft.com/office/drawing/2014/main" id="{BD8CED6E-E1FA-44BE-8174-08A0C22B89C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78294" y="4020377"/>
            <a:ext cx="1400598" cy="2301766"/>
          </a:xfrm>
          <a:prstGeom prst="rect">
            <a:avLst/>
          </a:prstGeom>
        </p:spPr>
      </p:pic>
    </p:spTree>
    <p:extLst>
      <p:ext uri="{BB962C8B-B14F-4D97-AF65-F5344CB8AC3E}">
        <p14:creationId xmlns:p14="http://schemas.microsoft.com/office/powerpoint/2010/main" val="479466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矢印: 右 344">
            <a:extLst>
              <a:ext uri="{FF2B5EF4-FFF2-40B4-BE49-F238E27FC236}">
                <a16:creationId xmlns:a16="http://schemas.microsoft.com/office/drawing/2014/main" id="{3C95C973-01D2-4C6A-8162-23467F3D82DA}"/>
              </a:ext>
            </a:extLst>
          </p:cNvPr>
          <p:cNvSpPr/>
          <p:nvPr/>
        </p:nvSpPr>
        <p:spPr>
          <a:xfrm>
            <a:off x="4665356" y="1558792"/>
            <a:ext cx="189466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N_TB_Shinbun_Mincho_Std_L" panose="02000503000000000000" pitchFamily="2" charset="-128"/>
              <a:ea typeface="DN_TB_Shinbun_Mincho_Std_L" panose="02000503000000000000" pitchFamily="2" charset="-128"/>
            </a:endParaRPr>
          </a:p>
        </p:txBody>
      </p:sp>
      <p:sp>
        <p:nvSpPr>
          <p:cNvPr id="198" name="楕円 197">
            <a:extLst>
              <a:ext uri="{FF2B5EF4-FFF2-40B4-BE49-F238E27FC236}">
                <a16:creationId xmlns:a16="http://schemas.microsoft.com/office/drawing/2014/main" id="{1C54EAF2-2B79-4AA4-8686-503EBA3CB3B3}"/>
              </a:ext>
            </a:extLst>
          </p:cNvPr>
          <p:cNvSpPr/>
          <p:nvPr/>
        </p:nvSpPr>
        <p:spPr>
          <a:xfrm>
            <a:off x="643782" y="1808994"/>
            <a:ext cx="3788654" cy="1921758"/>
          </a:xfrm>
          <a:prstGeom prst="ellipse">
            <a:avLst/>
          </a:prstGeom>
          <a:solidFill>
            <a:schemeClr val="accent1">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 name="直線コネクタ 203">
            <a:extLst>
              <a:ext uri="{FF2B5EF4-FFF2-40B4-BE49-F238E27FC236}">
                <a16:creationId xmlns:a16="http://schemas.microsoft.com/office/drawing/2014/main" id="{7352D3B6-7A98-4722-A5A1-0F5F9E29442A}"/>
              </a:ext>
            </a:extLst>
          </p:cNvPr>
          <p:cNvCxnSpPr>
            <a:cxnSpLocks/>
          </p:cNvCxnSpPr>
          <p:nvPr/>
        </p:nvCxnSpPr>
        <p:spPr>
          <a:xfrm flipV="1">
            <a:off x="1727927" y="247109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 name="図 3" descr="[無料イラスト] オフィスビル - パブリックドメインQ：著作権 ...">
            <a:extLst>
              <a:ext uri="{FF2B5EF4-FFF2-40B4-BE49-F238E27FC236}">
                <a16:creationId xmlns:a16="http://schemas.microsoft.com/office/drawing/2014/main" id="{5530CFEA-FB45-4031-A0D3-E2884C9BA4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515" y="222914"/>
            <a:ext cx="635734" cy="871322"/>
          </a:xfrm>
          <a:prstGeom prst="rect">
            <a:avLst/>
          </a:prstGeom>
        </p:spPr>
      </p:pic>
      <p:pic>
        <p:nvPicPr>
          <p:cNvPr id="6" name="図 5">
            <a:extLst>
              <a:ext uri="{FF2B5EF4-FFF2-40B4-BE49-F238E27FC236}">
                <a16:creationId xmlns:a16="http://schemas.microsoft.com/office/drawing/2014/main" id="{1C03EC02-3B53-43A2-AB24-FA521FEE6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708" y="1489226"/>
            <a:ext cx="1281552" cy="857653"/>
          </a:xfrm>
          <a:prstGeom prst="rect">
            <a:avLst/>
          </a:prstGeom>
        </p:spPr>
      </p:pic>
      <p:pic>
        <p:nvPicPr>
          <p:cNvPr id="8" name="Picture 937">
            <a:extLst>
              <a:ext uri="{FF2B5EF4-FFF2-40B4-BE49-F238E27FC236}">
                <a16:creationId xmlns:a16="http://schemas.microsoft.com/office/drawing/2014/main" id="{50F4AB14-34E3-46D6-B8FB-8049A51FCDEA}"/>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128" y="1487233"/>
            <a:ext cx="2287096" cy="93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線コネクタ 10">
            <a:extLst>
              <a:ext uri="{FF2B5EF4-FFF2-40B4-BE49-F238E27FC236}">
                <a16:creationId xmlns:a16="http://schemas.microsoft.com/office/drawing/2014/main" id="{E2A70AD5-CAA0-45B6-89B5-DCBCD24A1935}"/>
              </a:ext>
            </a:extLst>
          </p:cNvPr>
          <p:cNvCxnSpPr>
            <a:cxnSpLocks/>
          </p:cNvCxnSpPr>
          <p:nvPr/>
        </p:nvCxnSpPr>
        <p:spPr>
          <a:xfrm flipH="1" flipV="1">
            <a:off x="5330872" y="1030378"/>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D4B3D1F-1E59-46DD-951B-1B4C01715B7A}"/>
              </a:ext>
            </a:extLst>
          </p:cNvPr>
          <p:cNvSpPr txBox="1"/>
          <p:nvPr/>
        </p:nvSpPr>
        <p:spPr>
          <a:xfrm>
            <a:off x="829680" y="597875"/>
            <a:ext cx="3612705" cy="830997"/>
          </a:xfrm>
          <a:prstGeom prst="rect">
            <a:avLst/>
          </a:prstGeom>
          <a:noFill/>
        </p:spPr>
        <p:txBody>
          <a:bodyPr wrap="square" rtlCol="0">
            <a:spAutoFit/>
          </a:bodyPr>
          <a:lstStyle/>
          <a:p>
            <a:pPr marL="342900" indent="-342900">
              <a:buAutoNum type="alphaUcParenBoth"/>
            </a:pPr>
            <a:r>
              <a:rPr kumimoji="1" lang="ja-JP" altLang="en-US" dirty="0">
                <a:latin typeface="DN_TB_Shinbun_Gothic_Std_M" panose="02000503000000000000" pitchFamily="2" charset="-128"/>
                <a:ea typeface="DN_TB_Shinbun_Gothic_Std_M" panose="02000503000000000000" pitchFamily="2" charset="-128"/>
              </a:rPr>
              <a:t>技術研究的な性質</a:t>
            </a:r>
            <a:endParaRPr kumimoji="1" lang="en-US" altLang="ja-JP" dirty="0">
              <a:latin typeface="DN_TB_Shinbun_Gothic_Std_M" panose="02000503000000000000" pitchFamily="2" charset="-128"/>
              <a:ea typeface="DN_TB_Shinbun_Gothic_Std_M" panose="02000503000000000000" pitchFamily="2" charset="-128"/>
            </a:endParaRPr>
          </a:p>
          <a:p>
            <a:r>
              <a:rPr kumimoji="1" lang="ja-JP" altLang="en-US" sz="1200" dirty="0">
                <a:latin typeface="DN_TB_Shinbun_Gothic_Std_M" panose="02000503000000000000" pitchFamily="2" charset="-128"/>
                <a:ea typeface="DN_TB_Shinbun_Gothic_Std_M" panose="02000503000000000000" pitchFamily="2" charset="-128"/>
              </a:rPr>
              <a:t>    </a:t>
            </a:r>
            <a:r>
              <a:rPr kumimoji="1" lang="ja-JP" altLang="en-US" sz="1200" dirty="0">
                <a:highlight>
                  <a:srgbClr val="99FFCC"/>
                </a:highlight>
                <a:latin typeface="DN_TB_Shinbun_Gothic_Std_M" panose="02000503000000000000" pitchFamily="2" charset="-128"/>
                <a:ea typeface="DN_TB_Shinbun_Gothic_Std_M" panose="02000503000000000000" pitchFamily="2" charset="-128"/>
              </a:rPr>
              <a:t>自分の責任で頭脳をはたらかせることができる。</a:t>
            </a:r>
            <a:endParaRPr kumimoji="1" lang="en-US" altLang="ja-JP" sz="1200" dirty="0">
              <a:highlight>
                <a:srgbClr val="99FFCC"/>
              </a:highlight>
              <a:latin typeface="DN_TB_Shinbun_Gothic_Std_M" panose="02000503000000000000" pitchFamily="2" charset="-128"/>
              <a:ea typeface="DN_TB_Shinbun_Gothic_Std_M" panose="02000503000000000000" pitchFamily="2" charset="-128"/>
            </a:endParaRPr>
          </a:p>
          <a:p>
            <a:r>
              <a:rPr kumimoji="1" lang="ja-JP" altLang="en-US" b="1" dirty="0">
                <a:latin typeface="DN_TB_Shinbun_Mincho_Std_L" panose="02000503000000000000" pitchFamily="2" charset="-128"/>
                <a:ea typeface="DN_TB_Shinbun_Mincho_Std_L" panose="02000503000000000000" pitchFamily="2" charset="-128"/>
              </a:rPr>
              <a:t>試行錯誤・業務革新を担う</a:t>
            </a:r>
          </a:p>
        </p:txBody>
      </p:sp>
      <p:sp>
        <p:nvSpPr>
          <p:cNvPr id="13" name="テキスト ボックス 12">
            <a:extLst>
              <a:ext uri="{FF2B5EF4-FFF2-40B4-BE49-F238E27FC236}">
                <a16:creationId xmlns:a16="http://schemas.microsoft.com/office/drawing/2014/main" id="{73CA3A3B-AEAA-40D9-A8C3-07ED1C0A085D}"/>
              </a:ext>
            </a:extLst>
          </p:cNvPr>
          <p:cNvSpPr txBox="1"/>
          <p:nvPr/>
        </p:nvSpPr>
        <p:spPr>
          <a:xfrm>
            <a:off x="6481871" y="701357"/>
            <a:ext cx="5035313" cy="861774"/>
          </a:xfrm>
          <a:prstGeom prst="rect">
            <a:avLst/>
          </a:prstGeom>
          <a:noFill/>
        </p:spPr>
        <p:txBody>
          <a:bodyPr wrap="square" rtlCol="0">
            <a:spAutoFit/>
          </a:bodyPr>
          <a:lstStyle/>
          <a:p>
            <a:r>
              <a:rPr kumimoji="1" lang="en-US" altLang="ja-JP" dirty="0">
                <a:latin typeface="DN_TB_Shinbun_Gothic_Std_M" panose="02000503000000000000" pitchFamily="2" charset="-128"/>
                <a:ea typeface="DN_TB_Shinbun_Gothic_Std_M" panose="02000503000000000000" pitchFamily="2" charset="-128"/>
              </a:rPr>
              <a:t>(B) </a:t>
            </a:r>
            <a:r>
              <a:rPr kumimoji="1" lang="ja-JP" altLang="en-US" dirty="0">
                <a:latin typeface="DN_TB_Shinbun_Gothic_Std_M" panose="02000503000000000000" pitchFamily="2" charset="-128"/>
                <a:ea typeface="DN_TB_Shinbun_Gothic_Std_M" panose="02000503000000000000" pitchFamily="2" charset="-128"/>
              </a:rPr>
              <a:t>経営事務的な性質</a:t>
            </a:r>
            <a:endParaRPr kumimoji="1" lang="en-US" altLang="ja-JP" dirty="0">
              <a:latin typeface="DN_TB_Shinbun_Gothic_Std_M" panose="02000503000000000000" pitchFamily="2" charset="-128"/>
              <a:ea typeface="DN_TB_Shinbun_Gothic_Std_M" panose="02000503000000000000" pitchFamily="2" charset="-128"/>
            </a:endParaRPr>
          </a:p>
          <a:p>
            <a:r>
              <a:rPr lang="en-US" altLang="ja-JP" sz="1200" dirty="0">
                <a:latin typeface="DN_TB_Shinbun_Gothic_Std_M" panose="02000503000000000000" pitchFamily="2" charset="-128"/>
                <a:ea typeface="DN_TB_Shinbun_Gothic_Std_M" panose="02000503000000000000" pitchFamily="2" charset="-128"/>
              </a:rPr>
              <a:t>        </a:t>
            </a:r>
            <a:r>
              <a:rPr lang="ja-JP" altLang="en-US" sz="1200" dirty="0">
                <a:highlight>
                  <a:srgbClr val="FFFF00"/>
                </a:highlight>
                <a:latin typeface="DN_TB_Shinbun_Gothic_Std_M" panose="02000503000000000000" pitchFamily="2" charset="-128"/>
                <a:ea typeface="DN_TB_Shinbun_Gothic_Std_M" panose="02000503000000000000" pitchFamily="2" charset="-128"/>
              </a:rPr>
              <a:t>組織的な集団思考と決定に頼って仕事をする。</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b="1" dirty="0">
                <a:latin typeface="DN_TB_Shinbun_Mincho_Std_L" panose="02000503000000000000" pitchFamily="2" charset="-128"/>
                <a:ea typeface="DN_TB_Shinbun_Mincho_Std_L" panose="02000503000000000000" pitchFamily="2" charset="-128"/>
              </a:rPr>
              <a:t>大規模化・組織化・運用を担う</a:t>
            </a:r>
          </a:p>
        </p:txBody>
      </p:sp>
      <p:cxnSp>
        <p:nvCxnSpPr>
          <p:cNvPr id="14" name="直線コネクタ 13">
            <a:extLst>
              <a:ext uri="{FF2B5EF4-FFF2-40B4-BE49-F238E27FC236}">
                <a16:creationId xmlns:a16="http://schemas.microsoft.com/office/drawing/2014/main" id="{72726BF7-2A11-4563-9A75-E749AD2DC5DE}"/>
              </a:ext>
            </a:extLst>
          </p:cNvPr>
          <p:cNvCxnSpPr>
            <a:cxnSpLocks/>
          </p:cNvCxnSpPr>
          <p:nvPr/>
        </p:nvCxnSpPr>
        <p:spPr>
          <a:xfrm flipV="1">
            <a:off x="7966585" y="2434195"/>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4E57302-50B3-4F38-8A15-3693AD4D261D}"/>
              </a:ext>
            </a:extLst>
          </p:cNvPr>
          <p:cNvCxnSpPr>
            <a:cxnSpLocks/>
          </p:cNvCxnSpPr>
          <p:nvPr/>
        </p:nvCxnSpPr>
        <p:spPr>
          <a:xfrm flipH="1">
            <a:off x="6480048" y="2834636"/>
            <a:ext cx="31305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5B8BCE0-2746-4EFC-8BCB-57B850082EEB}"/>
              </a:ext>
            </a:extLst>
          </p:cNvPr>
          <p:cNvCxnSpPr>
            <a:cxnSpLocks/>
          </p:cNvCxnSpPr>
          <p:nvPr/>
        </p:nvCxnSpPr>
        <p:spPr>
          <a:xfrm flipV="1">
            <a:off x="9610598"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901A1DE-37EE-426A-873B-B1E16EB6CFF6}"/>
              </a:ext>
            </a:extLst>
          </p:cNvPr>
          <p:cNvCxnSpPr>
            <a:cxnSpLocks/>
          </p:cNvCxnSpPr>
          <p:nvPr/>
        </p:nvCxnSpPr>
        <p:spPr>
          <a:xfrm flipV="1">
            <a:off x="7966585" y="2834638"/>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9297221-FD66-4BDF-9550-F9AC89C19171}"/>
              </a:ext>
            </a:extLst>
          </p:cNvPr>
          <p:cNvCxnSpPr>
            <a:cxnSpLocks/>
          </p:cNvCxnSpPr>
          <p:nvPr/>
        </p:nvCxnSpPr>
        <p:spPr>
          <a:xfrm flipV="1">
            <a:off x="6480047"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B81F413-343E-4C0E-A5AA-EE78BC5C45F6}"/>
              </a:ext>
            </a:extLst>
          </p:cNvPr>
          <p:cNvCxnSpPr>
            <a:cxnSpLocks/>
          </p:cNvCxnSpPr>
          <p:nvPr/>
        </p:nvCxnSpPr>
        <p:spPr>
          <a:xfrm>
            <a:off x="577237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9A0DFCB8-9CF5-4BB8-9C39-75A3243683BC}"/>
              </a:ext>
            </a:extLst>
          </p:cNvPr>
          <p:cNvCxnSpPr>
            <a:cxnSpLocks/>
          </p:cNvCxnSpPr>
          <p:nvPr/>
        </p:nvCxnSpPr>
        <p:spPr>
          <a:xfrm flipV="1">
            <a:off x="5910130"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96160939-9DF2-4A81-93A8-9A2F656A83A4}"/>
              </a:ext>
            </a:extLst>
          </p:cNvPr>
          <p:cNvCxnSpPr>
            <a:cxnSpLocks/>
          </p:cNvCxnSpPr>
          <p:nvPr/>
        </p:nvCxnSpPr>
        <p:spPr>
          <a:xfrm flipV="1">
            <a:off x="6729280"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3B35CCA5-14F6-4317-8AC0-B3E6F7C0358B}"/>
              </a:ext>
            </a:extLst>
          </p:cNvPr>
          <p:cNvCxnSpPr>
            <a:cxnSpLocks/>
          </p:cNvCxnSpPr>
          <p:nvPr/>
        </p:nvCxnSpPr>
        <p:spPr>
          <a:xfrm flipH="1">
            <a:off x="5910130"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2684A56B-3E9D-414D-888D-B415BC1DC9FD}"/>
              </a:ext>
            </a:extLst>
          </p:cNvPr>
          <p:cNvCxnSpPr>
            <a:cxnSpLocks/>
          </p:cNvCxnSpPr>
          <p:nvPr/>
        </p:nvCxnSpPr>
        <p:spPr>
          <a:xfrm flipV="1">
            <a:off x="6341136"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A237DA30-5643-46E3-B848-5AE3857F4207}"/>
              </a:ext>
            </a:extLst>
          </p:cNvPr>
          <p:cNvCxnSpPr>
            <a:cxnSpLocks/>
          </p:cNvCxnSpPr>
          <p:nvPr/>
        </p:nvCxnSpPr>
        <p:spPr>
          <a:xfrm flipH="1">
            <a:off x="565251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97F138C-5231-404C-87B4-59922570EB3C}"/>
              </a:ext>
            </a:extLst>
          </p:cNvPr>
          <p:cNvCxnSpPr>
            <a:cxnSpLocks/>
          </p:cNvCxnSpPr>
          <p:nvPr/>
        </p:nvCxnSpPr>
        <p:spPr>
          <a:xfrm flipV="1">
            <a:off x="591013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C56118E7-B5E0-4A0B-BF31-C950B81D095A}"/>
              </a:ext>
            </a:extLst>
          </p:cNvPr>
          <p:cNvCxnSpPr>
            <a:cxnSpLocks/>
          </p:cNvCxnSpPr>
          <p:nvPr/>
        </p:nvCxnSpPr>
        <p:spPr>
          <a:xfrm flipV="1">
            <a:off x="565251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D9E3C828-378F-4AE8-9587-DEEC82354062}"/>
              </a:ext>
            </a:extLst>
          </p:cNvPr>
          <p:cNvCxnSpPr>
            <a:cxnSpLocks/>
          </p:cNvCxnSpPr>
          <p:nvPr/>
        </p:nvCxnSpPr>
        <p:spPr>
          <a:xfrm flipV="1">
            <a:off x="583681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8F6EADCF-D2BB-4056-A3B8-1465F3A634CB}"/>
              </a:ext>
            </a:extLst>
          </p:cNvPr>
          <p:cNvCxnSpPr>
            <a:cxnSpLocks/>
          </p:cNvCxnSpPr>
          <p:nvPr/>
        </p:nvCxnSpPr>
        <p:spPr>
          <a:xfrm flipV="1">
            <a:off x="600826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46C947F9-E6EE-4A55-964C-3BFE235FD4AD}"/>
              </a:ext>
            </a:extLst>
          </p:cNvPr>
          <p:cNvCxnSpPr>
            <a:cxnSpLocks/>
          </p:cNvCxnSpPr>
          <p:nvPr/>
        </p:nvCxnSpPr>
        <p:spPr>
          <a:xfrm flipV="1">
            <a:off x="617841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937">
            <a:extLst>
              <a:ext uri="{FF2B5EF4-FFF2-40B4-BE49-F238E27FC236}">
                <a16:creationId xmlns:a16="http://schemas.microsoft.com/office/drawing/2014/main" id="{5CC9D49C-ECFE-4D88-84E4-0DB09941364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4230"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937">
            <a:extLst>
              <a:ext uri="{FF2B5EF4-FFF2-40B4-BE49-F238E27FC236}">
                <a16:creationId xmlns:a16="http://schemas.microsoft.com/office/drawing/2014/main" id="{2674C901-6011-4C49-9898-7012C9C664E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613"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23">
            <a:extLst>
              <a:ext uri="{FF2B5EF4-FFF2-40B4-BE49-F238E27FC236}">
                <a16:creationId xmlns:a16="http://schemas.microsoft.com/office/drawing/2014/main" id="{0F432A1C-5ECA-4D8D-8448-6D19FEDD70A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932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4">
            <a:extLst>
              <a:ext uri="{FF2B5EF4-FFF2-40B4-BE49-F238E27FC236}">
                <a16:creationId xmlns:a16="http://schemas.microsoft.com/office/drawing/2014/main" id="{0904C1F8-B6D3-44B4-B310-37BD0603AA4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64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3">
            <a:extLst>
              <a:ext uri="{FF2B5EF4-FFF2-40B4-BE49-F238E27FC236}">
                <a16:creationId xmlns:a16="http://schemas.microsoft.com/office/drawing/2014/main" id="{FCD14508-31CA-460F-9006-3DF921E5DC49}"/>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3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4">
            <a:extLst>
              <a:ext uri="{FF2B5EF4-FFF2-40B4-BE49-F238E27FC236}">
                <a16:creationId xmlns:a16="http://schemas.microsoft.com/office/drawing/2014/main" id="{9D13DF49-06BA-462E-843C-DA8F2C19CAF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594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直線コネクタ 90">
            <a:extLst>
              <a:ext uri="{FF2B5EF4-FFF2-40B4-BE49-F238E27FC236}">
                <a16:creationId xmlns:a16="http://schemas.microsoft.com/office/drawing/2014/main" id="{91EBFA36-CEA2-425F-90A8-C3BC66F05B69}"/>
              </a:ext>
            </a:extLst>
          </p:cNvPr>
          <p:cNvCxnSpPr>
            <a:cxnSpLocks/>
          </p:cNvCxnSpPr>
          <p:nvPr/>
        </p:nvCxnSpPr>
        <p:spPr>
          <a:xfrm>
            <a:off x="659152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7FFA284-492A-40BF-B8BF-5C0239D704B7}"/>
              </a:ext>
            </a:extLst>
          </p:cNvPr>
          <p:cNvCxnSpPr>
            <a:cxnSpLocks/>
          </p:cNvCxnSpPr>
          <p:nvPr/>
        </p:nvCxnSpPr>
        <p:spPr>
          <a:xfrm flipH="1">
            <a:off x="647166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C6BAA8CF-D284-4599-9EA5-43AE2989223F}"/>
              </a:ext>
            </a:extLst>
          </p:cNvPr>
          <p:cNvCxnSpPr>
            <a:cxnSpLocks/>
          </p:cNvCxnSpPr>
          <p:nvPr/>
        </p:nvCxnSpPr>
        <p:spPr>
          <a:xfrm flipV="1">
            <a:off x="672928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795E15F4-2A71-4F6B-9B45-6D2EB7D6EA30}"/>
              </a:ext>
            </a:extLst>
          </p:cNvPr>
          <p:cNvCxnSpPr>
            <a:cxnSpLocks/>
          </p:cNvCxnSpPr>
          <p:nvPr/>
        </p:nvCxnSpPr>
        <p:spPr>
          <a:xfrm flipV="1">
            <a:off x="647166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6C46358C-B2E9-44A4-B197-549A4AF44E6F}"/>
              </a:ext>
            </a:extLst>
          </p:cNvPr>
          <p:cNvCxnSpPr>
            <a:cxnSpLocks/>
          </p:cNvCxnSpPr>
          <p:nvPr/>
        </p:nvCxnSpPr>
        <p:spPr>
          <a:xfrm flipV="1">
            <a:off x="665596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9E0EB9BD-3311-4199-89DE-2D2D9556C287}"/>
              </a:ext>
            </a:extLst>
          </p:cNvPr>
          <p:cNvCxnSpPr>
            <a:cxnSpLocks/>
          </p:cNvCxnSpPr>
          <p:nvPr/>
        </p:nvCxnSpPr>
        <p:spPr>
          <a:xfrm flipV="1">
            <a:off x="682741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3851F59-CF6E-4BD8-997E-AD1562DD8076}"/>
              </a:ext>
            </a:extLst>
          </p:cNvPr>
          <p:cNvCxnSpPr>
            <a:cxnSpLocks/>
          </p:cNvCxnSpPr>
          <p:nvPr/>
        </p:nvCxnSpPr>
        <p:spPr>
          <a:xfrm flipV="1">
            <a:off x="699756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8" name="Picture 23">
            <a:extLst>
              <a:ext uri="{FF2B5EF4-FFF2-40B4-BE49-F238E27FC236}">
                <a16:creationId xmlns:a16="http://schemas.microsoft.com/office/drawing/2014/main" id="{E41D3672-B619-4283-97A5-18B58F06BA1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847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4">
            <a:extLst>
              <a:ext uri="{FF2B5EF4-FFF2-40B4-BE49-F238E27FC236}">
                <a16:creationId xmlns:a16="http://schemas.microsoft.com/office/drawing/2014/main" id="{DA062B18-B053-49BB-9034-1514B9088561}"/>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079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3">
            <a:extLst>
              <a:ext uri="{FF2B5EF4-FFF2-40B4-BE49-F238E27FC236}">
                <a16:creationId xmlns:a16="http://schemas.microsoft.com/office/drawing/2014/main" id="{41D4EA8D-0060-416A-AEE1-34BBCEA9CE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78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4">
            <a:extLst>
              <a:ext uri="{FF2B5EF4-FFF2-40B4-BE49-F238E27FC236}">
                <a16:creationId xmlns:a16="http://schemas.microsoft.com/office/drawing/2014/main" id="{CB27AC3A-E89D-4FD4-8D8D-25C2E8000EF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509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2" name="直線コネクタ 131">
            <a:extLst>
              <a:ext uri="{FF2B5EF4-FFF2-40B4-BE49-F238E27FC236}">
                <a16:creationId xmlns:a16="http://schemas.microsoft.com/office/drawing/2014/main" id="{DC9556C0-0A88-4236-8935-C081DF77BC37}"/>
              </a:ext>
            </a:extLst>
          </p:cNvPr>
          <p:cNvCxnSpPr>
            <a:cxnSpLocks/>
          </p:cNvCxnSpPr>
          <p:nvPr/>
        </p:nvCxnSpPr>
        <p:spPr>
          <a:xfrm>
            <a:off x="737443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4CAF623-CFFC-4C1F-BD4A-B4ED9CE5026D}"/>
              </a:ext>
            </a:extLst>
          </p:cNvPr>
          <p:cNvCxnSpPr>
            <a:cxnSpLocks/>
          </p:cNvCxnSpPr>
          <p:nvPr/>
        </p:nvCxnSpPr>
        <p:spPr>
          <a:xfrm flipV="1">
            <a:off x="7512196"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90CB824C-FA8F-440C-B16B-D1655D3AFF29}"/>
              </a:ext>
            </a:extLst>
          </p:cNvPr>
          <p:cNvCxnSpPr>
            <a:cxnSpLocks/>
          </p:cNvCxnSpPr>
          <p:nvPr/>
        </p:nvCxnSpPr>
        <p:spPr>
          <a:xfrm flipV="1">
            <a:off x="8331346"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54933E3B-E7BB-459F-AF3F-CD5686E8D7F5}"/>
              </a:ext>
            </a:extLst>
          </p:cNvPr>
          <p:cNvCxnSpPr>
            <a:cxnSpLocks/>
          </p:cNvCxnSpPr>
          <p:nvPr/>
        </p:nvCxnSpPr>
        <p:spPr>
          <a:xfrm flipH="1">
            <a:off x="7512196"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D61983C1-BCA7-4723-B32F-3911B275CF64}"/>
              </a:ext>
            </a:extLst>
          </p:cNvPr>
          <p:cNvCxnSpPr>
            <a:cxnSpLocks/>
          </p:cNvCxnSpPr>
          <p:nvPr/>
        </p:nvCxnSpPr>
        <p:spPr>
          <a:xfrm flipV="1">
            <a:off x="7943202"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C44FE33A-B444-49C2-8DF3-8E07231E2708}"/>
              </a:ext>
            </a:extLst>
          </p:cNvPr>
          <p:cNvCxnSpPr>
            <a:cxnSpLocks/>
          </p:cNvCxnSpPr>
          <p:nvPr/>
        </p:nvCxnSpPr>
        <p:spPr>
          <a:xfrm flipH="1">
            <a:off x="725458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C2B66057-F6A0-4FF5-9654-EC50A3BD6D5E}"/>
              </a:ext>
            </a:extLst>
          </p:cNvPr>
          <p:cNvCxnSpPr>
            <a:cxnSpLocks/>
          </p:cNvCxnSpPr>
          <p:nvPr/>
        </p:nvCxnSpPr>
        <p:spPr>
          <a:xfrm flipV="1">
            <a:off x="751219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A8D105F1-B9E3-45EB-A0B8-58B725E19ED3}"/>
              </a:ext>
            </a:extLst>
          </p:cNvPr>
          <p:cNvCxnSpPr>
            <a:cxnSpLocks/>
          </p:cNvCxnSpPr>
          <p:nvPr/>
        </p:nvCxnSpPr>
        <p:spPr>
          <a:xfrm flipV="1">
            <a:off x="725458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591C7565-AEEF-4854-9341-43F3B05830BA}"/>
              </a:ext>
            </a:extLst>
          </p:cNvPr>
          <p:cNvCxnSpPr>
            <a:cxnSpLocks/>
          </p:cNvCxnSpPr>
          <p:nvPr/>
        </p:nvCxnSpPr>
        <p:spPr>
          <a:xfrm flipV="1">
            <a:off x="743887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EAD9D0F1-B74C-45F9-9387-5FC235899232}"/>
              </a:ext>
            </a:extLst>
          </p:cNvPr>
          <p:cNvCxnSpPr>
            <a:cxnSpLocks/>
          </p:cNvCxnSpPr>
          <p:nvPr/>
        </p:nvCxnSpPr>
        <p:spPr>
          <a:xfrm flipV="1">
            <a:off x="761032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C2398534-46AB-4E9C-B06B-343A86A40A83}"/>
              </a:ext>
            </a:extLst>
          </p:cNvPr>
          <p:cNvCxnSpPr>
            <a:cxnSpLocks/>
          </p:cNvCxnSpPr>
          <p:nvPr/>
        </p:nvCxnSpPr>
        <p:spPr>
          <a:xfrm flipV="1">
            <a:off x="778048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 name="Picture 937">
            <a:extLst>
              <a:ext uri="{FF2B5EF4-FFF2-40B4-BE49-F238E27FC236}">
                <a16:creationId xmlns:a16="http://schemas.microsoft.com/office/drawing/2014/main" id="{3DDCEB7C-57DF-40DB-B5A6-A0079A58341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296"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937">
            <a:extLst>
              <a:ext uri="{FF2B5EF4-FFF2-40B4-BE49-F238E27FC236}">
                <a16:creationId xmlns:a16="http://schemas.microsoft.com/office/drawing/2014/main" id="{8E595922-BF03-484E-A6EF-710AB0C3EC7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679"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23">
            <a:extLst>
              <a:ext uri="{FF2B5EF4-FFF2-40B4-BE49-F238E27FC236}">
                <a16:creationId xmlns:a16="http://schemas.microsoft.com/office/drawing/2014/main" id="{574E37DF-0BED-4175-A325-C3D4B2E79E3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39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24">
            <a:extLst>
              <a:ext uri="{FF2B5EF4-FFF2-40B4-BE49-F238E27FC236}">
                <a16:creationId xmlns:a16="http://schemas.microsoft.com/office/drawing/2014/main" id="{A0C4B045-D70D-45FC-913E-C99A2450AFE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370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23">
            <a:extLst>
              <a:ext uri="{FF2B5EF4-FFF2-40B4-BE49-F238E27FC236}">
                <a16:creationId xmlns:a16="http://schemas.microsoft.com/office/drawing/2014/main" id="{3FD4FD40-D8AE-49AB-A4A5-F35641D1030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570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24">
            <a:extLst>
              <a:ext uri="{FF2B5EF4-FFF2-40B4-BE49-F238E27FC236}">
                <a16:creationId xmlns:a16="http://schemas.microsoft.com/office/drawing/2014/main" id="{BB453C46-2714-4D65-A4E2-7D53D6C743B8}"/>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801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9" name="直線コネクタ 148">
            <a:extLst>
              <a:ext uri="{FF2B5EF4-FFF2-40B4-BE49-F238E27FC236}">
                <a16:creationId xmlns:a16="http://schemas.microsoft.com/office/drawing/2014/main" id="{FEAB50AF-1EB2-4711-B7C9-1E64ABFC4B78}"/>
              </a:ext>
            </a:extLst>
          </p:cNvPr>
          <p:cNvCxnSpPr>
            <a:cxnSpLocks/>
          </p:cNvCxnSpPr>
          <p:nvPr/>
        </p:nvCxnSpPr>
        <p:spPr>
          <a:xfrm>
            <a:off x="819358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442D1E9A-7345-45C0-85BE-C826025767F2}"/>
              </a:ext>
            </a:extLst>
          </p:cNvPr>
          <p:cNvCxnSpPr>
            <a:cxnSpLocks/>
          </p:cNvCxnSpPr>
          <p:nvPr/>
        </p:nvCxnSpPr>
        <p:spPr>
          <a:xfrm flipH="1">
            <a:off x="807373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714A0228-E335-41EC-A206-6111DB707178}"/>
              </a:ext>
            </a:extLst>
          </p:cNvPr>
          <p:cNvCxnSpPr>
            <a:cxnSpLocks/>
          </p:cNvCxnSpPr>
          <p:nvPr/>
        </p:nvCxnSpPr>
        <p:spPr>
          <a:xfrm flipV="1">
            <a:off x="833134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53CAE915-E82E-4B83-80FD-196D91F5D5D8}"/>
              </a:ext>
            </a:extLst>
          </p:cNvPr>
          <p:cNvCxnSpPr>
            <a:cxnSpLocks/>
          </p:cNvCxnSpPr>
          <p:nvPr/>
        </p:nvCxnSpPr>
        <p:spPr>
          <a:xfrm flipV="1">
            <a:off x="807373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38485B78-C4A9-4BE5-8451-B0A7150A1C1A}"/>
              </a:ext>
            </a:extLst>
          </p:cNvPr>
          <p:cNvCxnSpPr>
            <a:cxnSpLocks/>
          </p:cNvCxnSpPr>
          <p:nvPr/>
        </p:nvCxnSpPr>
        <p:spPr>
          <a:xfrm flipV="1">
            <a:off x="825802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942F5B28-8A8D-4AA5-86B2-E42EAEF77DE5}"/>
              </a:ext>
            </a:extLst>
          </p:cNvPr>
          <p:cNvCxnSpPr>
            <a:cxnSpLocks/>
          </p:cNvCxnSpPr>
          <p:nvPr/>
        </p:nvCxnSpPr>
        <p:spPr>
          <a:xfrm flipV="1">
            <a:off x="842947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BB453E73-3FBA-45B4-911F-23E8B5A28A20}"/>
              </a:ext>
            </a:extLst>
          </p:cNvPr>
          <p:cNvCxnSpPr>
            <a:cxnSpLocks/>
          </p:cNvCxnSpPr>
          <p:nvPr/>
        </p:nvCxnSpPr>
        <p:spPr>
          <a:xfrm flipV="1">
            <a:off x="859963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6" name="Picture 23">
            <a:extLst>
              <a:ext uri="{FF2B5EF4-FFF2-40B4-BE49-F238E27FC236}">
                <a16:creationId xmlns:a16="http://schemas.microsoft.com/office/drawing/2014/main" id="{38C938C7-CE3D-4D46-9758-A9C4B6CAEBE5}"/>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054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24">
            <a:extLst>
              <a:ext uri="{FF2B5EF4-FFF2-40B4-BE49-F238E27FC236}">
                <a16:creationId xmlns:a16="http://schemas.microsoft.com/office/drawing/2014/main" id="{7178EABD-E784-4527-9627-2B0716247ED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285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23">
            <a:extLst>
              <a:ext uri="{FF2B5EF4-FFF2-40B4-BE49-F238E27FC236}">
                <a16:creationId xmlns:a16="http://schemas.microsoft.com/office/drawing/2014/main" id="{128883DD-CD04-4CDE-B033-A0F4A78772F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85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24">
            <a:extLst>
              <a:ext uri="{FF2B5EF4-FFF2-40B4-BE49-F238E27FC236}">
                <a16:creationId xmlns:a16="http://schemas.microsoft.com/office/drawing/2014/main" id="{DC2871A6-C08D-44AD-BED8-761C9491CBDA}"/>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716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0" name="直線コネクタ 159">
            <a:extLst>
              <a:ext uri="{FF2B5EF4-FFF2-40B4-BE49-F238E27FC236}">
                <a16:creationId xmlns:a16="http://schemas.microsoft.com/office/drawing/2014/main" id="{E46BFB6C-E937-465B-A43E-72E8A7D2D5D5}"/>
              </a:ext>
            </a:extLst>
          </p:cNvPr>
          <p:cNvCxnSpPr>
            <a:cxnSpLocks/>
          </p:cNvCxnSpPr>
          <p:nvPr/>
        </p:nvCxnSpPr>
        <p:spPr>
          <a:xfrm>
            <a:off x="902290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7528E8D3-F809-4836-8193-9997BCA6B31D}"/>
              </a:ext>
            </a:extLst>
          </p:cNvPr>
          <p:cNvCxnSpPr>
            <a:cxnSpLocks/>
          </p:cNvCxnSpPr>
          <p:nvPr/>
        </p:nvCxnSpPr>
        <p:spPr>
          <a:xfrm flipV="1">
            <a:off x="9160658" y="4157174"/>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643B6167-D6AC-49A5-8C69-9B89B75396CB}"/>
              </a:ext>
            </a:extLst>
          </p:cNvPr>
          <p:cNvCxnSpPr>
            <a:cxnSpLocks/>
          </p:cNvCxnSpPr>
          <p:nvPr/>
        </p:nvCxnSpPr>
        <p:spPr>
          <a:xfrm flipV="1">
            <a:off x="9979808" y="4157174"/>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EEEF3EC-B3DB-4FC3-B729-2F39F859AE18}"/>
              </a:ext>
            </a:extLst>
          </p:cNvPr>
          <p:cNvCxnSpPr>
            <a:cxnSpLocks/>
          </p:cNvCxnSpPr>
          <p:nvPr/>
        </p:nvCxnSpPr>
        <p:spPr>
          <a:xfrm flipH="1">
            <a:off x="9160658" y="4157174"/>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34DF0806-08A1-46A6-964B-53E70147F3C8}"/>
              </a:ext>
            </a:extLst>
          </p:cNvPr>
          <p:cNvCxnSpPr>
            <a:cxnSpLocks/>
          </p:cNvCxnSpPr>
          <p:nvPr/>
        </p:nvCxnSpPr>
        <p:spPr>
          <a:xfrm flipV="1">
            <a:off x="9591664" y="3954980"/>
            <a:ext cx="0" cy="2021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2EA78AC-9EF1-4C2E-A26D-4CA7829E66B4}"/>
              </a:ext>
            </a:extLst>
          </p:cNvPr>
          <p:cNvCxnSpPr>
            <a:cxnSpLocks/>
          </p:cNvCxnSpPr>
          <p:nvPr/>
        </p:nvCxnSpPr>
        <p:spPr>
          <a:xfrm flipH="1">
            <a:off x="890304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C2EC09D8-9D12-4D6D-8870-0194880A90BB}"/>
              </a:ext>
            </a:extLst>
          </p:cNvPr>
          <p:cNvCxnSpPr>
            <a:cxnSpLocks/>
          </p:cNvCxnSpPr>
          <p:nvPr/>
        </p:nvCxnSpPr>
        <p:spPr>
          <a:xfrm flipV="1">
            <a:off x="916065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30AC9D82-B1F2-49DD-807D-444F249B6A9B}"/>
              </a:ext>
            </a:extLst>
          </p:cNvPr>
          <p:cNvCxnSpPr>
            <a:cxnSpLocks/>
          </p:cNvCxnSpPr>
          <p:nvPr/>
        </p:nvCxnSpPr>
        <p:spPr>
          <a:xfrm flipV="1">
            <a:off x="890304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7230844F-FAAE-4EB1-B8FC-3B4F06977713}"/>
              </a:ext>
            </a:extLst>
          </p:cNvPr>
          <p:cNvCxnSpPr>
            <a:cxnSpLocks/>
          </p:cNvCxnSpPr>
          <p:nvPr/>
        </p:nvCxnSpPr>
        <p:spPr>
          <a:xfrm flipV="1">
            <a:off x="908734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E5ABDA15-B208-4C7D-8384-FD1F1DC86C07}"/>
              </a:ext>
            </a:extLst>
          </p:cNvPr>
          <p:cNvCxnSpPr>
            <a:cxnSpLocks/>
          </p:cNvCxnSpPr>
          <p:nvPr/>
        </p:nvCxnSpPr>
        <p:spPr>
          <a:xfrm flipV="1">
            <a:off x="925879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210D9EC7-3591-4E05-846C-91E7DA81DDA3}"/>
              </a:ext>
            </a:extLst>
          </p:cNvPr>
          <p:cNvCxnSpPr>
            <a:cxnSpLocks/>
          </p:cNvCxnSpPr>
          <p:nvPr/>
        </p:nvCxnSpPr>
        <p:spPr>
          <a:xfrm flipV="1">
            <a:off x="942894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1" name="Picture 937">
            <a:extLst>
              <a:ext uri="{FF2B5EF4-FFF2-40B4-BE49-F238E27FC236}">
                <a16:creationId xmlns:a16="http://schemas.microsoft.com/office/drawing/2014/main" id="{1E382326-051D-40E3-A5F8-4A51F565220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4758"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937">
            <a:extLst>
              <a:ext uri="{FF2B5EF4-FFF2-40B4-BE49-F238E27FC236}">
                <a16:creationId xmlns:a16="http://schemas.microsoft.com/office/drawing/2014/main" id="{E8C178C5-5530-4431-93CF-65E5A8198D71}"/>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3141"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23">
            <a:extLst>
              <a:ext uri="{FF2B5EF4-FFF2-40B4-BE49-F238E27FC236}">
                <a16:creationId xmlns:a16="http://schemas.microsoft.com/office/drawing/2014/main" id="{AEA5E5DF-2D81-4F4E-9D71-5F083E352540}"/>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985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24">
            <a:extLst>
              <a:ext uri="{FF2B5EF4-FFF2-40B4-BE49-F238E27FC236}">
                <a16:creationId xmlns:a16="http://schemas.microsoft.com/office/drawing/2014/main" id="{F0742CBC-B245-4ACF-B994-4F597D86FE3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216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23">
            <a:extLst>
              <a:ext uri="{FF2B5EF4-FFF2-40B4-BE49-F238E27FC236}">
                <a16:creationId xmlns:a16="http://schemas.microsoft.com/office/drawing/2014/main" id="{90D560B7-2763-434C-9AD6-2180B12337B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416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24">
            <a:extLst>
              <a:ext uri="{FF2B5EF4-FFF2-40B4-BE49-F238E27FC236}">
                <a16:creationId xmlns:a16="http://schemas.microsoft.com/office/drawing/2014/main" id="{364E6702-AF8C-433E-9D6F-CD5DD1ACA77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647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7" name="直線コネクタ 176">
            <a:extLst>
              <a:ext uri="{FF2B5EF4-FFF2-40B4-BE49-F238E27FC236}">
                <a16:creationId xmlns:a16="http://schemas.microsoft.com/office/drawing/2014/main" id="{BD9DE198-2936-45D8-B5B5-454C42B50668}"/>
              </a:ext>
            </a:extLst>
          </p:cNvPr>
          <p:cNvCxnSpPr>
            <a:cxnSpLocks/>
          </p:cNvCxnSpPr>
          <p:nvPr/>
        </p:nvCxnSpPr>
        <p:spPr>
          <a:xfrm>
            <a:off x="984205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262D72C8-B1A7-49F3-9408-C2E2131791FC}"/>
              </a:ext>
            </a:extLst>
          </p:cNvPr>
          <p:cNvCxnSpPr>
            <a:cxnSpLocks/>
          </p:cNvCxnSpPr>
          <p:nvPr/>
        </p:nvCxnSpPr>
        <p:spPr>
          <a:xfrm flipH="1">
            <a:off x="972219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EBBE2040-68D2-41D7-8DB2-C3CFDD6DE8FE}"/>
              </a:ext>
            </a:extLst>
          </p:cNvPr>
          <p:cNvCxnSpPr>
            <a:cxnSpLocks/>
          </p:cNvCxnSpPr>
          <p:nvPr/>
        </p:nvCxnSpPr>
        <p:spPr>
          <a:xfrm flipV="1">
            <a:off x="997980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100CE7F2-E5D9-4FC4-955C-939D46380E2C}"/>
              </a:ext>
            </a:extLst>
          </p:cNvPr>
          <p:cNvCxnSpPr>
            <a:cxnSpLocks/>
          </p:cNvCxnSpPr>
          <p:nvPr/>
        </p:nvCxnSpPr>
        <p:spPr>
          <a:xfrm flipV="1">
            <a:off x="972219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4AA344A2-AF81-44D9-B4EB-008EAE8BD677}"/>
              </a:ext>
            </a:extLst>
          </p:cNvPr>
          <p:cNvCxnSpPr>
            <a:cxnSpLocks/>
          </p:cNvCxnSpPr>
          <p:nvPr/>
        </p:nvCxnSpPr>
        <p:spPr>
          <a:xfrm flipV="1">
            <a:off x="990649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A55D471B-2B2E-403A-BA76-FAD593EC42F9}"/>
              </a:ext>
            </a:extLst>
          </p:cNvPr>
          <p:cNvCxnSpPr>
            <a:cxnSpLocks/>
          </p:cNvCxnSpPr>
          <p:nvPr/>
        </p:nvCxnSpPr>
        <p:spPr>
          <a:xfrm flipV="1">
            <a:off x="1007794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A03E8BB2-E716-448B-AAE3-1A1B03750BAB}"/>
              </a:ext>
            </a:extLst>
          </p:cNvPr>
          <p:cNvCxnSpPr>
            <a:cxnSpLocks/>
          </p:cNvCxnSpPr>
          <p:nvPr/>
        </p:nvCxnSpPr>
        <p:spPr>
          <a:xfrm flipV="1">
            <a:off x="1024809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4" name="Picture 23">
            <a:extLst>
              <a:ext uri="{FF2B5EF4-FFF2-40B4-BE49-F238E27FC236}">
                <a16:creationId xmlns:a16="http://schemas.microsoft.com/office/drawing/2014/main" id="{8DD1CEB3-92AD-4D46-8A21-8C9D990E815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900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24">
            <a:extLst>
              <a:ext uri="{FF2B5EF4-FFF2-40B4-BE49-F238E27FC236}">
                <a16:creationId xmlns:a16="http://schemas.microsoft.com/office/drawing/2014/main" id="{6F3B807E-5388-4984-9CC3-DDE2D5C10540}"/>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131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 name="Picture 23">
            <a:extLst>
              <a:ext uri="{FF2B5EF4-FFF2-40B4-BE49-F238E27FC236}">
                <a16:creationId xmlns:a16="http://schemas.microsoft.com/office/drawing/2014/main" id="{44D394C7-0AA9-4B9A-9555-4EC78AE4C9F2}"/>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331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24">
            <a:extLst>
              <a:ext uri="{FF2B5EF4-FFF2-40B4-BE49-F238E27FC236}">
                <a16:creationId xmlns:a16="http://schemas.microsoft.com/office/drawing/2014/main" id="{189C3479-BCB1-4192-90CA-0E51F6F0501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562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37">
            <a:extLst>
              <a:ext uri="{FF2B5EF4-FFF2-40B4-BE49-F238E27FC236}">
                <a16:creationId xmlns:a16="http://schemas.microsoft.com/office/drawing/2014/main" id="{6977C92A-E3C0-4F46-AB67-D4D15D4C99B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023"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37">
            <a:extLst>
              <a:ext uri="{FF2B5EF4-FFF2-40B4-BE49-F238E27FC236}">
                <a16:creationId xmlns:a16="http://schemas.microsoft.com/office/drawing/2014/main" id="{ADED2F86-23B2-49E3-AD13-83A9262379D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561"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37">
            <a:extLst>
              <a:ext uri="{FF2B5EF4-FFF2-40B4-BE49-F238E27FC236}">
                <a16:creationId xmlns:a16="http://schemas.microsoft.com/office/drawing/2014/main" id="{DB13FEED-3057-48F1-B2EF-B6415F034EC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3574" y="3206222"/>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図 188">
            <a:extLst>
              <a:ext uri="{FF2B5EF4-FFF2-40B4-BE49-F238E27FC236}">
                <a16:creationId xmlns:a16="http://schemas.microsoft.com/office/drawing/2014/main" id="{8817D924-1479-4021-869C-64D5F0573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156" y="2691188"/>
            <a:ext cx="1336654" cy="1372536"/>
          </a:xfrm>
          <a:prstGeom prst="rect">
            <a:avLst/>
          </a:prstGeom>
        </p:spPr>
      </p:pic>
      <p:pic>
        <p:nvPicPr>
          <p:cNvPr id="191" name="図 190">
            <a:extLst>
              <a:ext uri="{FF2B5EF4-FFF2-40B4-BE49-F238E27FC236}">
                <a16:creationId xmlns:a16="http://schemas.microsoft.com/office/drawing/2014/main" id="{15846144-908F-4B07-A05B-E78B94F8E8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851" y="2702187"/>
            <a:ext cx="1336654" cy="1372536"/>
          </a:xfrm>
          <a:prstGeom prst="rect">
            <a:avLst/>
          </a:prstGeom>
        </p:spPr>
      </p:pic>
      <p:pic>
        <p:nvPicPr>
          <p:cNvPr id="192" name="図 191">
            <a:extLst>
              <a:ext uri="{FF2B5EF4-FFF2-40B4-BE49-F238E27FC236}">
                <a16:creationId xmlns:a16="http://schemas.microsoft.com/office/drawing/2014/main" id="{CF09C5F5-F3E4-46FB-8585-687BBED99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8912" y="2691188"/>
            <a:ext cx="1336654" cy="1372536"/>
          </a:xfrm>
          <a:prstGeom prst="rect">
            <a:avLst/>
          </a:prstGeom>
        </p:spPr>
      </p:pic>
      <p:pic>
        <p:nvPicPr>
          <p:cNvPr id="193" name="図 192">
            <a:extLst>
              <a:ext uri="{FF2B5EF4-FFF2-40B4-BE49-F238E27FC236}">
                <a16:creationId xmlns:a16="http://schemas.microsoft.com/office/drawing/2014/main" id="{21CD213A-A3E8-4942-91F3-4E39CC2F10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436" y="2455943"/>
            <a:ext cx="709382" cy="1140378"/>
          </a:xfrm>
          <a:prstGeom prst="rect">
            <a:avLst/>
          </a:prstGeom>
        </p:spPr>
      </p:pic>
      <p:pic>
        <p:nvPicPr>
          <p:cNvPr id="194" name="図 193">
            <a:extLst>
              <a:ext uri="{FF2B5EF4-FFF2-40B4-BE49-F238E27FC236}">
                <a16:creationId xmlns:a16="http://schemas.microsoft.com/office/drawing/2014/main" id="{2CFA172B-AF30-4376-B84D-EDEE090C57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7916" y="2568398"/>
            <a:ext cx="709382" cy="1140378"/>
          </a:xfrm>
          <a:prstGeom prst="rect">
            <a:avLst/>
          </a:prstGeom>
        </p:spPr>
      </p:pic>
      <p:pic>
        <p:nvPicPr>
          <p:cNvPr id="195" name="図 194">
            <a:extLst>
              <a:ext uri="{FF2B5EF4-FFF2-40B4-BE49-F238E27FC236}">
                <a16:creationId xmlns:a16="http://schemas.microsoft.com/office/drawing/2014/main" id="{BFF92877-2739-4420-BC40-D3B359EB09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1887" y="2534488"/>
            <a:ext cx="709382" cy="1140378"/>
          </a:xfrm>
          <a:prstGeom prst="rect">
            <a:avLst/>
          </a:prstGeom>
        </p:spPr>
      </p:pic>
      <p:cxnSp>
        <p:nvCxnSpPr>
          <p:cNvPr id="206" name="直線コネクタ 205">
            <a:extLst>
              <a:ext uri="{FF2B5EF4-FFF2-40B4-BE49-F238E27FC236}">
                <a16:creationId xmlns:a16="http://schemas.microsoft.com/office/drawing/2014/main" id="{7CBF2C82-58F8-40D5-B965-8D257C03534D}"/>
              </a:ext>
            </a:extLst>
          </p:cNvPr>
          <p:cNvCxnSpPr>
            <a:cxnSpLocks/>
          </p:cNvCxnSpPr>
          <p:nvPr/>
        </p:nvCxnSpPr>
        <p:spPr>
          <a:xfrm flipV="1">
            <a:off x="3235735" y="245594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F03EF9D2-3340-474E-9798-C5F02B03A05A}"/>
              </a:ext>
            </a:extLst>
          </p:cNvPr>
          <p:cNvCxnSpPr>
            <a:cxnSpLocks/>
          </p:cNvCxnSpPr>
          <p:nvPr/>
        </p:nvCxnSpPr>
        <p:spPr>
          <a:xfrm flipV="1">
            <a:off x="3218325" y="997959"/>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矢印: 上カーブ 210">
            <a:extLst>
              <a:ext uri="{FF2B5EF4-FFF2-40B4-BE49-F238E27FC236}">
                <a16:creationId xmlns:a16="http://schemas.microsoft.com/office/drawing/2014/main" id="{FF82DA6D-FA07-45CC-94CD-97D495474B27}"/>
              </a:ext>
            </a:extLst>
          </p:cNvPr>
          <p:cNvSpPr/>
          <p:nvPr/>
        </p:nvSpPr>
        <p:spPr>
          <a:xfrm flipH="1">
            <a:off x="4243018" y="2428652"/>
            <a:ext cx="2446802" cy="478981"/>
          </a:xfrm>
          <a:prstGeom prst="curvedUp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sp>
        <p:nvSpPr>
          <p:cNvPr id="212" name="テキスト ボックス 211">
            <a:extLst>
              <a:ext uri="{FF2B5EF4-FFF2-40B4-BE49-F238E27FC236}">
                <a16:creationId xmlns:a16="http://schemas.microsoft.com/office/drawing/2014/main" id="{6DC67EEE-ED5D-4EC5-8781-558D74A694B4}"/>
              </a:ext>
            </a:extLst>
          </p:cNvPr>
          <p:cNvSpPr txBox="1"/>
          <p:nvPr/>
        </p:nvSpPr>
        <p:spPr>
          <a:xfrm>
            <a:off x="4554544" y="2007444"/>
            <a:ext cx="1983140" cy="646331"/>
          </a:xfrm>
          <a:prstGeom prst="rect">
            <a:avLst/>
          </a:prstGeom>
          <a:noFill/>
        </p:spPr>
        <p:txBody>
          <a:bodyPr wrap="square" rtlCol="0">
            <a:spAutoFit/>
          </a:bodyPr>
          <a:lstStyle/>
          <a:p>
            <a:pPr algn="ctr"/>
            <a:r>
              <a:rPr kumimoji="1" lang="ja-JP" altLang="en-US" dirty="0">
                <a:latin typeface="DN_TB_Shinbun_Gothic_Std_M" panose="02000503000000000000" pitchFamily="2" charset="-128"/>
                <a:ea typeface="DN_TB_Shinbun_Gothic_Std_M" panose="02000503000000000000" pitchFamily="2" charset="-128"/>
              </a:rPr>
              <a:t>業務革新技術</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の提供</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13" name="テキスト ボックス 212">
            <a:extLst>
              <a:ext uri="{FF2B5EF4-FFF2-40B4-BE49-F238E27FC236}">
                <a16:creationId xmlns:a16="http://schemas.microsoft.com/office/drawing/2014/main" id="{9034D879-81E3-4313-ACCF-9134A7139D80}"/>
              </a:ext>
            </a:extLst>
          </p:cNvPr>
          <p:cNvSpPr txBox="1"/>
          <p:nvPr/>
        </p:nvSpPr>
        <p:spPr>
          <a:xfrm>
            <a:off x="4797859" y="2909330"/>
            <a:ext cx="1924258" cy="523220"/>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共同試験運用、</a:t>
            </a:r>
            <a:endParaRPr kumimoji="1" lang="en-US" altLang="ja-JP" sz="1400" dirty="0">
              <a:latin typeface="DN_TB_Shinbun_Gothic_Std_M" panose="02000503000000000000" pitchFamily="2" charset="-128"/>
              <a:ea typeface="DN_TB_Shinbun_Gothic_Std_M" panose="02000503000000000000" pitchFamily="2" charset="-128"/>
            </a:endParaRPr>
          </a:p>
          <a:p>
            <a:r>
              <a:rPr kumimoji="1" lang="ja-JP" altLang="en-US" sz="1400" dirty="0">
                <a:latin typeface="DN_TB_Shinbun_Gothic_Std_M" panose="02000503000000000000" pitchFamily="2" charset="-128"/>
                <a:ea typeface="DN_TB_Shinbun_Gothic_Std_M" panose="02000503000000000000" pitchFamily="2" charset="-128"/>
              </a:rPr>
              <a:t>フィードバック</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14" name="矢印: 上カーブ 213">
            <a:extLst>
              <a:ext uri="{FF2B5EF4-FFF2-40B4-BE49-F238E27FC236}">
                <a16:creationId xmlns:a16="http://schemas.microsoft.com/office/drawing/2014/main" id="{044A1342-24D8-488A-BAD4-0537CF5C2357}"/>
              </a:ext>
            </a:extLst>
          </p:cNvPr>
          <p:cNvSpPr/>
          <p:nvPr/>
        </p:nvSpPr>
        <p:spPr>
          <a:xfrm rot="10800000" flipH="1">
            <a:off x="4286186" y="1609004"/>
            <a:ext cx="2446802" cy="704681"/>
          </a:xfrm>
          <a:prstGeom prst="curved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pic>
        <p:nvPicPr>
          <p:cNvPr id="215" name="図 214">
            <a:extLst>
              <a:ext uri="{FF2B5EF4-FFF2-40B4-BE49-F238E27FC236}">
                <a16:creationId xmlns:a16="http://schemas.microsoft.com/office/drawing/2014/main" id="{95358D95-67CB-4764-8BBF-5C77BD9C4F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4986" y="1587113"/>
            <a:ext cx="476655" cy="466928"/>
          </a:xfrm>
          <a:prstGeom prst="rect">
            <a:avLst/>
          </a:prstGeom>
        </p:spPr>
      </p:pic>
      <p:pic>
        <p:nvPicPr>
          <p:cNvPr id="217" name="図 216">
            <a:extLst>
              <a:ext uri="{FF2B5EF4-FFF2-40B4-BE49-F238E27FC236}">
                <a16:creationId xmlns:a16="http://schemas.microsoft.com/office/drawing/2014/main" id="{E03EC02A-B65A-4ECB-8EEF-290874C1D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823" y="3771674"/>
            <a:ext cx="476655" cy="466928"/>
          </a:xfrm>
          <a:prstGeom prst="rect">
            <a:avLst/>
          </a:prstGeom>
        </p:spPr>
      </p:pic>
      <p:pic>
        <p:nvPicPr>
          <p:cNvPr id="218" name="図 217">
            <a:extLst>
              <a:ext uri="{FF2B5EF4-FFF2-40B4-BE49-F238E27FC236}">
                <a16:creationId xmlns:a16="http://schemas.microsoft.com/office/drawing/2014/main" id="{2FE30EEF-D607-4AC0-AC10-8F4585BEC9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1470" y="3798728"/>
            <a:ext cx="476655" cy="466928"/>
          </a:xfrm>
          <a:prstGeom prst="rect">
            <a:avLst/>
          </a:prstGeom>
        </p:spPr>
      </p:pic>
      <p:pic>
        <p:nvPicPr>
          <p:cNvPr id="219" name="図 218">
            <a:extLst>
              <a:ext uri="{FF2B5EF4-FFF2-40B4-BE49-F238E27FC236}">
                <a16:creationId xmlns:a16="http://schemas.microsoft.com/office/drawing/2014/main" id="{54519469-D8A1-4A23-AD77-A6D346C08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4169" y="3780596"/>
            <a:ext cx="476655" cy="466928"/>
          </a:xfrm>
          <a:prstGeom prst="rect">
            <a:avLst/>
          </a:prstGeom>
        </p:spPr>
      </p:pic>
      <p:sp>
        <p:nvSpPr>
          <p:cNvPr id="220" name="矢印: 左右 219">
            <a:extLst>
              <a:ext uri="{FF2B5EF4-FFF2-40B4-BE49-F238E27FC236}">
                <a16:creationId xmlns:a16="http://schemas.microsoft.com/office/drawing/2014/main" id="{B5CB32F5-1A3C-470A-8273-3DEC9374614E}"/>
              </a:ext>
            </a:extLst>
          </p:cNvPr>
          <p:cNvSpPr/>
          <p:nvPr/>
        </p:nvSpPr>
        <p:spPr>
          <a:xfrm>
            <a:off x="1430747" y="3035843"/>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a:extLst>
              <a:ext uri="{FF2B5EF4-FFF2-40B4-BE49-F238E27FC236}">
                <a16:creationId xmlns:a16="http://schemas.microsoft.com/office/drawing/2014/main" id="{461943C2-3669-4855-AD44-A32A7B7C4944}"/>
              </a:ext>
            </a:extLst>
          </p:cNvPr>
          <p:cNvSpPr txBox="1"/>
          <p:nvPr/>
        </p:nvSpPr>
        <p:spPr>
          <a:xfrm>
            <a:off x="1458292" y="3069679"/>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22" name="矢印: 左右 221">
            <a:extLst>
              <a:ext uri="{FF2B5EF4-FFF2-40B4-BE49-F238E27FC236}">
                <a16:creationId xmlns:a16="http://schemas.microsoft.com/office/drawing/2014/main" id="{B7DB9DB1-00F7-427E-BA16-A3823B822B34}"/>
              </a:ext>
            </a:extLst>
          </p:cNvPr>
          <p:cNvSpPr/>
          <p:nvPr/>
        </p:nvSpPr>
        <p:spPr>
          <a:xfrm>
            <a:off x="2960744" y="3018497"/>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a:extLst>
              <a:ext uri="{FF2B5EF4-FFF2-40B4-BE49-F238E27FC236}">
                <a16:creationId xmlns:a16="http://schemas.microsoft.com/office/drawing/2014/main" id="{D20B1907-DDF5-4CDE-8D59-818E43E3C93A}"/>
              </a:ext>
            </a:extLst>
          </p:cNvPr>
          <p:cNvSpPr txBox="1"/>
          <p:nvPr/>
        </p:nvSpPr>
        <p:spPr>
          <a:xfrm>
            <a:off x="2988289" y="3052333"/>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49" name="テキスト ボックス 248">
            <a:extLst>
              <a:ext uri="{FF2B5EF4-FFF2-40B4-BE49-F238E27FC236}">
                <a16:creationId xmlns:a16="http://schemas.microsoft.com/office/drawing/2014/main" id="{6F456FBF-3584-4678-B70D-8AACDF93194B}"/>
              </a:ext>
            </a:extLst>
          </p:cNvPr>
          <p:cNvSpPr txBox="1"/>
          <p:nvPr/>
        </p:nvSpPr>
        <p:spPr>
          <a:xfrm>
            <a:off x="3512654" y="4691431"/>
            <a:ext cx="1927182" cy="923330"/>
          </a:xfrm>
          <a:prstGeom prst="rect">
            <a:avLst/>
          </a:prstGeom>
          <a:noFill/>
        </p:spPr>
        <p:txBody>
          <a:bodyPr wrap="square" rtlCol="0">
            <a:spAutoFit/>
          </a:bodyPr>
          <a:lstStyle/>
          <a:p>
            <a:r>
              <a:rPr lang="en-US" altLang="ja-JP" dirty="0">
                <a:latin typeface="DN_TB_Shinbun_Gothic_Std_M" panose="02000503000000000000" pitchFamily="2" charset="-128"/>
                <a:ea typeface="DN_TB_Shinbun_Gothic_Std_M" panose="02000503000000000000" pitchFamily="2" charset="-128"/>
              </a:rPr>
              <a:t>(X)</a:t>
            </a:r>
            <a:r>
              <a:rPr lang="ja-JP" altLang="en-US" dirty="0">
                <a:latin typeface="DN_TB_Shinbun_Gothic_Std_M" panose="02000503000000000000" pitchFamily="2" charset="-128"/>
                <a:ea typeface="DN_TB_Shinbun_Gothic_Std_M" panose="02000503000000000000" pitchFamily="2" charset="-128"/>
              </a:rPr>
              <a:t> </a:t>
            </a:r>
            <a:r>
              <a:rPr lang="en-US" altLang="ja-JP" dirty="0">
                <a:latin typeface="DN_TB_Shinbun_Gothic_Std_M" panose="02000503000000000000" pitchFamily="2" charset="-128"/>
                <a:ea typeface="DN_TB_Shinbun_Gothic_Std_M" panose="02000503000000000000" pitchFamily="2" charset="-128"/>
              </a:rPr>
              <a:t>A</a:t>
            </a:r>
            <a:r>
              <a:rPr lang="ja-JP" altLang="en-US" dirty="0">
                <a:latin typeface="DN_TB_Shinbun_Gothic_Std_M" panose="02000503000000000000" pitchFamily="2" charset="-128"/>
                <a:ea typeface="DN_TB_Shinbun_Gothic_Std_M" panose="02000503000000000000" pitchFamily="2" charset="-128"/>
              </a:rPr>
              <a:t>と</a:t>
            </a:r>
            <a:r>
              <a:rPr lang="en-US" altLang="ja-JP" dirty="0">
                <a:latin typeface="DN_TB_Shinbun_Gothic_Std_M" panose="02000503000000000000" pitchFamily="2" charset="-128"/>
                <a:ea typeface="DN_TB_Shinbun_Gothic_Std_M" panose="02000503000000000000" pitchFamily="2" charset="-128"/>
              </a:rPr>
              <a:t>B</a:t>
            </a:r>
            <a:r>
              <a:rPr lang="ja-JP" altLang="en-US" dirty="0">
                <a:latin typeface="DN_TB_Shinbun_Gothic_Std_M" panose="02000503000000000000" pitchFamily="2" charset="-128"/>
                <a:ea typeface="DN_TB_Shinbun_Gothic_Std_M" panose="02000503000000000000" pitchFamily="2" charset="-128"/>
              </a:rPr>
              <a:t>の</a:t>
            </a:r>
            <a:endParaRPr lang="en-US" altLang="ja-JP" dirty="0">
              <a:latin typeface="DN_TB_Shinbun_Gothic_Std_M" panose="02000503000000000000" pitchFamily="2" charset="-128"/>
              <a:ea typeface="DN_TB_Shinbun_Gothic_Std_M" panose="02000503000000000000" pitchFamily="2" charset="-128"/>
            </a:endParaRPr>
          </a:p>
          <a:p>
            <a:r>
              <a:rPr lang="en-US" altLang="ja-JP" dirty="0">
                <a:latin typeface="DN_TB_Shinbun_Gothic_Std_M" panose="02000503000000000000" pitchFamily="2" charset="-128"/>
                <a:ea typeface="DN_TB_Shinbun_Gothic_Std_M" panose="02000503000000000000" pitchFamily="2" charset="-128"/>
              </a:rPr>
              <a:t>  </a:t>
            </a:r>
            <a:r>
              <a:rPr lang="ja-JP" altLang="en-US" dirty="0">
                <a:latin typeface="DN_TB_Shinbun_Gothic_Std_M" panose="02000503000000000000" pitchFamily="2" charset="-128"/>
                <a:ea typeface="DN_TB_Shinbun_Gothic_Std_M" panose="02000503000000000000" pitchFamily="2" charset="-128"/>
              </a:rPr>
              <a:t>融合領域</a:t>
            </a:r>
            <a:endParaRPr lang="en-US" altLang="ja-JP" dirty="0">
              <a:latin typeface="DN_TB_Shinbun_Gothic_Std_M" panose="02000503000000000000" pitchFamily="2" charset="-128"/>
              <a:ea typeface="DN_TB_Shinbun_Gothic_Std_M" panose="02000503000000000000" pitchFamily="2" charset="-128"/>
            </a:endParaRPr>
          </a:p>
          <a:p>
            <a:r>
              <a:rPr kumimoji="1" lang="ja-JP" altLang="en-US" dirty="0">
                <a:latin typeface="DN_TB_Shinbun_Gothic_Std_M" panose="02000503000000000000" pitchFamily="2" charset="-128"/>
                <a:ea typeface="DN_TB_Shinbun_Gothic_Std_M" panose="02000503000000000000" pitchFamily="2" charset="-128"/>
              </a:rPr>
              <a:t>　 </a:t>
            </a:r>
            <a:r>
              <a:rPr kumimoji="1" lang="en-US" altLang="ja-JP" dirty="0">
                <a:latin typeface="DN_TB_Shinbun_Gothic_Std_M" panose="02000503000000000000" pitchFamily="2" charset="-128"/>
                <a:ea typeface="DN_TB_Shinbun_Gothic_Std_M" panose="02000503000000000000" pitchFamily="2" charset="-128"/>
              </a:rPr>
              <a:t>(</a:t>
            </a:r>
            <a:r>
              <a:rPr kumimoji="1" lang="ja-JP" altLang="en-US" dirty="0">
                <a:latin typeface="DN_TB_Shinbun_Gothic_Std_M" panose="02000503000000000000" pitchFamily="2" charset="-128"/>
                <a:ea typeface="DN_TB_Shinbun_Gothic_Std_M" panose="02000503000000000000" pitchFamily="2" charset="-128"/>
              </a:rPr>
              <a:t>特殊な領域</a:t>
            </a:r>
            <a:r>
              <a:rPr kumimoji="1" lang="en-US" altLang="ja-JP" dirty="0">
                <a:latin typeface="DN_TB_Shinbun_Gothic_Std_M" panose="02000503000000000000" pitchFamily="2" charset="-128"/>
                <a:ea typeface="DN_TB_Shinbun_Gothic_Std_M" panose="02000503000000000000" pitchFamily="2" charset="-128"/>
              </a:rPr>
              <a:t>)</a:t>
            </a:r>
          </a:p>
        </p:txBody>
      </p:sp>
      <p:cxnSp>
        <p:nvCxnSpPr>
          <p:cNvPr id="250" name="直線コネクタ 249">
            <a:extLst>
              <a:ext uri="{FF2B5EF4-FFF2-40B4-BE49-F238E27FC236}">
                <a16:creationId xmlns:a16="http://schemas.microsoft.com/office/drawing/2014/main" id="{9DF58B13-2D7D-4D38-A982-D35F5B5C5346}"/>
              </a:ext>
            </a:extLst>
          </p:cNvPr>
          <p:cNvCxnSpPr>
            <a:cxnSpLocks/>
          </p:cNvCxnSpPr>
          <p:nvPr/>
        </p:nvCxnSpPr>
        <p:spPr>
          <a:xfrm>
            <a:off x="3390082" y="5381625"/>
            <a:ext cx="581808" cy="26221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2" name="直線コネクタ 251">
            <a:extLst>
              <a:ext uri="{FF2B5EF4-FFF2-40B4-BE49-F238E27FC236}">
                <a16:creationId xmlns:a16="http://schemas.microsoft.com/office/drawing/2014/main" id="{CB3B67DB-77AC-404F-8D1B-97E904CAA638}"/>
              </a:ext>
            </a:extLst>
          </p:cNvPr>
          <p:cNvCxnSpPr>
            <a:cxnSpLocks/>
          </p:cNvCxnSpPr>
          <p:nvPr/>
        </p:nvCxnSpPr>
        <p:spPr>
          <a:xfrm>
            <a:off x="3420586" y="4772320"/>
            <a:ext cx="0" cy="60619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F917F6FF-C372-4859-832F-BEC47737E344}"/>
              </a:ext>
            </a:extLst>
          </p:cNvPr>
          <p:cNvCxnSpPr>
            <a:cxnSpLocks/>
          </p:cNvCxnSpPr>
          <p:nvPr/>
        </p:nvCxnSpPr>
        <p:spPr>
          <a:xfrm>
            <a:off x="5415576" y="5540906"/>
            <a:ext cx="867399" cy="775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7" name="直線コネクタ 256">
            <a:extLst>
              <a:ext uri="{FF2B5EF4-FFF2-40B4-BE49-F238E27FC236}">
                <a16:creationId xmlns:a16="http://schemas.microsoft.com/office/drawing/2014/main" id="{F24C1026-081E-4E18-B8A4-57E3C74D9499}"/>
              </a:ext>
            </a:extLst>
          </p:cNvPr>
          <p:cNvCxnSpPr>
            <a:cxnSpLocks/>
          </p:cNvCxnSpPr>
          <p:nvPr/>
        </p:nvCxnSpPr>
        <p:spPr>
          <a:xfrm>
            <a:off x="5415576" y="4772320"/>
            <a:ext cx="20972" cy="7685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9" name="四角形: 角を丸くする 258">
            <a:extLst>
              <a:ext uri="{FF2B5EF4-FFF2-40B4-BE49-F238E27FC236}">
                <a16:creationId xmlns:a16="http://schemas.microsoft.com/office/drawing/2014/main" id="{C5FB58DE-BB91-49E7-B926-F725AA8B5F59}"/>
              </a:ext>
            </a:extLst>
          </p:cNvPr>
          <p:cNvSpPr/>
          <p:nvPr/>
        </p:nvSpPr>
        <p:spPr>
          <a:xfrm>
            <a:off x="9386476" y="1535655"/>
            <a:ext cx="1226907" cy="11208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DN_TB_Shinbun_Gothic_Std_M" panose="02000503000000000000" pitchFamily="2" charset="-128"/>
                <a:ea typeface="DN_TB_Shinbun_Gothic_Std_M" panose="02000503000000000000" pitchFamily="2" charset="-128"/>
              </a:rPr>
              <a:t>官僚制</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指揮命令</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上意下達</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計画主義</a:t>
            </a:r>
          </a:p>
        </p:txBody>
      </p:sp>
      <p:sp>
        <p:nvSpPr>
          <p:cNvPr id="260" name="四角形: 角を丸くする 259">
            <a:extLst>
              <a:ext uri="{FF2B5EF4-FFF2-40B4-BE49-F238E27FC236}">
                <a16:creationId xmlns:a16="http://schemas.microsoft.com/office/drawing/2014/main" id="{F8095447-0B86-4632-8775-695C59240C86}"/>
              </a:ext>
            </a:extLst>
          </p:cNvPr>
          <p:cNvSpPr/>
          <p:nvPr/>
        </p:nvSpPr>
        <p:spPr>
          <a:xfrm>
            <a:off x="131031" y="1694086"/>
            <a:ext cx="1805742" cy="79090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DN_TB_Shinbun_Gothic_Std_M" panose="02000503000000000000" pitchFamily="2" charset="-128"/>
                <a:ea typeface="DN_TB_Shinbun_Gothic_Std_M" panose="02000503000000000000" pitchFamily="2" charset="-128"/>
              </a:rPr>
              <a:t>創造主義</a:t>
            </a:r>
            <a:endParaRPr kumimoji="1" lang="en-US" altLang="ja-JP" sz="1600" dirty="0">
              <a:latin typeface="DN_TB_Shinbun_Gothic_Std_M" panose="02000503000000000000" pitchFamily="2" charset="-128"/>
              <a:ea typeface="DN_TB_Shinbun_Gothic_Std_M" panose="02000503000000000000" pitchFamily="2" charset="-128"/>
            </a:endParaRPr>
          </a:p>
          <a:p>
            <a:pPr algn="ctr"/>
            <a:r>
              <a:rPr kumimoji="1" lang="ja-JP" altLang="en-US" sz="1600" dirty="0">
                <a:latin typeface="DN_TB_Shinbun_Gothic_Std_M" panose="02000503000000000000" pitchFamily="2" charset="-128"/>
                <a:ea typeface="DN_TB_Shinbun_Gothic_Std_M" panose="02000503000000000000" pitchFamily="2" charset="-128"/>
              </a:rPr>
              <a:t>専門性重視</a:t>
            </a:r>
            <a:endParaRPr kumimoji="1" lang="en-US" altLang="ja-JP" sz="1600" dirty="0">
              <a:latin typeface="DN_TB_Shinbun_Gothic_Std_M" panose="02000503000000000000" pitchFamily="2" charset="-128"/>
              <a:ea typeface="DN_TB_Shinbun_Gothic_Std_M" panose="02000503000000000000" pitchFamily="2" charset="-128"/>
            </a:endParaRPr>
          </a:p>
          <a:p>
            <a:pPr algn="ctr"/>
            <a:r>
              <a:rPr kumimoji="1" lang="ja-JP" altLang="en-US" sz="1600" dirty="0">
                <a:latin typeface="DN_TB_Shinbun_Gothic_Std_M" panose="02000503000000000000" pitchFamily="2" charset="-128"/>
                <a:ea typeface="DN_TB_Shinbun_Gothic_Std_M" panose="02000503000000000000" pitchFamily="2" charset="-128"/>
              </a:rPr>
              <a:t>試行錯誤主義</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261" name="テキスト ボックス 260">
            <a:extLst>
              <a:ext uri="{FF2B5EF4-FFF2-40B4-BE49-F238E27FC236}">
                <a16:creationId xmlns:a16="http://schemas.microsoft.com/office/drawing/2014/main" id="{DC9F7940-A351-4F44-B1AF-89A25B8D03DC}"/>
              </a:ext>
            </a:extLst>
          </p:cNvPr>
          <p:cNvSpPr txBox="1"/>
          <p:nvPr/>
        </p:nvSpPr>
        <p:spPr>
          <a:xfrm>
            <a:off x="8421035" y="2373541"/>
            <a:ext cx="847307"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局</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2" name="テキスト ボックス 261">
            <a:extLst>
              <a:ext uri="{FF2B5EF4-FFF2-40B4-BE49-F238E27FC236}">
                <a16:creationId xmlns:a16="http://schemas.microsoft.com/office/drawing/2014/main" id="{A751A7B0-1547-4122-BC2B-3842BFB12987}"/>
              </a:ext>
            </a:extLst>
          </p:cNvPr>
          <p:cNvSpPr txBox="1"/>
          <p:nvPr/>
        </p:nvSpPr>
        <p:spPr>
          <a:xfrm>
            <a:off x="10086500" y="3559651"/>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部</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3" name="テキスト ボックス 262">
            <a:extLst>
              <a:ext uri="{FF2B5EF4-FFF2-40B4-BE49-F238E27FC236}">
                <a16:creationId xmlns:a16="http://schemas.microsoft.com/office/drawing/2014/main" id="{B5A133FE-DEE4-4235-98C7-ABEA83E6F392}"/>
              </a:ext>
            </a:extLst>
          </p:cNvPr>
          <p:cNvSpPr txBox="1"/>
          <p:nvPr/>
        </p:nvSpPr>
        <p:spPr>
          <a:xfrm>
            <a:off x="10295005" y="4265656"/>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課</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4" name="テキスト ボックス 263">
            <a:extLst>
              <a:ext uri="{FF2B5EF4-FFF2-40B4-BE49-F238E27FC236}">
                <a16:creationId xmlns:a16="http://schemas.microsoft.com/office/drawing/2014/main" id="{BD6F5A6D-AC14-4C26-A1FB-6230F496C235}"/>
              </a:ext>
            </a:extLst>
          </p:cNvPr>
          <p:cNvSpPr txBox="1"/>
          <p:nvPr/>
        </p:nvSpPr>
        <p:spPr>
          <a:xfrm>
            <a:off x="10387420" y="4907513"/>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係</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7" name="矢印: 右 266">
            <a:extLst>
              <a:ext uri="{FF2B5EF4-FFF2-40B4-BE49-F238E27FC236}">
                <a16:creationId xmlns:a16="http://schemas.microsoft.com/office/drawing/2014/main" id="{6C5642D0-AA48-4497-A5D8-0B7F641C86B1}"/>
              </a:ext>
            </a:extLst>
          </p:cNvPr>
          <p:cNvSpPr/>
          <p:nvPr/>
        </p:nvSpPr>
        <p:spPr>
          <a:xfrm>
            <a:off x="10162358" y="2327555"/>
            <a:ext cx="140738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N_TB_Shinbun_Mincho_Std_L" panose="02000503000000000000" pitchFamily="2" charset="-128"/>
              <a:ea typeface="DN_TB_Shinbun_Mincho_Std_L" panose="02000503000000000000" pitchFamily="2" charset="-128"/>
            </a:endParaRPr>
          </a:p>
        </p:txBody>
      </p:sp>
      <p:sp>
        <p:nvSpPr>
          <p:cNvPr id="268" name="テキスト ボックス 267">
            <a:extLst>
              <a:ext uri="{FF2B5EF4-FFF2-40B4-BE49-F238E27FC236}">
                <a16:creationId xmlns:a16="http://schemas.microsoft.com/office/drawing/2014/main" id="{70568F1F-76C7-4B52-9656-32B639B914F8}"/>
              </a:ext>
            </a:extLst>
          </p:cNvPr>
          <p:cNvSpPr txBox="1"/>
          <p:nvPr/>
        </p:nvSpPr>
        <p:spPr>
          <a:xfrm>
            <a:off x="11070177" y="3443030"/>
            <a:ext cx="848131" cy="738664"/>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日常的大規模</a:t>
            </a:r>
            <a:endParaRPr kumimoji="1" lang="en-US" altLang="ja-JP" sz="1400" dirty="0">
              <a:latin typeface="DN_TB_Shinbun_Gothic_Std_M" panose="02000503000000000000" pitchFamily="2" charset="-128"/>
              <a:ea typeface="DN_TB_Shinbun_Gothic_Std_M" panose="02000503000000000000" pitchFamily="2" charset="-128"/>
            </a:endParaRPr>
          </a:p>
          <a:p>
            <a:r>
              <a:rPr kumimoji="1" lang="ja-JP" altLang="en-US" sz="1400" dirty="0">
                <a:latin typeface="DN_TB_Shinbun_Gothic_Std_M" panose="02000503000000000000" pitchFamily="2" charset="-128"/>
                <a:ea typeface="DN_TB_Shinbun_Gothic_Std_M" panose="02000503000000000000" pitchFamily="2" charset="-128"/>
              </a:rPr>
              <a:t>運用</a:t>
            </a:r>
            <a:endParaRPr kumimoji="1" lang="en-US" altLang="ja-JP" sz="1400" dirty="0">
              <a:latin typeface="DN_TB_Shinbun_Gothic_Std_M" panose="02000503000000000000" pitchFamily="2" charset="-128"/>
              <a:ea typeface="DN_TB_Shinbun_Gothic_Std_M" panose="02000503000000000000" pitchFamily="2" charset="-128"/>
            </a:endParaRPr>
          </a:p>
        </p:txBody>
      </p:sp>
      <p:pic>
        <p:nvPicPr>
          <p:cNvPr id="271" name="図 270">
            <a:extLst>
              <a:ext uri="{FF2B5EF4-FFF2-40B4-BE49-F238E27FC236}">
                <a16:creationId xmlns:a16="http://schemas.microsoft.com/office/drawing/2014/main" id="{85FA9071-2D35-46D8-94D8-275BB2F05A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2584" y="2641657"/>
            <a:ext cx="305902" cy="299660"/>
          </a:xfrm>
          <a:prstGeom prst="rect">
            <a:avLst/>
          </a:prstGeom>
        </p:spPr>
      </p:pic>
      <p:grpSp>
        <p:nvGrpSpPr>
          <p:cNvPr id="368" name="Group 152">
            <a:extLst>
              <a:ext uri="{FF2B5EF4-FFF2-40B4-BE49-F238E27FC236}">
                <a16:creationId xmlns:a16="http://schemas.microsoft.com/office/drawing/2014/main" id="{81E948E4-93D5-4F44-9A2D-CB0B66B1DB73}"/>
              </a:ext>
            </a:extLst>
          </p:cNvPr>
          <p:cNvGrpSpPr>
            <a:grpSpLocks noChangeAspect="1"/>
          </p:cNvGrpSpPr>
          <p:nvPr/>
        </p:nvGrpSpPr>
        <p:grpSpPr bwMode="auto">
          <a:xfrm>
            <a:off x="8576551" y="2941692"/>
            <a:ext cx="544343" cy="729479"/>
            <a:chOff x="4482" y="782"/>
            <a:chExt cx="738" cy="989"/>
          </a:xfrm>
        </p:grpSpPr>
        <p:sp>
          <p:nvSpPr>
            <p:cNvPr id="369" name="AutoShape 151">
              <a:extLst>
                <a:ext uri="{FF2B5EF4-FFF2-40B4-BE49-F238E27FC236}">
                  <a16:creationId xmlns:a16="http://schemas.microsoft.com/office/drawing/2014/main" id="{FA93302F-B2EE-4659-8CE6-40E966EFD5B0}"/>
                </a:ext>
              </a:extLst>
            </p:cNvPr>
            <p:cNvSpPr>
              <a:spLocks noChangeAspect="1" noChangeArrowheads="1" noTextEdit="1"/>
            </p:cNvSpPr>
            <p:nvPr/>
          </p:nvSpPr>
          <p:spPr bwMode="auto">
            <a:xfrm>
              <a:off x="4482" y="782"/>
              <a:ext cx="738"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70" name="Rectangle 153">
              <a:extLst>
                <a:ext uri="{FF2B5EF4-FFF2-40B4-BE49-F238E27FC236}">
                  <a16:creationId xmlns:a16="http://schemas.microsoft.com/office/drawing/2014/main" id="{618D8CBD-95CB-4FD5-9CB0-A56E2791E03A}"/>
                </a:ext>
              </a:extLst>
            </p:cNvPr>
            <p:cNvSpPr>
              <a:spLocks noChangeArrowheads="1"/>
            </p:cNvSpPr>
            <p:nvPr/>
          </p:nvSpPr>
          <p:spPr bwMode="auto">
            <a:xfrm>
              <a:off x="4552" y="849"/>
              <a:ext cx="645"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371" name="Rectangle 154">
              <a:extLst>
                <a:ext uri="{FF2B5EF4-FFF2-40B4-BE49-F238E27FC236}">
                  <a16:creationId xmlns:a16="http://schemas.microsoft.com/office/drawing/2014/main" id="{1613AFF6-EA8E-4648-BB01-37BFA90F75BA}"/>
                </a:ext>
              </a:extLst>
            </p:cNvPr>
            <p:cNvSpPr>
              <a:spLocks noChangeArrowheads="1"/>
            </p:cNvSpPr>
            <p:nvPr/>
          </p:nvSpPr>
          <p:spPr bwMode="auto">
            <a:xfrm>
              <a:off x="4529" y="825"/>
              <a:ext cx="644"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372" name="Freeform 155">
              <a:extLst>
                <a:ext uri="{FF2B5EF4-FFF2-40B4-BE49-F238E27FC236}">
                  <a16:creationId xmlns:a16="http://schemas.microsoft.com/office/drawing/2014/main" id="{59ABBB49-9FEB-4711-BD21-FF67C827AA4F}"/>
                </a:ext>
              </a:extLst>
            </p:cNvPr>
            <p:cNvSpPr>
              <a:spLocks/>
            </p:cNvSpPr>
            <p:nvPr/>
          </p:nvSpPr>
          <p:spPr bwMode="auto">
            <a:xfrm>
              <a:off x="4505" y="800"/>
              <a:ext cx="644" cy="904"/>
            </a:xfrm>
            <a:custGeom>
              <a:avLst/>
              <a:gdLst>
                <a:gd name="T0" fmla="*/ 589 w 10958"/>
                <a:gd name="T1" fmla="*/ 903 h 15369"/>
                <a:gd name="T2" fmla="*/ 593 w 10958"/>
                <a:gd name="T3" fmla="*/ 894 h 15369"/>
                <a:gd name="T4" fmla="*/ 601 w 10958"/>
                <a:gd name="T5" fmla="*/ 875 h 15369"/>
                <a:gd name="T6" fmla="*/ 611 w 10958"/>
                <a:gd name="T7" fmla="*/ 847 h 15369"/>
                <a:gd name="T8" fmla="*/ 621 w 10958"/>
                <a:gd name="T9" fmla="*/ 810 h 15369"/>
                <a:gd name="T10" fmla="*/ 631 w 10958"/>
                <a:gd name="T11" fmla="*/ 761 h 15369"/>
                <a:gd name="T12" fmla="*/ 639 w 10958"/>
                <a:gd name="T13" fmla="*/ 703 h 15369"/>
                <a:gd name="T14" fmla="*/ 643 w 10958"/>
                <a:gd name="T15" fmla="*/ 633 h 15369"/>
                <a:gd name="T16" fmla="*/ 644 w 10958"/>
                <a:gd name="T17" fmla="*/ 552 h 15369"/>
                <a:gd name="T18" fmla="*/ 644 w 10958"/>
                <a:gd name="T19" fmla="*/ 459 h 15369"/>
                <a:gd name="T20" fmla="*/ 644 w 10958"/>
                <a:gd name="T21" fmla="*/ 361 h 15369"/>
                <a:gd name="T22" fmla="*/ 644 w 10958"/>
                <a:gd name="T23" fmla="*/ 263 h 15369"/>
                <a:gd name="T24" fmla="*/ 644 w 10958"/>
                <a:gd name="T25" fmla="*/ 172 h 15369"/>
                <a:gd name="T26" fmla="*/ 644 w 10958"/>
                <a:gd name="T27" fmla="*/ 94 h 15369"/>
                <a:gd name="T28" fmla="*/ 644 w 10958"/>
                <a:gd name="T29" fmla="*/ 36 h 15369"/>
                <a:gd name="T30" fmla="*/ 644 w 10958"/>
                <a:gd name="T31" fmla="*/ 4 h 15369"/>
                <a:gd name="T32" fmla="*/ 0 w 10958"/>
                <a:gd name="T33" fmla="*/ 0 h 15369"/>
                <a:gd name="T34" fmla="*/ 0 w 10958"/>
                <a:gd name="T35" fmla="*/ 10 h 15369"/>
                <a:gd name="T36" fmla="*/ 0 w 10958"/>
                <a:gd name="T37" fmla="*/ 38 h 15369"/>
                <a:gd name="T38" fmla="*/ 0 w 10958"/>
                <a:gd name="T39" fmla="*/ 80 h 15369"/>
                <a:gd name="T40" fmla="*/ 0 w 10958"/>
                <a:gd name="T41" fmla="*/ 133 h 15369"/>
                <a:gd name="T42" fmla="*/ 0 w 10958"/>
                <a:gd name="T43" fmla="*/ 194 h 15369"/>
                <a:gd name="T44" fmla="*/ 0 w 10958"/>
                <a:gd name="T45" fmla="*/ 260 h 15369"/>
                <a:gd name="T46" fmla="*/ 0 w 10958"/>
                <a:gd name="T47" fmla="*/ 328 h 15369"/>
                <a:gd name="T48" fmla="*/ 0 w 10958"/>
                <a:gd name="T49" fmla="*/ 393 h 15369"/>
                <a:gd name="T50" fmla="*/ 0 w 10958"/>
                <a:gd name="T51" fmla="*/ 463 h 15369"/>
                <a:gd name="T52" fmla="*/ 0 w 10958"/>
                <a:gd name="T53" fmla="*/ 544 h 15369"/>
                <a:gd name="T54" fmla="*/ 0 w 10958"/>
                <a:gd name="T55" fmla="*/ 629 h 15369"/>
                <a:gd name="T56" fmla="*/ 0 w 10958"/>
                <a:gd name="T57" fmla="*/ 712 h 15369"/>
                <a:gd name="T58" fmla="*/ 0 w 10958"/>
                <a:gd name="T59" fmla="*/ 787 h 15369"/>
                <a:gd name="T60" fmla="*/ 0 w 10958"/>
                <a:gd name="T61" fmla="*/ 848 h 15369"/>
                <a:gd name="T62" fmla="*/ 0 w 10958"/>
                <a:gd name="T63" fmla="*/ 889 h 15369"/>
                <a:gd name="T64" fmla="*/ 0 w 10958"/>
                <a:gd name="T65" fmla="*/ 904 h 15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958" h="15369">
                  <a:moveTo>
                    <a:pt x="10008" y="15369"/>
                  </a:moveTo>
                  <a:lnTo>
                    <a:pt x="10018" y="15350"/>
                  </a:lnTo>
                  <a:lnTo>
                    <a:pt x="10049" y="15293"/>
                  </a:lnTo>
                  <a:lnTo>
                    <a:pt x="10095" y="15197"/>
                  </a:lnTo>
                  <a:lnTo>
                    <a:pt x="10156" y="15061"/>
                  </a:lnTo>
                  <a:lnTo>
                    <a:pt x="10227" y="14884"/>
                  </a:lnTo>
                  <a:lnTo>
                    <a:pt x="10308" y="14667"/>
                  </a:lnTo>
                  <a:lnTo>
                    <a:pt x="10394" y="14408"/>
                  </a:lnTo>
                  <a:lnTo>
                    <a:pt x="10483" y="14107"/>
                  </a:lnTo>
                  <a:lnTo>
                    <a:pt x="10571" y="13763"/>
                  </a:lnTo>
                  <a:lnTo>
                    <a:pt x="10657" y="13376"/>
                  </a:lnTo>
                  <a:lnTo>
                    <a:pt x="10738" y="12943"/>
                  </a:lnTo>
                  <a:lnTo>
                    <a:pt x="10809" y="12467"/>
                  </a:lnTo>
                  <a:lnTo>
                    <a:pt x="10871" y="11946"/>
                  </a:lnTo>
                  <a:lnTo>
                    <a:pt x="10916" y="11377"/>
                  </a:lnTo>
                  <a:lnTo>
                    <a:pt x="10947" y="10762"/>
                  </a:lnTo>
                  <a:lnTo>
                    <a:pt x="10958" y="10100"/>
                  </a:lnTo>
                  <a:lnTo>
                    <a:pt x="10958" y="9384"/>
                  </a:lnTo>
                  <a:lnTo>
                    <a:pt x="10958" y="8615"/>
                  </a:lnTo>
                  <a:lnTo>
                    <a:pt x="10958" y="7808"/>
                  </a:lnTo>
                  <a:lnTo>
                    <a:pt x="10958" y="6977"/>
                  </a:lnTo>
                  <a:lnTo>
                    <a:pt x="10958" y="6136"/>
                  </a:lnTo>
                  <a:lnTo>
                    <a:pt x="10958" y="5295"/>
                  </a:lnTo>
                  <a:lnTo>
                    <a:pt x="10958" y="4471"/>
                  </a:lnTo>
                  <a:lnTo>
                    <a:pt x="10958" y="3677"/>
                  </a:lnTo>
                  <a:lnTo>
                    <a:pt x="10958" y="2926"/>
                  </a:lnTo>
                  <a:lnTo>
                    <a:pt x="10958" y="2231"/>
                  </a:lnTo>
                  <a:lnTo>
                    <a:pt x="10958" y="1605"/>
                  </a:lnTo>
                  <a:lnTo>
                    <a:pt x="10958" y="1063"/>
                  </a:lnTo>
                  <a:lnTo>
                    <a:pt x="10958" y="617"/>
                  </a:lnTo>
                  <a:lnTo>
                    <a:pt x="10958" y="283"/>
                  </a:lnTo>
                  <a:lnTo>
                    <a:pt x="10958" y="72"/>
                  </a:lnTo>
                  <a:lnTo>
                    <a:pt x="10958" y="0"/>
                  </a:lnTo>
                  <a:lnTo>
                    <a:pt x="0" y="0"/>
                  </a:ln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lnTo>
                    <a:pt x="0" y="7253"/>
                  </a:lnTo>
                  <a:lnTo>
                    <a:pt x="0" y="7880"/>
                  </a:lnTo>
                  <a:lnTo>
                    <a:pt x="0" y="8550"/>
                  </a:lnTo>
                  <a:lnTo>
                    <a:pt x="0" y="9252"/>
                  </a:lnTo>
                  <a:lnTo>
                    <a:pt x="0" y="9970"/>
                  </a:lnTo>
                  <a:lnTo>
                    <a:pt x="0" y="10694"/>
                  </a:lnTo>
                  <a:lnTo>
                    <a:pt x="0" y="11409"/>
                  </a:lnTo>
                  <a:lnTo>
                    <a:pt x="0" y="12103"/>
                  </a:lnTo>
                  <a:lnTo>
                    <a:pt x="0" y="12764"/>
                  </a:lnTo>
                  <a:lnTo>
                    <a:pt x="0" y="13378"/>
                  </a:lnTo>
                  <a:lnTo>
                    <a:pt x="0" y="13933"/>
                  </a:lnTo>
                  <a:lnTo>
                    <a:pt x="0" y="14415"/>
                  </a:lnTo>
                  <a:lnTo>
                    <a:pt x="0" y="14813"/>
                  </a:lnTo>
                  <a:lnTo>
                    <a:pt x="0" y="15114"/>
                  </a:lnTo>
                  <a:lnTo>
                    <a:pt x="0" y="15303"/>
                  </a:lnTo>
                  <a:lnTo>
                    <a:pt x="0" y="15369"/>
                  </a:lnTo>
                  <a:lnTo>
                    <a:pt x="10008" y="15369"/>
                  </a:lnTo>
                  <a:close/>
                </a:path>
              </a:pathLst>
            </a:custGeom>
            <a:solidFill>
              <a:srgbClr val="FFFFFF"/>
            </a:solidFill>
            <a:ln w="7938">
              <a:solidFill>
                <a:srgbClr val="000000"/>
              </a:solidFill>
              <a:prstDash val="solid"/>
              <a:round/>
              <a:headEnd/>
              <a:tailEnd/>
            </a:ln>
          </p:spPr>
          <p:txBody>
            <a:bodyPr/>
            <a:lstStyle/>
            <a:p>
              <a:endParaRPr lang="ja-JP" altLang="en-US"/>
            </a:p>
          </p:txBody>
        </p:sp>
        <p:sp>
          <p:nvSpPr>
            <p:cNvPr id="373" name="Freeform 156">
              <a:extLst>
                <a:ext uri="{FF2B5EF4-FFF2-40B4-BE49-F238E27FC236}">
                  <a16:creationId xmlns:a16="http://schemas.microsoft.com/office/drawing/2014/main" id="{D7E5DEA5-F034-4A21-9C71-5B691AB0BC71}"/>
                </a:ext>
              </a:extLst>
            </p:cNvPr>
            <p:cNvSpPr>
              <a:spLocks noEditPoints="1"/>
            </p:cNvSpPr>
            <p:nvPr/>
          </p:nvSpPr>
          <p:spPr bwMode="auto">
            <a:xfrm>
              <a:off x="4659" y="850"/>
              <a:ext cx="99" cy="96"/>
            </a:xfrm>
            <a:custGeom>
              <a:avLst/>
              <a:gdLst>
                <a:gd name="T0" fmla="*/ 64 w 1683"/>
                <a:gd name="T1" fmla="*/ 2 h 1634"/>
                <a:gd name="T2" fmla="*/ 64 w 1683"/>
                <a:gd name="T3" fmla="*/ 3 h 1634"/>
                <a:gd name="T4" fmla="*/ 62 w 1683"/>
                <a:gd name="T5" fmla="*/ 5 h 1634"/>
                <a:gd name="T6" fmla="*/ 80 w 1683"/>
                <a:gd name="T7" fmla="*/ 16 h 1634"/>
                <a:gd name="T8" fmla="*/ 81 w 1683"/>
                <a:gd name="T9" fmla="*/ 16 h 1634"/>
                <a:gd name="T10" fmla="*/ 82 w 1683"/>
                <a:gd name="T11" fmla="*/ 16 h 1634"/>
                <a:gd name="T12" fmla="*/ 89 w 1683"/>
                <a:gd name="T13" fmla="*/ 22 h 1634"/>
                <a:gd name="T14" fmla="*/ 89 w 1683"/>
                <a:gd name="T15" fmla="*/ 23 h 1634"/>
                <a:gd name="T16" fmla="*/ 89 w 1683"/>
                <a:gd name="T17" fmla="*/ 24 h 1634"/>
                <a:gd name="T18" fmla="*/ 86 w 1683"/>
                <a:gd name="T19" fmla="*/ 26 h 1634"/>
                <a:gd name="T20" fmla="*/ 90 w 1683"/>
                <a:gd name="T21" fmla="*/ 43 h 1634"/>
                <a:gd name="T22" fmla="*/ 91 w 1683"/>
                <a:gd name="T23" fmla="*/ 43 h 1634"/>
                <a:gd name="T24" fmla="*/ 92 w 1683"/>
                <a:gd name="T25" fmla="*/ 43 h 1634"/>
                <a:gd name="T26" fmla="*/ 98 w 1683"/>
                <a:gd name="T27" fmla="*/ 49 h 1634"/>
                <a:gd name="T28" fmla="*/ 99 w 1683"/>
                <a:gd name="T29" fmla="*/ 50 h 1634"/>
                <a:gd name="T30" fmla="*/ 98 w 1683"/>
                <a:gd name="T31" fmla="*/ 52 h 1634"/>
                <a:gd name="T32" fmla="*/ 60 w 1683"/>
                <a:gd name="T33" fmla="*/ 52 h 1634"/>
                <a:gd name="T34" fmla="*/ 59 w 1683"/>
                <a:gd name="T35" fmla="*/ 53 h 1634"/>
                <a:gd name="T36" fmla="*/ 68 w 1683"/>
                <a:gd name="T37" fmla="*/ 69 h 1634"/>
                <a:gd name="T38" fmla="*/ 94 w 1683"/>
                <a:gd name="T39" fmla="*/ 89 h 1634"/>
                <a:gd name="T40" fmla="*/ 93 w 1683"/>
                <a:gd name="T41" fmla="*/ 92 h 1634"/>
                <a:gd name="T42" fmla="*/ 82 w 1683"/>
                <a:gd name="T43" fmla="*/ 93 h 1634"/>
                <a:gd name="T44" fmla="*/ 63 w 1683"/>
                <a:gd name="T45" fmla="*/ 68 h 1634"/>
                <a:gd name="T46" fmla="*/ 53 w 1683"/>
                <a:gd name="T47" fmla="*/ 70 h 1634"/>
                <a:gd name="T48" fmla="*/ 24 w 1683"/>
                <a:gd name="T49" fmla="*/ 94 h 1634"/>
                <a:gd name="T50" fmla="*/ 40 w 1683"/>
                <a:gd name="T51" fmla="*/ 78 h 1634"/>
                <a:gd name="T52" fmla="*/ 25 w 1683"/>
                <a:gd name="T53" fmla="*/ 50 h 1634"/>
                <a:gd name="T54" fmla="*/ 51 w 1683"/>
                <a:gd name="T55" fmla="*/ 41 h 1634"/>
                <a:gd name="T56" fmla="*/ 34 w 1683"/>
                <a:gd name="T57" fmla="*/ 20 h 1634"/>
                <a:gd name="T58" fmla="*/ 60 w 1683"/>
                <a:gd name="T59" fmla="*/ 44 h 1634"/>
                <a:gd name="T60" fmla="*/ 60 w 1683"/>
                <a:gd name="T61" fmla="*/ 49 h 1634"/>
                <a:gd name="T62" fmla="*/ 17 w 1683"/>
                <a:gd name="T63" fmla="*/ 4 h 1634"/>
                <a:gd name="T64" fmla="*/ 27 w 1683"/>
                <a:gd name="T65" fmla="*/ 14 h 1634"/>
                <a:gd name="T66" fmla="*/ 26 w 1683"/>
                <a:gd name="T67" fmla="*/ 18 h 1634"/>
                <a:gd name="T68" fmla="*/ 21 w 1683"/>
                <a:gd name="T69" fmla="*/ 18 h 1634"/>
                <a:gd name="T70" fmla="*/ 14 w 1683"/>
                <a:gd name="T71" fmla="*/ 7 h 1634"/>
                <a:gd name="T72" fmla="*/ 8 w 1683"/>
                <a:gd name="T73" fmla="*/ 68 h 1634"/>
                <a:gd name="T74" fmla="*/ 18 w 1683"/>
                <a:gd name="T75" fmla="*/ 55 h 1634"/>
                <a:gd name="T76" fmla="*/ 26 w 1683"/>
                <a:gd name="T77" fmla="*/ 34 h 1634"/>
                <a:gd name="T78" fmla="*/ 31 w 1683"/>
                <a:gd name="T79" fmla="*/ 22 h 1634"/>
                <a:gd name="T80" fmla="*/ 22 w 1683"/>
                <a:gd name="T81" fmla="*/ 55 h 1634"/>
                <a:gd name="T82" fmla="*/ 17 w 1683"/>
                <a:gd name="T83" fmla="*/ 69 h 1634"/>
                <a:gd name="T84" fmla="*/ 16 w 1683"/>
                <a:gd name="T85" fmla="*/ 73 h 1634"/>
                <a:gd name="T86" fmla="*/ 17 w 1683"/>
                <a:gd name="T87" fmla="*/ 77 h 1634"/>
                <a:gd name="T88" fmla="*/ 19 w 1683"/>
                <a:gd name="T89" fmla="*/ 81 h 1634"/>
                <a:gd name="T90" fmla="*/ 20 w 1683"/>
                <a:gd name="T91" fmla="*/ 86 h 1634"/>
                <a:gd name="T92" fmla="*/ 18 w 1683"/>
                <a:gd name="T93" fmla="*/ 93 h 1634"/>
                <a:gd name="T94" fmla="*/ 13 w 1683"/>
                <a:gd name="T95" fmla="*/ 94 h 1634"/>
                <a:gd name="T96" fmla="*/ 10 w 1683"/>
                <a:gd name="T97" fmla="*/ 91 h 1634"/>
                <a:gd name="T98" fmla="*/ 10 w 1683"/>
                <a:gd name="T99" fmla="*/ 85 h 1634"/>
                <a:gd name="T100" fmla="*/ 10 w 1683"/>
                <a:gd name="T101" fmla="*/ 79 h 1634"/>
                <a:gd name="T102" fmla="*/ 7 w 1683"/>
                <a:gd name="T103" fmla="*/ 72 h 1634"/>
                <a:gd name="T104" fmla="*/ 3 w 1683"/>
                <a:gd name="T105" fmla="*/ 27 h 1634"/>
                <a:gd name="T106" fmla="*/ 16 w 1683"/>
                <a:gd name="T107" fmla="*/ 35 h 1634"/>
                <a:gd name="T108" fmla="*/ 17 w 1683"/>
                <a:gd name="T109" fmla="*/ 43 h 1634"/>
                <a:gd name="T110" fmla="*/ 14 w 1683"/>
                <a:gd name="T111" fmla="*/ 45 h 1634"/>
                <a:gd name="T112" fmla="*/ 8 w 1683"/>
                <a:gd name="T113" fmla="*/ 37 h 16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83" h="1634">
                  <a:moveTo>
                    <a:pt x="1063" y="20"/>
                  </a:moveTo>
                  <a:lnTo>
                    <a:pt x="1066" y="20"/>
                  </a:lnTo>
                  <a:lnTo>
                    <a:pt x="1069" y="20"/>
                  </a:lnTo>
                  <a:lnTo>
                    <a:pt x="1072" y="21"/>
                  </a:lnTo>
                  <a:lnTo>
                    <a:pt x="1075" y="22"/>
                  </a:lnTo>
                  <a:lnTo>
                    <a:pt x="1078" y="23"/>
                  </a:lnTo>
                  <a:lnTo>
                    <a:pt x="1081" y="24"/>
                  </a:lnTo>
                  <a:lnTo>
                    <a:pt x="1084" y="25"/>
                  </a:lnTo>
                  <a:lnTo>
                    <a:pt x="1086" y="27"/>
                  </a:lnTo>
                  <a:lnTo>
                    <a:pt x="1088" y="28"/>
                  </a:lnTo>
                  <a:lnTo>
                    <a:pt x="1090" y="30"/>
                  </a:lnTo>
                  <a:lnTo>
                    <a:pt x="1092" y="31"/>
                  </a:lnTo>
                  <a:lnTo>
                    <a:pt x="1094" y="33"/>
                  </a:lnTo>
                  <a:lnTo>
                    <a:pt x="1095" y="35"/>
                  </a:lnTo>
                  <a:lnTo>
                    <a:pt x="1096" y="38"/>
                  </a:lnTo>
                  <a:lnTo>
                    <a:pt x="1096" y="40"/>
                  </a:lnTo>
                  <a:lnTo>
                    <a:pt x="1097" y="43"/>
                  </a:lnTo>
                  <a:lnTo>
                    <a:pt x="1096" y="45"/>
                  </a:lnTo>
                  <a:lnTo>
                    <a:pt x="1096" y="47"/>
                  </a:lnTo>
                  <a:lnTo>
                    <a:pt x="1096" y="50"/>
                  </a:lnTo>
                  <a:lnTo>
                    <a:pt x="1095" y="53"/>
                  </a:lnTo>
                  <a:lnTo>
                    <a:pt x="1093" y="55"/>
                  </a:lnTo>
                  <a:lnTo>
                    <a:pt x="1091" y="58"/>
                  </a:lnTo>
                  <a:lnTo>
                    <a:pt x="1089" y="61"/>
                  </a:lnTo>
                  <a:lnTo>
                    <a:pt x="1086" y="65"/>
                  </a:lnTo>
                  <a:lnTo>
                    <a:pt x="1081" y="68"/>
                  </a:lnTo>
                  <a:lnTo>
                    <a:pt x="1076" y="71"/>
                  </a:lnTo>
                  <a:lnTo>
                    <a:pt x="1071" y="75"/>
                  </a:lnTo>
                  <a:lnTo>
                    <a:pt x="1064" y="79"/>
                  </a:lnTo>
                  <a:lnTo>
                    <a:pt x="1054" y="83"/>
                  </a:lnTo>
                  <a:lnTo>
                    <a:pt x="1045" y="87"/>
                  </a:lnTo>
                  <a:lnTo>
                    <a:pt x="1035" y="91"/>
                  </a:lnTo>
                  <a:lnTo>
                    <a:pt x="1023" y="96"/>
                  </a:lnTo>
                  <a:lnTo>
                    <a:pt x="1023" y="345"/>
                  </a:lnTo>
                  <a:lnTo>
                    <a:pt x="1299" y="345"/>
                  </a:lnTo>
                  <a:lnTo>
                    <a:pt x="1352" y="282"/>
                  </a:lnTo>
                  <a:lnTo>
                    <a:pt x="1354" y="279"/>
                  </a:lnTo>
                  <a:lnTo>
                    <a:pt x="1356" y="277"/>
                  </a:lnTo>
                  <a:lnTo>
                    <a:pt x="1358" y="275"/>
                  </a:lnTo>
                  <a:lnTo>
                    <a:pt x="1359" y="274"/>
                  </a:lnTo>
                  <a:lnTo>
                    <a:pt x="1361" y="272"/>
                  </a:lnTo>
                  <a:lnTo>
                    <a:pt x="1363" y="271"/>
                  </a:lnTo>
                  <a:lnTo>
                    <a:pt x="1365" y="269"/>
                  </a:lnTo>
                  <a:lnTo>
                    <a:pt x="1367" y="268"/>
                  </a:lnTo>
                  <a:lnTo>
                    <a:pt x="1369" y="267"/>
                  </a:lnTo>
                  <a:lnTo>
                    <a:pt x="1371" y="266"/>
                  </a:lnTo>
                  <a:lnTo>
                    <a:pt x="1373" y="265"/>
                  </a:lnTo>
                  <a:lnTo>
                    <a:pt x="1375" y="265"/>
                  </a:lnTo>
                  <a:lnTo>
                    <a:pt x="1377" y="264"/>
                  </a:lnTo>
                  <a:lnTo>
                    <a:pt x="1379" y="264"/>
                  </a:lnTo>
                  <a:lnTo>
                    <a:pt x="1381" y="264"/>
                  </a:lnTo>
                  <a:lnTo>
                    <a:pt x="1384" y="264"/>
                  </a:lnTo>
                  <a:lnTo>
                    <a:pt x="1386" y="264"/>
                  </a:lnTo>
                  <a:lnTo>
                    <a:pt x="1388" y="264"/>
                  </a:lnTo>
                  <a:lnTo>
                    <a:pt x="1390" y="264"/>
                  </a:lnTo>
                  <a:lnTo>
                    <a:pt x="1392" y="264"/>
                  </a:lnTo>
                  <a:lnTo>
                    <a:pt x="1394" y="265"/>
                  </a:lnTo>
                  <a:lnTo>
                    <a:pt x="1396" y="265"/>
                  </a:lnTo>
                  <a:lnTo>
                    <a:pt x="1398" y="266"/>
                  </a:lnTo>
                  <a:lnTo>
                    <a:pt x="1401" y="267"/>
                  </a:lnTo>
                  <a:lnTo>
                    <a:pt x="1403" y="268"/>
                  </a:lnTo>
                  <a:lnTo>
                    <a:pt x="1405" y="269"/>
                  </a:lnTo>
                  <a:lnTo>
                    <a:pt x="1407" y="271"/>
                  </a:lnTo>
                  <a:lnTo>
                    <a:pt x="1409" y="272"/>
                  </a:lnTo>
                  <a:lnTo>
                    <a:pt x="1411" y="274"/>
                  </a:lnTo>
                  <a:lnTo>
                    <a:pt x="1413" y="276"/>
                  </a:lnTo>
                  <a:lnTo>
                    <a:pt x="1415" y="278"/>
                  </a:lnTo>
                  <a:lnTo>
                    <a:pt x="1418" y="281"/>
                  </a:lnTo>
                  <a:lnTo>
                    <a:pt x="1507" y="377"/>
                  </a:lnTo>
                  <a:lnTo>
                    <a:pt x="1508" y="379"/>
                  </a:lnTo>
                  <a:lnTo>
                    <a:pt x="1510" y="380"/>
                  </a:lnTo>
                  <a:lnTo>
                    <a:pt x="1512" y="382"/>
                  </a:lnTo>
                  <a:lnTo>
                    <a:pt x="1513" y="385"/>
                  </a:lnTo>
                  <a:lnTo>
                    <a:pt x="1514" y="387"/>
                  </a:lnTo>
                  <a:lnTo>
                    <a:pt x="1515" y="388"/>
                  </a:lnTo>
                  <a:lnTo>
                    <a:pt x="1516" y="390"/>
                  </a:lnTo>
                  <a:lnTo>
                    <a:pt x="1516" y="391"/>
                  </a:lnTo>
                  <a:lnTo>
                    <a:pt x="1517" y="393"/>
                  </a:lnTo>
                  <a:lnTo>
                    <a:pt x="1517" y="394"/>
                  </a:lnTo>
                  <a:lnTo>
                    <a:pt x="1517" y="395"/>
                  </a:lnTo>
                  <a:lnTo>
                    <a:pt x="1517" y="396"/>
                  </a:lnTo>
                  <a:lnTo>
                    <a:pt x="1517" y="397"/>
                  </a:lnTo>
                  <a:lnTo>
                    <a:pt x="1517" y="399"/>
                  </a:lnTo>
                  <a:lnTo>
                    <a:pt x="1517" y="400"/>
                  </a:lnTo>
                  <a:lnTo>
                    <a:pt x="1518" y="401"/>
                  </a:lnTo>
                  <a:lnTo>
                    <a:pt x="1517" y="404"/>
                  </a:lnTo>
                  <a:lnTo>
                    <a:pt x="1517" y="406"/>
                  </a:lnTo>
                  <a:lnTo>
                    <a:pt x="1517" y="409"/>
                  </a:lnTo>
                  <a:lnTo>
                    <a:pt x="1517" y="411"/>
                  </a:lnTo>
                  <a:lnTo>
                    <a:pt x="1516" y="413"/>
                  </a:lnTo>
                  <a:lnTo>
                    <a:pt x="1514" y="416"/>
                  </a:lnTo>
                  <a:lnTo>
                    <a:pt x="1512" y="418"/>
                  </a:lnTo>
                  <a:lnTo>
                    <a:pt x="1510" y="420"/>
                  </a:lnTo>
                  <a:lnTo>
                    <a:pt x="1506" y="422"/>
                  </a:lnTo>
                  <a:lnTo>
                    <a:pt x="1502" y="424"/>
                  </a:lnTo>
                  <a:lnTo>
                    <a:pt x="1497" y="427"/>
                  </a:lnTo>
                  <a:lnTo>
                    <a:pt x="1490" y="431"/>
                  </a:lnTo>
                  <a:lnTo>
                    <a:pt x="1483" y="434"/>
                  </a:lnTo>
                  <a:lnTo>
                    <a:pt x="1474" y="438"/>
                  </a:lnTo>
                  <a:lnTo>
                    <a:pt x="1465" y="442"/>
                  </a:lnTo>
                  <a:lnTo>
                    <a:pt x="1454" y="447"/>
                  </a:lnTo>
                  <a:lnTo>
                    <a:pt x="1432" y="840"/>
                  </a:lnTo>
                  <a:lnTo>
                    <a:pt x="1454" y="840"/>
                  </a:lnTo>
                  <a:lnTo>
                    <a:pt x="1516" y="743"/>
                  </a:lnTo>
                  <a:lnTo>
                    <a:pt x="1518" y="739"/>
                  </a:lnTo>
                  <a:lnTo>
                    <a:pt x="1520" y="737"/>
                  </a:lnTo>
                  <a:lnTo>
                    <a:pt x="1522" y="734"/>
                  </a:lnTo>
                  <a:lnTo>
                    <a:pt x="1525" y="732"/>
                  </a:lnTo>
                  <a:lnTo>
                    <a:pt x="1527" y="730"/>
                  </a:lnTo>
                  <a:lnTo>
                    <a:pt x="1530" y="729"/>
                  </a:lnTo>
                  <a:lnTo>
                    <a:pt x="1532" y="727"/>
                  </a:lnTo>
                  <a:lnTo>
                    <a:pt x="1534" y="726"/>
                  </a:lnTo>
                  <a:lnTo>
                    <a:pt x="1536" y="725"/>
                  </a:lnTo>
                  <a:lnTo>
                    <a:pt x="1538" y="725"/>
                  </a:lnTo>
                  <a:lnTo>
                    <a:pt x="1540" y="724"/>
                  </a:lnTo>
                  <a:lnTo>
                    <a:pt x="1542" y="724"/>
                  </a:lnTo>
                  <a:lnTo>
                    <a:pt x="1544" y="724"/>
                  </a:lnTo>
                  <a:lnTo>
                    <a:pt x="1546" y="724"/>
                  </a:lnTo>
                  <a:lnTo>
                    <a:pt x="1547" y="724"/>
                  </a:lnTo>
                  <a:lnTo>
                    <a:pt x="1549" y="724"/>
                  </a:lnTo>
                  <a:lnTo>
                    <a:pt x="1551" y="724"/>
                  </a:lnTo>
                  <a:lnTo>
                    <a:pt x="1553" y="724"/>
                  </a:lnTo>
                  <a:lnTo>
                    <a:pt x="1555" y="724"/>
                  </a:lnTo>
                  <a:lnTo>
                    <a:pt x="1558" y="725"/>
                  </a:lnTo>
                  <a:lnTo>
                    <a:pt x="1560" y="726"/>
                  </a:lnTo>
                  <a:lnTo>
                    <a:pt x="1562" y="727"/>
                  </a:lnTo>
                  <a:lnTo>
                    <a:pt x="1564" y="728"/>
                  </a:lnTo>
                  <a:lnTo>
                    <a:pt x="1566" y="729"/>
                  </a:lnTo>
                  <a:lnTo>
                    <a:pt x="1568" y="731"/>
                  </a:lnTo>
                  <a:lnTo>
                    <a:pt x="1569" y="732"/>
                  </a:lnTo>
                  <a:lnTo>
                    <a:pt x="1571" y="734"/>
                  </a:lnTo>
                  <a:lnTo>
                    <a:pt x="1573" y="735"/>
                  </a:lnTo>
                  <a:lnTo>
                    <a:pt x="1575" y="737"/>
                  </a:lnTo>
                  <a:lnTo>
                    <a:pt x="1577" y="739"/>
                  </a:lnTo>
                  <a:lnTo>
                    <a:pt x="1579" y="741"/>
                  </a:lnTo>
                  <a:lnTo>
                    <a:pt x="1581" y="743"/>
                  </a:lnTo>
                  <a:lnTo>
                    <a:pt x="1662" y="826"/>
                  </a:lnTo>
                  <a:lnTo>
                    <a:pt x="1664" y="828"/>
                  </a:lnTo>
                  <a:lnTo>
                    <a:pt x="1666" y="830"/>
                  </a:lnTo>
                  <a:lnTo>
                    <a:pt x="1668" y="832"/>
                  </a:lnTo>
                  <a:lnTo>
                    <a:pt x="1669" y="834"/>
                  </a:lnTo>
                  <a:lnTo>
                    <a:pt x="1671" y="837"/>
                  </a:lnTo>
                  <a:lnTo>
                    <a:pt x="1673" y="839"/>
                  </a:lnTo>
                  <a:lnTo>
                    <a:pt x="1675" y="842"/>
                  </a:lnTo>
                  <a:lnTo>
                    <a:pt x="1676" y="845"/>
                  </a:lnTo>
                  <a:lnTo>
                    <a:pt x="1678" y="847"/>
                  </a:lnTo>
                  <a:lnTo>
                    <a:pt x="1679" y="849"/>
                  </a:lnTo>
                  <a:lnTo>
                    <a:pt x="1680" y="852"/>
                  </a:lnTo>
                  <a:lnTo>
                    <a:pt x="1681" y="854"/>
                  </a:lnTo>
                  <a:lnTo>
                    <a:pt x="1682" y="857"/>
                  </a:lnTo>
                  <a:lnTo>
                    <a:pt x="1682" y="860"/>
                  </a:lnTo>
                  <a:lnTo>
                    <a:pt x="1682" y="863"/>
                  </a:lnTo>
                  <a:lnTo>
                    <a:pt x="1683" y="866"/>
                  </a:lnTo>
                  <a:lnTo>
                    <a:pt x="1682" y="869"/>
                  </a:lnTo>
                  <a:lnTo>
                    <a:pt x="1682" y="872"/>
                  </a:lnTo>
                  <a:lnTo>
                    <a:pt x="1681" y="875"/>
                  </a:lnTo>
                  <a:lnTo>
                    <a:pt x="1680" y="877"/>
                  </a:lnTo>
                  <a:lnTo>
                    <a:pt x="1678" y="879"/>
                  </a:lnTo>
                  <a:lnTo>
                    <a:pt x="1676" y="881"/>
                  </a:lnTo>
                  <a:lnTo>
                    <a:pt x="1674" y="882"/>
                  </a:lnTo>
                  <a:lnTo>
                    <a:pt x="1672" y="883"/>
                  </a:lnTo>
                  <a:lnTo>
                    <a:pt x="1670" y="884"/>
                  </a:lnTo>
                  <a:lnTo>
                    <a:pt x="1667" y="884"/>
                  </a:lnTo>
                  <a:lnTo>
                    <a:pt x="1664" y="885"/>
                  </a:lnTo>
                  <a:lnTo>
                    <a:pt x="1661" y="885"/>
                  </a:lnTo>
                  <a:lnTo>
                    <a:pt x="1658" y="885"/>
                  </a:lnTo>
                  <a:lnTo>
                    <a:pt x="1655" y="885"/>
                  </a:lnTo>
                  <a:lnTo>
                    <a:pt x="1652" y="885"/>
                  </a:lnTo>
                  <a:lnTo>
                    <a:pt x="1649" y="886"/>
                  </a:lnTo>
                  <a:lnTo>
                    <a:pt x="1014" y="886"/>
                  </a:lnTo>
                  <a:lnTo>
                    <a:pt x="1013" y="890"/>
                  </a:lnTo>
                  <a:lnTo>
                    <a:pt x="1013" y="893"/>
                  </a:lnTo>
                  <a:lnTo>
                    <a:pt x="1013" y="895"/>
                  </a:lnTo>
                  <a:lnTo>
                    <a:pt x="1012" y="898"/>
                  </a:lnTo>
                  <a:lnTo>
                    <a:pt x="1012" y="900"/>
                  </a:lnTo>
                  <a:lnTo>
                    <a:pt x="1012" y="901"/>
                  </a:lnTo>
                  <a:lnTo>
                    <a:pt x="1012" y="903"/>
                  </a:lnTo>
                  <a:lnTo>
                    <a:pt x="1012" y="904"/>
                  </a:lnTo>
                  <a:lnTo>
                    <a:pt x="1011" y="905"/>
                  </a:lnTo>
                  <a:lnTo>
                    <a:pt x="1011" y="906"/>
                  </a:lnTo>
                  <a:lnTo>
                    <a:pt x="1011" y="907"/>
                  </a:lnTo>
                  <a:lnTo>
                    <a:pt x="1011" y="908"/>
                  </a:lnTo>
                  <a:lnTo>
                    <a:pt x="1009" y="909"/>
                  </a:lnTo>
                  <a:lnTo>
                    <a:pt x="1009" y="910"/>
                  </a:lnTo>
                  <a:lnTo>
                    <a:pt x="1009" y="912"/>
                  </a:lnTo>
                  <a:lnTo>
                    <a:pt x="1037" y="968"/>
                  </a:lnTo>
                  <a:lnTo>
                    <a:pt x="1067" y="1021"/>
                  </a:lnTo>
                  <a:lnTo>
                    <a:pt x="1096" y="1073"/>
                  </a:lnTo>
                  <a:lnTo>
                    <a:pt x="1128" y="1121"/>
                  </a:lnTo>
                  <a:lnTo>
                    <a:pt x="1162" y="1167"/>
                  </a:lnTo>
                  <a:lnTo>
                    <a:pt x="1196" y="1210"/>
                  </a:lnTo>
                  <a:lnTo>
                    <a:pt x="1232" y="1250"/>
                  </a:lnTo>
                  <a:lnTo>
                    <a:pt x="1271" y="1288"/>
                  </a:lnTo>
                  <a:lnTo>
                    <a:pt x="1311" y="1325"/>
                  </a:lnTo>
                  <a:lnTo>
                    <a:pt x="1354" y="1360"/>
                  </a:lnTo>
                  <a:lnTo>
                    <a:pt x="1397" y="1393"/>
                  </a:lnTo>
                  <a:lnTo>
                    <a:pt x="1445" y="1423"/>
                  </a:lnTo>
                  <a:lnTo>
                    <a:pt x="1494" y="1453"/>
                  </a:lnTo>
                  <a:lnTo>
                    <a:pt x="1548" y="1481"/>
                  </a:lnTo>
                  <a:lnTo>
                    <a:pt x="1603" y="1509"/>
                  </a:lnTo>
                  <a:lnTo>
                    <a:pt x="1662" y="1536"/>
                  </a:lnTo>
                  <a:lnTo>
                    <a:pt x="1662" y="1557"/>
                  </a:lnTo>
                  <a:lnTo>
                    <a:pt x="1648" y="1557"/>
                  </a:lnTo>
                  <a:lnTo>
                    <a:pt x="1634" y="1557"/>
                  </a:lnTo>
                  <a:lnTo>
                    <a:pt x="1623" y="1558"/>
                  </a:lnTo>
                  <a:lnTo>
                    <a:pt x="1612" y="1559"/>
                  </a:lnTo>
                  <a:lnTo>
                    <a:pt x="1602" y="1561"/>
                  </a:lnTo>
                  <a:lnTo>
                    <a:pt x="1592" y="1563"/>
                  </a:lnTo>
                  <a:lnTo>
                    <a:pt x="1583" y="1565"/>
                  </a:lnTo>
                  <a:lnTo>
                    <a:pt x="1574" y="1569"/>
                  </a:lnTo>
                  <a:lnTo>
                    <a:pt x="1565" y="1573"/>
                  </a:lnTo>
                  <a:lnTo>
                    <a:pt x="1556" y="1579"/>
                  </a:lnTo>
                  <a:lnTo>
                    <a:pt x="1547" y="1584"/>
                  </a:lnTo>
                  <a:lnTo>
                    <a:pt x="1536" y="1592"/>
                  </a:lnTo>
                  <a:lnTo>
                    <a:pt x="1525" y="1600"/>
                  </a:lnTo>
                  <a:lnTo>
                    <a:pt x="1513" y="1609"/>
                  </a:lnTo>
                  <a:lnTo>
                    <a:pt x="1501" y="1621"/>
                  </a:lnTo>
                  <a:lnTo>
                    <a:pt x="1486" y="1634"/>
                  </a:lnTo>
                  <a:lnTo>
                    <a:pt x="1440" y="1607"/>
                  </a:lnTo>
                  <a:lnTo>
                    <a:pt x="1396" y="1578"/>
                  </a:lnTo>
                  <a:lnTo>
                    <a:pt x="1356" y="1545"/>
                  </a:lnTo>
                  <a:lnTo>
                    <a:pt x="1316" y="1509"/>
                  </a:lnTo>
                  <a:lnTo>
                    <a:pt x="1278" y="1471"/>
                  </a:lnTo>
                  <a:lnTo>
                    <a:pt x="1243" y="1431"/>
                  </a:lnTo>
                  <a:lnTo>
                    <a:pt x="1210" y="1388"/>
                  </a:lnTo>
                  <a:lnTo>
                    <a:pt x="1178" y="1346"/>
                  </a:lnTo>
                  <a:lnTo>
                    <a:pt x="1148" y="1301"/>
                  </a:lnTo>
                  <a:lnTo>
                    <a:pt x="1121" y="1256"/>
                  </a:lnTo>
                  <a:lnTo>
                    <a:pt x="1095" y="1210"/>
                  </a:lnTo>
                  <a:lnTo>
                    <a:pt x="1072" y="1165"/>
                  </a:lnTo>
                  <a:lnTo>
                    <a:pt x="1050" y="1119"/>
                  </a:lnTo>
                  <a:lnTo>
                    <a:pt x="1031" y="1075"/>
                  </a:lnTo>
                  <a:lnTo>
                    <a:pt x="1013" y="1031"/>
                  </a:lnTo>
                  <a:lnTo>
                    <a:pt x="997" y="990"/>
                  </a:lnTo>
                  <a:lnTo>
                    <a:pt x="993" y="990"/>
                  </a:lnTo>
                  <a:lnTo>
                    <a:pt x="983" y="1019"/>
                  </a:lnTo>
                  <a:lnTo>
                    <a:pt x="970" y="1055"/>
                  </a:lnTo>
                  <a:lnTo>
                    <a:pt x="952" y="1095"/>
                  </a:lnTo>
                  <a:lnTo>
                    <a:pt x="930" y="1138"/>
                  </a:lnTo>
                  <a:lnTo>
                    <a:pt x="903" y="1184"/>
                  </a:lnTo>
                  <a:lnTo>
                    <a:pt x="873" y="1231"/>
                  </a:lnTo>
                  <a:lnTo>
                    <a:pt x="838" y="1280"/>
                  </a:lnTo>
                  <a:lnTo>
                    <a:pt x="798" y="1328"/>
                  </a:lnTo>
                  <a:lnTo>
                    <a:pt x="755" y="1376"/>
                  </a:lnTo>
                  <a:lnTo>
                    <a:pt x="707" y="1423"/>
                  </a:lnTo>
                  <a:lnTo>
                    <a:pt x="655" y="1467"/>
                  </a:lnTo>
                  <a:lnTo>
                    <a:pt x="598" y="1508"/>
                  </a:lnTo>
                  <a:lnTo>
                    <a:pt x="538" y="1545"/>
                  </a:lnTo>
                  <a:lnTo>
                    <a:pt x="472" y="1578"/>
                  </a:lnTo>
                  <a:lnTo>
                    <a:pt x="403" y="1604"/>
                  </a:lnTo>
                  <a:lnTo>
                    <a:pt x="331" y="1625"/>
                  </a:lnTo>
                  <a:lnTo>
                    <a:pt x="321" y="1608"/>
                  </a:lnTo>
                  <a:lnTo>
                    <a:pt x="373" y="1585"/>
                  </a:lnTo>
                  <a:lnTo>
                    <a:pt x="423" y="1558"/>
                  </a:lnTo>
                  <a:lnTo>
                    <a:pt x="472" y="1527"/>
                  </a:lnTo>
                  <a:lnTo>
                    <a:pt x="518" y="1493"/>
                  </a:lnTo>
                  <a:lnTo>
                    <a:pt x="563" y="1455"/>
                  </a:lnTo>
                  <a:lnTo>
                    <a:pt x="605" y="1413"/>
                  </a:lnTo>
                  <a:lnTo>
                    <a:pt x="644" y="1369"/>
                  </a:lnTo>
                  <a:lnTo>
                    <a:pt x="681" y="1322"/>
                  </a:lnTo>
                  <a:lnTo>
                    <a:pt x="715" y="1273"/>
                  </a:lnTo>
                  <a:lnTo>
                    <a:pt x="746" y="1222"/>
                  </a:lnTo>
                  <a:lnTo>
                    <a:pt x="774" y="1169"/>
                  </a:lnTo>
                  <a:lnTo>
                    <a:pt x="799" y="1114"/>
                  </a:lnTo>
                  <a:lnTo>
                    <a:pt x="820" y="1058"/>
                  </a:lnTo>
                  <a:lnTo>
                    <a:pt x="838" y="1002"/>
                  </a:lnTo>
                  <a:lnTo>
                    <a:pt x="852" y="944"/>
                  </a:lnTo>
                  <a:lnTo>
                    <a:pt x="862" y="886"/>
                  </a:lnTo>
                  <a:lnTo>
                    <a:pt x="458" y="886"/>
                  </a:lnTo>
                  <a:lnTo>
                    <a:pt x="423" y="843"/>
                  </a:lnTo>
                  <a:lnTo>
                    <a:pt x="866" y="843"/>
                  </a:lnTo>
                  <a:lnTo>
                    <a:pt x="867" y="825"/>
                  </a:lnTo>
                  <a:lnTo>
                    <a:pt x="868" y="810"/>
                  </a:lnTo>
                  <a:lnTo>
                    <a:pt x="869" y="793"/>
                  </a:lnTo>
                  <a:lnTo>
                    <a:pt x="870" y="778"/>
                  </a:lnTo>
                  <a:lnTo>
                    <a:pt x="870" y="764"/>
                  </a:lnTo>
                  <a:lnTo>
                    <a:pt x="871" y="748"/>
                  </a:lnTo>
                  <a:lnTo>
                    <a:pt x="871" y="734"/>
                  </a:lnTo>
                  <a:lnTo>
                    <a:pt x="872" y="720"/>
                  </a:lnTo>
                  <a:lnTo>
                    <a:pt x="872" y="706"/>
                  </a:lnTo>
                  <a:lnTo>
                    <a:pt x="872" y="690"/>
                  </a:lnTo>
                  <a:lnTo>
                    <a:pt x="872" y="676"/>
                  </a:lnTo>
                  <a:lnTo>
                    <a:pt x="872" y="662"/>
                  </a:lnTo>
                  <a:lnTo>
                    <a:pt x="872" y="646"/>
                  </a:lnTo>
                  <a:lnTo>
                    <a:pt x="872" y="631"/>
                  </a:lnTo>
                  <a:lnTo>
                    <a:pt x="872" y="615"/>
                  </a:lnTo>
                  <a:lnTo>
                    <a:pt x="873" y="599"/>
                  </a:lnTo>
                  <a:lnTo>
                    <a:pt x="873" y="389"/>
                  </a:lnTo>
                  <a:lnTo>
                    <a:pt x="606" y="389"/>
                  </a:lnTo>
                  <a:lnTo>
                    <a:pt x="573" y="345"/>
                  </a:lnTo>
                  <a:lnTo>
                    <a:pt x="873" y="345"/>
                  </a:lnTo>
                  <a:lnTo>
                    <a:pt x="873" y="0"/>
                  </a:lnTo>
                  <a:lnTo>
                    <a:pt x="1063" y="20"/>
                  </a:lnTo>
                  <a:close/>
                  <a:moveTo>
                    <a:pt x="1023" y="389"/>
                  </a:moveTo>
                  <a:lnTo>
                    <a:pt x="1023" y="685"/>
                  </a:lnTo>
                  <a:lnTo>
                    <a:pt x="1022" y="697"/>
                  </a:lnTo>
                  <a:lnTo>
                    <a:pt x="1022" y="710"/>
                  </a:lnTo>
                  <a:lnTo>
                    <a:pt x="1022" y="722"/>
                  </a:lnTo>
                  <a:lnTo>
                    <a:pt x="1022" y="732"/>
                  </a:lnTo>
                  <a:lnTo>
                    <a:pt x="1022" y="742"/>
                  </a:lnTo>
                  <a:lnTo>
                    <a:pt x="1022" y="752"/>
                  </a:lnTo>
                  <a:lnTo>
                    <a:pt x="1022" y="761"/>
                  </a:lnTo>
                  <a:lnTo>
                    <a:pt x="1022" y="769"/>
                  </a:lnTo>
                  <a:lnTo>
                    <a:pt x="1021" y="777"/>
                  </a:lnTo>
                  <a:lnTo>
                    <a:pt x="1021" y="786"/>
                  </a:lnTo>
                  <a:lnTo>
                    <a:pt x="1021" y="794"/>
                  </a:lnTo>
                  <a:lnTo>
                    <a:pt x="1020" y="804"/>
                  </a:lnTo>
                  <a:lnTo>
                    <a:pt x="1019" y="812"/>
                  </a:lnTo>
                  <a:lnTo>
                    <a:pt x="1018" y="821"/>
                  </a:lnTo>
                  <a:lnTo>
                    <a:pt x="1018" y="831"/>
                  </a:lnTo>
                  <a:lnTo>
                    <a:pt x="1017" y="843"/>
                  </a:lnTo>
                  <a:lnTo>
                    <a:pt x="1299" y="843"/>
                  </a:lnTo>
                  <a:lnTo>
                    <a:pt x="1315" y="389"/>
                  </a:lnTo>
                  <a:lnTo>
                    <a:pt x="1023" y="389"/>
                  </a:lnTo>
                  <a:close/>
                  <a:moveTo>
                    <a:pt x="140" y="18"/>
                  </a:moveTo>
                  <a:lnTo>
                    <a:pt x="169" y="25"/>
                  </a:lnTo>
                  <a:lnTo>
                    <a:pt x="199" y="33"/>
                  </a:lnTo>
                  <a:lnTo>
                    <a:pt x="228" y="43"/>
                  </a:lnTo>
                  <a:lnTo>
                    <a:pt x="257" y="54"/>
                  </a:lnTo>
                  <a:lnTo>
                    <a:pt x="286" y="67"/>
                  </a:lnTo>
                  <a:lnTo>
                    <a:pt x="312" y="80"/>
                  </a:lnTo>
                  <a:lnTo>
                    <a:pt x="338" y="95"/>
                  </a:lnTo>
                  <a:lnTo>
                    <a:pt x="361" y="111"/>
                  </a:lnTo>
                  <a:lnTo>
                    <a:pt x="383" y="126"/>
                  </a:lnTo>
                  <a:lnTo>
                    <a:pt x="403" y="143"/>
                  </a:lnTo>
                  <a:lnTo>
                    <a:pt x="420" y="161"/>
                  </a:lnTo>
                  <a:lnTo>
                    <a:pt x="435" y="178"/>
                  </a:lnTo>
                  <a:lnTo>
                    <a:pt x="447" y="196"/>
                  </a:lnTo>
                  <a:lnTo>
                    <a:pt x="455" y="216"/>
                  </a:lnTo>
                  <a:lnTo>
                    <a:pt x="461" y="234"/>
                  </a:lnTo>
                  <a:lnTo>
                    <a:pt x="463" y="254"/>
                  </a:lnTo>
                  <a:lnTo>
                    <a:pt x="462" y="261"/>
                  </a:lnTo>
                  <a:lnTo>
                    <a:pt x="461" y="268"/>
                  </a:lnTo>
                  <a:lnTo>
                    <a:pt x="460" y="274"/>
                  </a:lnTo>
                  <a:lnTo>
                    <a:pt x="458" y="281"/>
                  </a:lnTo>
                  <a:lnTo>
                    <a:pt x="455" y="287"/>
                  </a:lnTo>
                  <a:lnTo>
                    <a:pt x="452" y="293"/>
                  </a:lnTo>
                  <a:lnTo>
                    <a:pt x="449" y="298"/>
                  </a:lnTo>
                  <a:lnTo>
                    <a:pt x="445" y="303"/>
                  </a:lnTo>
                  <a:lnTo>
                    <a:pt x="440" y="307"/>
                  </a:lnTo>
                  <a:lnTo>
                    <a:pt x="435" y="311"/>
                  </a:lnTo>
                  <a:lnTo>
                    <a:pt x="430" y="315"/>
                  </a:lnTo>
                  <a:lnTo>
                    <a:pt x="424" y="317"/>
                  </a:lnTo>
                  <a:lnTo>
                    <a:pt x="418" y="320"/>
                  </a:lnTo>
                  <a:lnTo>
                    <a:pt x="411" y="321"/>
                  </a:lnTo>
                  <a:lnTo>
                    <a:pt x="404" y="322"/>
                  </a:lnTo>
                  <a:lnTo>
                    <a:pt x="398" y="323"/>
                  </a:lnTo>
                  <a:lnTo>
                    <a:pt x="381" y="321"/>
                  </a:lnTo>
                  <a:lnTo>
                    <a:pt x="367" y="316"/>
                  </a:lnTo>
                  <a:lnTo>
                    <a:pt x="356" y="308"/>
                  </a:lnTo>
                  <a:lnTo>
                    <a:pt x="348" y="297"/>
                  </a:lnTo>
                  <a:lnTo>
                    <a:pt x="341" y="283"/>
                  </a:lnTo>
                  <a:lnTo>
                    <a:pt x="334" y="267"/>
                  </a:lnTo>
                  <a:lnTo>
                    <a:pt x="326" y="250"/>
                  </a:lnTo>
                  <a:lnTo>
                    <a:pt x="319" y="230"/>
                  </a:lnTo>
                  <a:lnTo>
                    <a:pt x="309" y="209"/>
                  </a:lnTo>
                  <a:lnTo>
                    <a:pt x="298" y="185"/>
                  </a:lnTo>
                  <a:lnTo>
                    <a:pt x="283" y="162"/>
                  </a:lnTo>
                  <a:lnTo>
                    <a:pt x="264" y="137"/>
                  </a:lnTo>
                  <a:lnTo>
                    <a:pt x="241" y="112"/>
                  </a:lnTo>
                  <a:lnTo>
                    <a:pt x="212" y="86"/>
                  </a:lnTo>
                  <a:lnTo>
                    <a:pt x="177" y="60"/>
                  </a:lnTo>
                  <a:lnTo>
                    <a:pt x="137" y="36"/>
                  </a:lnTo>
                  <a:lnTo>
                    <a:pt x="140" y="18"/>
                  </a:lnTo>
                  <a:close/>
                  <a:moveTo>
                    <a:pt x="35" y="1167"/>
                  </a:moveTo>
                  <a:lnTo>
                    <a:pt x="60" y="1166"/>
                  </a:lnTo>
                  <a:lnTo>
                    <a:pt x="82" y="1166"/>
                  </a:lnTo>
                  <a:lnTo>
                    <a:pt x="104" y="1165"/>
                  </a:lnTo>
                  <a:lnTo>
                    <a:pt x="123" y="1161"/>
                  </a:lnTo>
                  <a:lnTo>
                    <a:pt x="142" y="1157"/>
                  </a:lnTo>
                  <a:lnTo>
                    <a:pt x="159" y="1152"/>
                  </a:lnTo>
                  <a:lnTo>
                    <a:pt x="175" y="1143"/>
                  </a:lnTo>
                  <a:lnTo>
                    <a:pt x="192" y="1132"/>
                  </a:lnTo>
                  <a:lnTo>
                    <a:pt x="207" y="1118"/>
                  </a:lnTo>
                  <a:lnTo>
                    <a:pt x="222" y="1100"/>
                  </a:lnTo>
                  <a:lnTo>
                    <a:pt x="238" y="1078"/>
                  </a:lnTo>
                  <a:lnTo>
                    <a:pt x="253" y="1052"/>
                  </a:lnTo>
                  <a:lnTo>
                    <a:pt x="269" y="1020"/>
                  </a:lnTo>
                  <a:lnTo>
                    <a:pt x="286" y="985"/>
                  </a:lnTo>
                  <a:lnTo>
                    <a:pt x="304" y="943"/>
                  </a:lnTo>
                  <a:lnTo>
                    <a:pt x="323" y="896"/>
                  </a:lnTo>
                  <a:lnTo>
                    <a:pt x="336" y="861"/>
                  </a:lnTo>
                  <a:lnTo>
                    <a:pt x="349" y="826"/>
                  </a:lnTo>
                  <a:lnTo>
                    <a:pt x="362" y="791"/>
                  </a:lnTo>
                  <a:lnTo>
                    <a:pt x="375" y="756"/>
                  </a:lnTo>
                  <a:lnTo>
                    <a:pt x="389" y="720"/>
                  </a:lnTo>
                  <a:lnTo>
                    <a:pt x="402" y="683"/>
                  </a:lnTo>
                  <a:lnTo>
                    <a:pt x="415" y="646"/>
                  </a:lnTo>
                  <a:lnTo>
                    <a:pt x="429" y="609"/>
                  </a:lnTo>
                  <a:lnTo>
                    <a:pt x="441" y="572"/>
                  </a:lnTo>
                  <a:lnTo>
                    <a:pt x="454" y="533"/>
                  </a:lnTo>
                  <a:lnTo>
                    <a:pt x="466" y="495"/>
                  </a:lnTo>
                  <a:lnTo>
                    <a:pt x="478" y="456"/>
                  </a:lnTo>
                  <a:lnTo>
                    <a:pt x="489" y="417"/>
                  </a:lnTo>
                  <a:lnTo>
                    <a:pt x="500" y="377"/>
                  </a:lnTo>
                  <a:lnTo>
                    <a:pt x="511" y="339"/>
                  </a:lnTo>
                  <a:lnTo>
                    <a:pt x="521" y="299"/>
                  </a:lnTo>
                  <a:lnTo>
                    <a:pt x="551" y="306"/>
                  </a:lnTo>
                  <a:lnTo>
                    <a:pt x="543" y="336"/>
                  </a:lnTo>
                  <a:lnTo>
                    <a:pt x="534" y="375"/>
                  </a:lnTo>
                  <a:lnTo>
                    <a:pt x="521" y="421"/>
                  </a:lnTo>
                  <a:lnTo>
                    <a:pt x="508" y="471"/>
                  </a:lnTo>
                  <a:lnTo>
                    <a:pt x="493" y="527"/>
                  </a:lnTo>
                  <a:lnTo>
                    <a:pt x="478" y="585"/>
                  </a:lnTo>
                  <a:lnTo>
                    <a:pt x="460" y="646"/>
                  </a:lnTo>
                  <a:lnTo>
                    <a:pt x="443" y="708"/>
                  </a:lnTo>
                  <a:lnTo>
                    <a:pt x="424" y="769"/>
                  </a:lnTo>
                  <a:lnTo>
                    <a:pt x="407" y="830"/>
                  </a:lnTo>
                  <a:lnTo>
                    <a:pt x="390" y="889"/>
                  </a:lnTo>
                  <a:lnTo>
                    <a:pt x="372" y="944"/>
                  </a:lnTo>
                  <a:lnTo>
                    <a:pt x="356" y="995"/>
                  </a:lnTo>
                  <a:lnTo>
                    <a:pt x="341" y="1041"/>
                  </a:lnTo>
                  <a:lnTo>
                    <a:pt x="327" y="1080"/>
                  </a:lnTo>
                  <a:lnTo>
                    <a:pt x="316" y="1112"/>
                  </a:lnTo>
                  <a:lnTo>
                    <a:pt x="311" y="1124"/>
                  </a:lnTo>
                  <a:lnTo>
                    <a:pt x="307" y="1134"/>
                  </a:lnTo>
                  <a:lnTo>
                    <a:pt x="302" y="1144"/>
                  </a:lnTo>
                  <a:lnTo>
                    <a:pt x="299" y="1154"/>
                  </a:lnTo>
                  <a:lnTo>
                    <a:pt x="295" y="1164"/>
                  </a:lnTo>
                  <a:lnTo>
                    <a:pt x="292" y="1173"/>
                  </a:lnTo>
                  <a:lnTo>
                    <a:pt x="288" y="1181"/>
                  </a:lnTo>
                  <a:lnTo>
                    <a:pt x="286" y="1189"/>
                  </a:lnTo>
                  <a:lnTo>
                    <a:pt x="283" y="1197"/>
                  </a:lnTo>
                  <a:lnTo>
                    <a:pt x="281" y="1204"/>
                  </a:lnTo>
                  <a:lnTo>
                    <a:pt x="278" y="1212"/>
                  </a:lnTo>
                  <a:lnTo>
                    <a:pt x="276" y="1218"/>
                  </a:lnTo>
                  <a:lnTo>
                    <a:pt x="275" y="1224"/>
                  </a:lnTo>
                  <a:lnTo>
                    <a:pt x="274" y="1229"/>
                  </a:lnTo>
                  <a:lnTo>
                    <a:pt x="274" y="1234"/>
                  </a:lnTo>
                  <a:lnTo>
                    <a:pt x="274" y="1239"/>
                  </a:lnTo>
                  <a:lnTo>
                    <a:pt x="274" y="1246"/>
                  </a:lnTo>
                  <a:lnTo>
                    <a:pt x="274" y="1254"/>
                  </a:lnTo>
                  <a:lnTo>
                    <a:pt x="275" y="1261"/>
                  </a:lnTo>
                  <a:lnTo>
                    <a:pt x="276" y="1267"/>
                  </a:lnTo>
                  <a:lnTo>
                    <a:pt x="278" y="1274"/>
                  </a:lnTo>
                  <a:lnTo>
                    <a:pt x="279" y="1281"/>
                  </a:lnTo>
                  <a:lnTo>
                    <a:pt x="282" y="1288"/>
                  </a:lnTo>
                  <a:lnTo>
                    <a:pt x="285" y="1295"/>
                  </a:lnTo>
                  <a:lnTo>
                    <a:pt x="287" y="1302"/>
                  </a:lnTo>
                  <a:lnTo>
                    <a:pt x="290" y="1309"/>
                  </a:lnTo>
                  <a:lnTo>
                    <a:pt x="292" y="1316"/>
                  </a:lnTo>
                  <a:lnTo>
                    <a:pt x="295" y="1323"/>
                  </a:lnTo>
                  <a:lnTo>
                    <a:pt x="298" y="1330"/>
                  </a:lnTo>
                  <a:lnTo>
                    <a:pt x="301" y="1337"/>
                  </a:lnTo>
                  <a:lnTo>
                    <a:pt x="304" y="1344"/>
                  </a:lnTo>
                  <a:lnTo>
                    <a:pt x="308" y="1353"/>
                  </a:lnTo>
                  <a:lnTo>
                    <a:pt x="311" y="1359"/>
                  </a:lnTo>
                  <a:lnTo>
                    <a:pt x="314" y="1367"/>
                  </a:lnTo>
                  <a:lnTo>
                    <a:pt x="317" y="1374"/>
                  </a:lnTo>
                  <a:lnTo>
                    <a:pt x="320" y="1381"/>
                  </a:lnTo>
                  <a:lnTo>
                    <a:pt x="323" y="1389"/>
                  </a:lnTo>
                  <a:lnTo>
                    <a:pt x="325" y="1398"/>
                  </a:lnTo>
                  <a:lnTo>
                    <a:pt x="328" y="1406"/>
                  </a:lnTo>
                  <a:lnTo>
                    <a:pt x="331" y="1414"/>
                  </a:lnTo>
                  <a:lnTo>
                    <a:pt x="334" y="1422"/>
                  </a:lnTo>
                  <a:lnTo>
                    <a:pt x="336" y="1431"/>
                  </a:lnTo>
                  <a:lnTo>
                    <a:pt x="337" y="1441"/>
                  </a:lnTo>
                  <a:lnTo>
                    <a:pt x="339" y="1450"/>
                  </a:lnTo>
                  <a:lnTo>
                    <a:pt x="340" y="1459"/>
                  </a:lnTo>
                  <a:lnTo>
                    <a:pt x="341" y="1468"/>
                  </a:lnTo>
                  <a:lnTo>
                    <a:pt x="341" y="1478"/>
                  </a:lnTo>
                  <a:lnTo>
                    <a:pt x="342" y="1490"/>
                  </a:lnTo>
                  <a:lnTo>
                    <a:pt x="341" y="1506"/>
                  </a:lnTo>
                  <a:lnTo>
                    <a:pt x="338" y="1522"/>
                  </a:lnTo>
                  <a:lnTo>
                    <a:pt x="335" y="1536"/>
                  </a:lnTo>
                  <a:lnTo>
                    <a:pt x="330" y="1548"/>
                  </a:lnTo>
                  <a:lnTo>
                    <a:pt x="324" y="1559"/>
                  </a:lnTo>
                  <a:lnTo>
                    <a:pt x="317" y="1568"/>
                  </a:lnTo>
                  <a:lnTo>
                    <a:pt x="310" y="1577"/>
                  </a:lnTo>
                  <a:lnTo>
                    <a:pt x="302" y="1583"/>
                  </a:lnTo>
                  <a:lnTo>
                    <a:pt x="294" y="1589"/>
                  </a:lnTo>
                  <a:lnTo>
                    <a:pt x="286" y="1593"/>
                  </a:lnTo>
                  <a:lnTo>
                    <a:pt x="276" y="1597"/>
                  </a:lnTo>
                  <a:lnTo>
                    <a:pt x="268" y="1599"/>
                  </a:lnTo>
                  <a:lnTo>
                    <a:pt x="260" y="1601"/>
                  </a:lnTo>
                  <a:lnTo>
                    <a:pt x="252" y="1603"/>
                  </a:lnTo>
                  <a:lnTo>
                    <a:pt x="245" y="1603"/>
                  </a:lnTo>
                  <a:lnTo>
                    <a:pt x="239" y="1604"/>
                  </a:lnTo>
                  <a:lnTo>
                    <a:pt x="228" y="1603"/>
                  </a:lnTo>
                  <a:lnTo>
                    <a:pt x="219" y="1602"/>
                  </a:lnTo>
                  <a:lnTo>
                    <a:pt x="211" y="1600"/>
                  </a:lnTo>
                  <a:lnTo>
                    <a:pt x="204" y="1597"/>
                  </a:lnTo>
                  <a:lnTo>
                    <a:pt x="197" y="1593"/>
                  </a:lnTo>
                  <a:lnTo>
                    <a:pt x="190" y="1588"/>
                  </a:lnTo>
                  <a:lnTo>
                    <a:pt x="185" y="1583"/>
                  </a:lnTo>
                  <a:lnTo>
                    <a:pt x="179" y="1577"/>
                  </a:lnTo>
                  <a:lnTo>
                    <a:pt x="174" y="1569"/>
                  </a:lnTo>
                  <a:lnTo>
                    <a:pt x="170" y="1562"/>
                  </a:lnTo>
                  <a:lnTo>
                    <a:pt x="167" y="1554"/>
                  </a:lnTo>
                  <a:lnTo>
                    <a:pt x="164" y="1546"/>
                  </a:lnTo>
                  <a:lnTo>
                    <a:pt x="162" y="1537"/>
                  </a:lnTo>
                  <a:lnTo>
                    <a:pt x="161" y="1526"/>
                  </a:lnTo>
                  <a:lnTo>
                    <a:pt x="160" y="1516"/>
                  </a:lnTo>
                  <a:lnTo>
                    <a:pt x="160" y="1506"/>
                  </a:lnTo>
                  <a:lnTo>
                    <a:pt x="160" y="1499"/>
                  </a:lnTo>
                  <a:lnTo>
                    <a:pt x="160" y="1491"/>
                  </a:lnTo>
                  <a:lnTo>
                    <a:pt x="161" y="1483"/>
                  </a:lnTo>
                  <a:lnTo>
                    <a:pt x="162" y="1473"/>
                  </a:lnTo>
                  <a:lnTo>
                    <a:pt x="164" y="1463"/>
                  </a:lnTo>
                  <a:lnTo>
                    <a:pt x="165" y="1453"/>
                  </a:lnTo>
                  <a:lnTo>
                    <a:pt x="167" y="1442"/>
                  </a:lnTo>
                  <a:lnTo>
                    <a:pt x="169" y="1430"/>
                  </a:lnTo>
                  <a:lnTo>
                    <a:pt x="170" y="1418"/>
                  </a:lnTo>
                  <a:lnTo>
                    <a:pt x="172" y="1407"/>
                  </a:lnTo>
                  <a:lnTo>
                    <a:pt x="173" y="1395"/>
                  </a:lnTo>
                  <a:lnTo>
                    <a:pt x="175" y="1383"/>
                  </a:lnTo>
                  <a:lnTo>
                    <a:pt x="176" y="1372"/>
                  </a:lnTo>
                  <a:lnTo>
                    <a:pt x="177" y="1361"/>
                  </a:lnTo>
                  <a:lnTo>
                    <a:pt x="177" y="1350"/>
                  </a:lnTo>
                  <a:lnTo>
                    <a:pt x="178" y="1340"/>
                  </a:lnTo>
                  <a:lnTo>
                    <a:pt x="177" y="1323"/>
                  </a:lnTo>
                  <a:lnTo>
                    <a:pt x="175" y="1308"/>
                  </a:lnTo>
                  <a:lnTo>
                    <a:pt x="173" y="1294"/>
                  </a:lnTo>
                  <a:lnTo>
                    <a:pt x="169" y="1282"/>
                  </a:lnTo>
                  <a:lnTo>
                    <a:pt x="164" y="1271"/>
                  </a:lnTo>
                  <a:lnTo>
                    <a:pt x="158" y="1261"/>
                  </a:lnTo>
                  <a:lnTo>
                    <a:pt x="151" y="1252"/>
                  </a:lnTo>
                  <a:lnTo>
                    <a:pt x="143" y="1244"/>
                  </a:lnTo>
                  <a:lnTo>
                    <a:pt x="133" y="1236"/>
                  </a:lnTo>
                  <a:lnTo>
                    <a:pt x="123" y="1230"/>
                  </a:lnTo>
                  <a:lnTo>
                    <a:pt x="111" y="1223"/>
                  </a:lnTo>
                  <a:lnTo>
                    <a:pt x="98" y="1217"/>
                  </a:lnTo>
                  <a:lnTo>
                    <a:pt x="84" y="1211"/>
                  </a:lnTo>
                  <a:lnTo>
                    <a:pt x="69" y="1204"/>
                  </a:lnTo>
                  <a:lnTo>
                    <a:pt x="53" y="1198"/>
                  </a:lnTo>
                  <a:lnTo>
                    <a:pt x="35" y="1192"/>
                  </a:lnTo>
                  <a:lnTo>
                    <a:pt x="35" y="1167"/>
                  </a:lnTo>
                  <a:close/>
                  <a:moveTo>
                    <a:pt x="5" y="449"/>
                  </a:moveTo>
                  <a:lnTo>
                    <a:pt x="30" y="454"/>
                  </a:lnTo>
                  <a:lnTo>
                    <a:pt x="58" y="461"/>
                  </a:lnTo>
                  <a:lnTo>
                    <a:pt x="83" y="470"/>
                  </a:lnTo>
                  <a:lnTo>
                    <a:pt x="110" y="480"/>
                  </a:lnTo>
                  <a:lnTo>
                    <a:pt x="136" y="491"/>
                  </a:lnTo>
                  <a:lnTo>
                    <a:pt x="160" y="503"/>
                  </a:lnTo>
                  <a:lnTo>
                    <a:pt x="182" y="517"/>
                  </a:lnTo>
                  <a:lnTo>
                    <a:pt x="205" y="532"/>
                  </a:lnTo>
                  <a:lnTo>
                    <a:pt x="225" y="547"/>
                  </a:lnTo>
                  <a:lnTo>
                    <a:pt x="243" y="563"/>
                  </a:lnTo>
                  <a:lnTo>
                    <a:pt x="259" y="582"/>
                  </a:lnTo>
                  <a:lnTo>
                    <a:pt x="273" y="600"/>
                  </a:lnTo>
                  <a:lnTo>
                    <a:pt x="285" y="619"/>
                  </a:lnTo>
                  <a:lnTo>
                    <a:pt x="293" y="639"/>
                  </a:lnTo>
                  <a:lnTo>
                    <a:pt x="298" y="660"/>
                  </a:lnTo>
                  <a:lnTo>
                    <a:pt x="300" y="682"/>
                  </a:lnTo>
                  <a:lnTo>
                    <a:pt x="299" y="691"/>
                  </a:lnTo>
                  <a:lnTo>
                    <a:pt x="298" y="700"/>
                  </a:lnTo>
                  <a:lnTo>
                    <a:pt x="296" y="709"/>
                  </a:lnTo>
                  <a:lnTo>
                    <a:pt x="293" y="717"/>
                  </a:lnTo>
                  <a:lnTo>
                    <a:pt x="290" y="724"/>
                  </a:lnTo>
                  <a:lnTo>
                    <a:pt x="286" y="730"/>
                  </a:lnTo>
                  <a:lnTo>
                    <a:pt x="282" y="735"/>
                  </a:lnTo>
                  <a:lnTo>
                    <a:pt x="276" y="740"/>
                  </a:lnTo>
                  <a:lnTo>
                    <a:pt x="271" y="745"/>
                  </a:lnTo>
                  <a:lnTo>
                    <a:pt x="266" y="748"/>
                  </a:lnTo>
                  <a:lnTo>
                    <a:pt x="260" y="753"/>
                  </a:lnTo>
                  <a:lnTo>
                    <a:pt x="255" y="755"/>
                  </a:lnTo>
                  <a:lnTo>
                    <a:pt x="249" y="757"/>
                  </a:lnTo>
                  <a:lnTo>
                    <a:pt x="243" y="758"/>
                  </a:lnTo>
                  <a:lnTo>
                    <a:pt x="237" y="759"/>
                  </a:lnTo>
                  <a:lnTo>
                    <a:pt x="231" y="760"/>
                  </a:lnTo>
                  <a:lnTo>
                    <a:pt x="211" y="758"/>
                  </a:lnTo>
                  <a:lnTo>
                    <a:pt x="197" y="754"/>
                  </a:lnTo>
                  <a:lnTo>
                    <a:pt x="186" y="746"/>
                  </a:lnTo>
                  <a:lnTo>
                    <a:pt x="177" y="736"/>
                  </a:lnTo>
                  <a:lnTo>
                    <a:pt x="171" y="724"/>
                  </a:lnTo>
                  <a:lnTo>
                    <a:pt x="166" y="710"/>
                  </a:lnTo>
                  <a:lnTo>
                    <a:pt x="162" y="693"/>
                  </a:lnTo>
                  <a:lnTo>
                    <a:pt x="157" y="674"/>
                  </a:lnTo>
                  <a:lnTo>
                    <a:pt x="151" y="652"/>
                  </a:lnTo>
                  <a:lnTo>
                    <a:pt x="143" y="630"/>
                  </a:lnTo>
                  <a:lnTo>
                    <a:pt x="131" y="605"/>
                  </a:lnTo>
                  <a:lnTo>
                    <a:pt x="116" y="579"/>
                  </a:lnTo>
                  <a:lnTo>
                    <a:pt x="96" y="551"/>
                  </a:lnTo>
                  <a:lnTo>
                    <a:pt x="70" y="522"/>
                  </a:lnTo>
                  <a:lnTo>
                    <a:pt x="39" y="491"/>
                  </a:lnTo>
                  <a:lnTo>
                    <a:pt x="0" y="460"/>
                  </a:lnTo>
                  <a:lnTo>
                    <a:pt x="5" y="4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4" name="Freeform 157">
              <a:extLst>
                <a:ext uri="{FF2B5EF4-FFF2-40B4-BE49-F238E27FC236}">
                  <a16:creationId xmlns:a16="http://schemas.microsoft.com/office/drawing/2014/main" id="{EF321973-1930-4D90-B62C-C1DBF5C1FECD}"/>
                </a:ext>
              </a:extLst>
            </p:cNvPr>
            <p:cNvSpPr>
              <a:spLocks noEditPoints="1"/>
            </p:cNvSpPr>
            <p:nvPr/>
          </p:nvSpPr>
          <p:spPr bwMode="auto">
            <a:xfrm>
              <a:off x="4773" y="849"/>
              <a:ext cx="101" cy="100"/>
            </a:xfrm>
            <a:custGeom>
              <a:avLst/>
              <a:gdLst>
                <a:gd name="T0" fmla="*/ 40 w 1709"/>
                <a:gd name="T1" fmla="*/ 1 h 1692"/>
                <a:gd name="T2" fmla="*/ 40 w 1709"/>
                <a:gd name="T3" fmla="*/ 3 h 1692"/>
                <a:gd name="T4" fmla="*/ 49 w 1709"/>
                <a:gd name="T5" fmla="*/ 10 h 1692"/>
                <a:gd name="T6" fmla="*/ 51 w 1709"/>
                <a:gd name="T7" fmla="*/ 10 h 1692"/>
                <a:gd name="T8" fmla="*/ 57 w 1709"/>
                <a:gd name="T9" fmla="*/ 14 h 1692"/>
                <a:gd name="T10" fmla="*/ 58 w 1709"/>
                <a:gd name="T11" fmla="*/ 16 h 1692"/>
                <a:gd name="T12" fmla="*/ 56 w 1709"/>
                <a:gd name="T13" fmla="*/ 17 h 1692"/>
                <a:gd name="T14" fmla="*/ 60 w 1709"/>
                <a:gd name="T15" fmla="*/ 7 h 1692"/>
                <a:gd name="T16" fmla="*/ 72 w 1709"/>
                <a:gd name="T17" fmla="*/ 1 h 1692"/>
                <a:gd name="T18" fmla="*/ 71 w 1709"/>
                <a:gd name="T19" fmla="*/ 3 h 1692"/>
                <a:gd name="T20" fmla="*/ 68 w 1709"/>
                <a:gd name="T21" fmla="*/ 16 h 1692"/>
                <a:gd name="T22" fmla="*/ 91 w 1709"/>
                <a:gd name="T23" fmla="*/ 24 h 1692"/>
                <a:gd name="T24" fmla="*/ 93 w 1709"/>
                <a:gd name="T25" fmla="*/ 24 h 1692"/>
                <a:gd name="T26" fmla="*/ 99 w 1709"/>
                <a:gd name="T27" fmla="*/ 29 h 1692"/>
                <a:gd name="T28" fmla="*/ 100 w 1709"/>
                <a:gd name="T29" fmla="*/ 30 h 1692"/>
                <a:gd name="T30" fmla="*/ 99 w 1709"/>
                <a:gd name="T31" fmla="*/ 32 h 1692"/>
                <a:gd name="T32" fmla="*/ 73 w 1709"/>
                <a:gd name="T33" fmla="*/ 61 h 1692"/>
                <a:gd name="T34" fmla="*/ 83 w 1709"/>
                <a:gd name="T35" fmla="*/ 45 h 1692"/>
                <a:gd name="T36" fmla="*/ 95 w 1709"/>
                <a:gd name="T37" fmla="*/ 46 h 1692"/>
                <a:gd name="T38" fmla="*/ 94 w 1709"/>
                <a:gd name="T39" fmla="*/ 48 h 1692"/>
                <a:gd name="T40" fmla="*/ 86 w 1709"/>
                <a:gd name="T41" fmla="*/ 59 h 1692"/>
                <a:gd name="T42" fmla="*/ 83 w 1709"/>
                <a:gd name="T43" fmla="*/ 78 h 1692"/>
                <a:gd name="T44" fmla="*/ 92 w 1709"/>
                <a:gd name="T45" fmla="*/ 83 h 1692"/>
                <a:gd name="T46" fmla="*/ 96 w 1709"/>
                <a:gd name="T47" fmla="*/ 73 h 1692"/>
                <a:gd name="T48" fmla="*/ 98 w 1709"/>
                <a:gd name="T49" fmla="*/ 72 h 1692"/>
                <a:gd name="T50" fmla="*/ 97 w 1709"/>
                <a:gd name="T51" fmla="*/ 88 h 1692"/>
                <a:gd name="T52" fmla="*/ 101 w 1709"/>
                <a:gd name="T53" fmla="*/ 95 h 1692"/>
                <a:gd name="T54" fmla="*/ 98 w 1709"/>
                <a:gd name="T55" fmla="*/ 97 h 1692"/>
                <a:gd name="T56" fmla="*/ 74 w 1709"/>
                <a:gd name="T57" fmla="*/ 79 h 1692"/>
                <a:gd name="T58" fmla="*/ 43 w 1709"/>
                <a:gd name="T59" fmla="*/ 97 h 1692"/>
                <a:gd name="T60" fmla="*/ 60 w 1709"/>
                <a:gd name="T61" fmla="*/ 82 h 1692"/>
                <a:gd name="T62" fmla="*/ 63 w 1709"/>
                <a:gd name="T63" fmla="*/ 45 h 1692"/>
                <a:gd name="T64" fmla="*/ 39 w 1709"/>
                <a:gd name="T65" fmla="*/ 35 h 1692"/>
                <a:gd name="T66" fmla="*/ 40 w 1709"/>
                <a:gd name="T67" fmla="*/ 37 h 1692"/>
                <a:gd name="T68" fmla="*/ 49 w 1709"/>
                <a:gd name="T69" fmla="*/ 47 h 1692"/>
                <a:gd name="T70" fmla="*/ 53 w 1709"/>
                <a:gd name="T71" fmla="*/ 42 h 1692"/>
                <a:gd name="T72" fmla="*/ 55 w 1709"/>
                <a:gd name="T73" fmla="*/ 43 h 1692"/>
                <a:gd name="T74" fmla="*/ 60 w 1709"/>
                <a:gd name="T75" fmla="*/ 48 h 1692"/>
                <a:gd name="T76" fmla="*/ 60 w 1709"/>
                <a:gd name="T77" fmla="*/ 50 h 1692"/>
                <a:gd name="T78" fmla="*/ 33 w 1709"/>
                <a:gd name="T79" fmla="*/ 53 h 1692"/>
                <a:gd name="T80" fmla="*/ 35 w 1709"/>
                <a:gd name="T81" fmla="*/ 79 h 1692"/>
                <a:gd name="T82" fmla="*/ 43 w 1709"/>
                <a:gd name="T83" fmla="*/ 73 h 1692"/>
                <a:gd name="T84" fmla="*/ 35 w 1709"/>
                <a:gd name="T85" fmla="*/ 63 h 1692"/>
                <a:gd name="T86" fmla="*/ 43 w 1709"/>
                <a:gd name="T87" fmla="*/ 66 h 1692"/>
                <a:gd name="T88" fmla="*/ 59 w 1709"/>
                <a:gd name="T89" fmla="*/ 59 h 1692"/>
                <a:gd name="T90" fmla="*/ 60 w 1709"/>
                <a:gd name="T91" fmla="*/ 60 h 1692"/>
                <a:gd name="T92" fmla="*/ 56 w 1709"/>
                <a:gd name="T93" fmla="*/ 61 h 1692"/>
                <a:gd name="T94" fmla="*/ 45 w 1709"/>
                <a:gd name="T95" fmla="*/ 66 h 1692"/>
                <a:gd name="T96" fmla="*/ 53 w 1709"/>
                <a:gd name="T97" fmla="*/ 78 h 1692"/>
                <a:gd name="T98" fmla="*/ 52 w 1709"/>
                <a:gd name="T99" fmla="*/ 84 h 1692"/>
                <a:gd name="T100" fmla="*/ 49 w 1709"/>
                <a:gd name="T101" fmla="*/ 84 h 1692"/>
                <a:gd name="T102" fmla="*/ 46 w 1709"/>
                <a:gd name="T103" fmla="*/ 79 h 1692"/>
                <a:gd name="T104" fmla="*/ 14 w 1709"/>
                <a:gd name="T105" fmla="*/ 95 h 1692"/>
                <a:gd name="T106" fmla="*/ 12 w 1709"/>
                <a:gd name="T107" fmla="*/ 95 h 1692"/>
                <a:gd name="T108" fmla="*/ 9 w 1709"/>
                <a:gd name="T109" fmla="*/ 85 h 1692"/>
                <a:gd name="T110" fmla="*/ 20 w 1709"/>
                <a:gd name="T111" fmla="*/ 66 h 1692"/>
                <a:gd name="T112" fmla="*/ 1 w 1709"/>
                <a:gd name="T113" fmla="*/ 80 h 1692"/>
                <a:gd name="T114" fmla="*/ 23 w 1709"/>
                <a:gd name="T115" fmla="*/ 55 h 1692"/>
                <a:gd name="T116" fmla="*/ 89 w 1709"/>
                <a:gd name="T117" fmla="*/ 14 h 1692"/>
                <a:gd name="T118" fmla="*/ 89 w 1709"/>
                <a:gd name="T119" fmla="*/ 21 h 1692"/>
                <a:gd name="T120" fmla="*/ 84 w 1709"/>
                <a:gd name="T121" fmla="*/ 20 h 1692"/>
                <a:gd name="T122" fmla="*/ 81 w 1709"/>
                <a:gd name="T123" fmla="*/ 10 h 16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09" h="1692">
                  <a:moveTo>
                    <a:pt x="36" y="496"/>
                  </a:moveTo>
                  <a:lnTo>
                    <a:pt x="491" y="496"/>
                  </a:lnTo>
                  <a:lnTo>
                    <a:pt x="491" y="287"/>
                  </a:lnTo>
                  <a:lnTo>
                    <a:pt x="142" y="287"/>
                  </a:lnTo>
                  <a:lnTo>
                    <a:pt x="118" y="243"/>
                  </a:lnTo>
                  <a:lnTo>
                    <a:pt x="491" y="243"/>
                  </a:lnTo>
                  <a:lnTo>
                    <a:pt x="491" y="0"/>
                  </a:lnTo>
                  <a:lnTo>
                    <a:pt x="639" y="10"/>
                  </a:lnTo>
                  <a:lnTo>
                    <a:pt x="643" y="10"/>
                  </a:lnTo>
                  <a:lnTo>
                    <a:pt x="648" y="11"/>
                  </a:lnTo>
                  <a:lnTo>
                    <a:pt x="653" y="12"/>
                  </a:lnTo>
                  <a:lnTo>
                    <a:pt x="657" y="12"/>
                  </a:lnTo>
                  <a:lnTo>
                    <a:pt x="662" y="13"/>
                  </a:lnTo>
                  <a:lnTo>
                    <a:pt x="666" y="14"/>
                  </a:lnTo>
                  <a:lnTo>
                    <a:pt x="670" y="15"/>
                  </a:lnTo>
                  <a:lnTo>
                    <a:pt x="674" y="16"/>
                  </a:lnTo>
                  <a:lnTo>
                    <a:pt x="677" y="17"/>
                  </a:lnTo>
                  <a:lnTo>
                    <a:pt x="679" y="19"/>
                  </a:lnTo>
                  <a:lnTo>
                    <a:pt x="682" y="20"/>
                  </a:lnTo>
                  <a:lnTo>
                    <a:pt x="684" y="22"/>
                  </a:lnTo>
                  <a:lnTo>
                    <a:pt x="685" y="24"/>
                  </a:lnTo>
                  <a:lnTo>
                    <a:pt x="687" y="27"/>
                  </a:lnTo>
                  <a:lnTo>
                    <a:pt x="687" y="30"/>
                  </a:lnTo>
                  <a:lnTo>
                    <a:pt x="688" y="34"/>
                  </a:lnTo>
                  <a:lnTo>
                    <a:pt x="687" y="36"/>
                  </a:lnTo>
                  <a:lnTo>
                    <a:pt x="687" y="38"/>
                  </a:lnTo>
                  <a:lnTo>
                    <a:pt x="686" y="40"/>
                  </a:lnTo>
                  <a:lnTo>
                    <a:pt x="685" y="42"/>
                  </a:lnTo>
                  <a:lnTo>
                    <a:pt x="683" y="44"/>
                  </a:lnTo>
                  <a:lnTo>
                    <a:pt x="681" y="46"/>
                  </a:lnTo>
                  <a:lnTo>
                    <a:pt x="678" y="48"/>
                  </a:lnTo>
                  <a:lnTo>
                    <a:pt x="675" y="50"/>
                  </a:lnTo>
                  <a:lnTo>
                    <a:pt x="671" y="52"/>
                  </a:lnTo>
                  <a:lnTo>
                    <a:pt x="666" y="55"/>
                  </a:lnTo>
                  <a:lnTo>
                    <a:pt x="661" y="57"/>
                  </a:lnTo>
                  <a:lnTo>
                    <a:pt x="655" y="60"/>
                  </a:lnTo>
                  <a:lnTo>
                    <a:pt x="649" y="63"/>
                  </a:lnTo>
                  <a:lnTo>
                    <a:pt x="642" y="67"/>
                  </a:lnTo>
                  <a:lnTo>
                    <a:pt x="634" y="70"/>
                  </a:lnTo>
                  <a:lnTo>
                    <a:pt x="626" y="76"/>
                  </a:lnTo>
                  <a:lnTo>
                    <a:pt x="626" y="243"/>
                  </a:lnTo>
                  <a:lnTo>
                    <a:pt x="783" y="243"/>
                  </a:lnTo>
                  <a:lnTo>
                    <a:pt x="832" y="173"/>
                  </a:lnTo>
                  <a:lnTo>
                    <a:pt x="832" y="171"/>
                  </a:lnTo>
                  <a:lnTo>
                    <a:pt x="834" y="170"/>
                  </a:lnTo>
                  <a:lnTo>
                    <a:pt x="835" y="169"/>
                  </a:lnTo>
                  <a:lnTo>
                    <a:pt x="836" y="167"/>
                  </a:lnTo>
                  <a:lnTo>
                    <a:pt x="837" y="165"/>
                  </a:lnTo>
                  <a:lnTo>
                    <a:pt x="839" y="165"/>
                  </a:lnTo>
                  <a:lnTo>
                    <a:pt x="840" y="164"/>
                  </a:lnTo>
                  <a:lnTo>
                    <a:pt x="842" y="163"/>
                  </a:lnTo>
                  <a:lnTo>
                    <a:pt x="844" y="162"/>
                  </a:lnTo>
                  <a:lnTo>
                    <a:pt x="846" y="162"/>
                  </a:lnTo>
                  <a:lnTo>
                    <a:pt x="847" y="161"/>
                  </a:lnTo>
                  <a:lnTo>
                    <a:pt x="850" y="161"/>
                  </a:lnTo>
                  <a:lnTo>
                    <a:pt x="852" y="161"/>
                  </a:lnTo>
                  <a:lnTo>
                    <a:pt x="854" y="161"/>
                  </a:lnTo>
                  <a:lnTo>
                    <a:pt x="856" y="161"/>
                  </a:lnTo>
                  <a:lnTo>
                    <a:pt x="859" y="161"/>
                  </a:lnTo>
                  <a:lnTo>
                    <a:pt x="862" y="161"/>
                  </a:lnTo>
                  <a:lnTo>
                    <a:pt x="863" y="161"/>
                  </a:lnTo>
                  <a:lnTo>
                    <a:pt x="864" y="161"/>
                  </a:lnTo>
                  <a:lnTo>
                    <a:pt x="865" y="162"/>
                  </a:lnTo>
                  <a:lnTo>
                    <a:pt x="866" y="162"/>
                  </a:lnTo>
                  <a:lnTo>
                    <a:pt x="868" y="163"/>
                  </a:lnTo>
                  <a:lnTo>
                    <a:pt x="869" y="164"/>
                  </a:lnTo>
                  <a:lnTo>
                    <a:pt x="871" y="165"/>
                  </a:lnTo>
                  <a:lnTo>
                    <a:pt x="872" y="165"/>
                  </a:lnTo>
                  <a:lnTo>
                    <a:pt x="874" y="167"/>
                  </a:lnTo>
                  <a:lnTo>
                    <a:pt x="875" y="168"/>
                  </a:lnTo>
                  <a:lnTo>
                    <a:pt x="876" y="169"/>
                  </a:lnTo>
                  <a:lnTo>
                    <a:pt x="878" y="170"/>
                  </a:lnTo>
                  <a:lnTo>
                    <a:pt x="879" y="171"/>
                  </a:lnTo>
                  <a:lnTo>
                    <a:pt x="881" y="173"/>
                  </a:lnTo>
                  <a:lnTo>
                    <a:pt x="965" y="241"/>
                  </a:lnTo>
                  <a:lnTo>
                    <a:pt x="966" y="242"/>
                  </a:lnTo>
                  <a:lnTo>
                    <a:pt x="967" y="243"/>
                  </a:lnTo>
                  <a:lnTo>
                    <a:pt x="968" y="244"/>
                  </a:lnTo>
                  <a:lnTo>
                    <a:pt x="969" y="245"/>
                  </a:lnTo>
                  <a:lnTo>
                    <a:pt x="970" y="246"/>
                  </a:lnTo>
                  <a:lnTo>
                    <a:pt x="971" y="248"/>
                  </a:lnTo>
                  <a:lnTo>
                    <a:pt x="972" y="249"/>
                  </a:lnTo>
                  <a:lnTo>
                    <a:pt x="973" y="250"/>
                  </a:lnTo>
                  <a:lnTo>
                    <a:pt x="974" y="252"/>
                  </a:lnTo>
                  <a:lnTo>
                    <a:pt x="975" y="253"/>
                  </a:lnTo>
                  <a:lnTo>
                    <a:pt x="975" y="255"/>
                  </a:lnTo>
                  <a:lnTo>
                    <a:pt x="976" y="258"/>
                  </a:lnTo>
                  <a:lnTo>
                    <a:pt x="976" y="260"/>
                  </a:lnTo>
                  <a:lnTo>
                    <a:pt x="976" y="261"/>
                  </a:lnTo>
                  <a:lnTo>
                    <a:pt x="977" y="264"/>
                  </a:lnTo>
                  <a:lnTo>
                    <a:pt x="976" y="266"/>
                  </a:lnTo>
                  <a:lnTo>
                    <a:pt x="976" y="269"/>
                  </a:lnTo>
                  <a:lnTo>
                    <a:pt x="975" y="271"/>
                  </a:lnTo>
                  <a:lnTo>
                    <a:pt x="974" y="273"/>
                  </a:lnTo>
                  <a:lnTo>
                    <a:pt x="973" y="275"/>
                  </a:lnTo>
                  <a:lnTo>
                    <a:pt x="971" y="277"/>
                  </a:lnTo>
                  <a:lnTo>
                    <a:pt x="970" y="279"/>
                  </a:lnTo>
                  <a:lnTo>
                    <a:pt x="968" y="280"/>
                  </a:lnTo>
                  <a:lnTo>
                    <a:pt x="966" y="282"/>
                  </a:lnTo>
                  <a:lnTo>
                    <a:pt x="964" y="283"/>
                  </a:lnTo>
                  <a:lnTo>
                    <a:pt x="961" y="284"/>
                  </a:lnTo>
                  <a:lnTo>
                    <a:pt x="959" y="285"/>
                  </a:lnTo>
                  <a:lnTo>
                    <a:pt x="955" y="286"/>
                  </a:lnTo>
                  <a:lnTo>
                    <a:pt x="953" y="286"/>
                  </a:lnTo>
                  <a:lnTo>
                    <a:pt x="950" y="286"/>
                  </a:lnTo>
                  <a:lnTo>
                    <a:pt x="948" y="287"/>
                  </a:lnTo>
                  <a:lnTo>
                    <a:pt x="626" y="287"/>
                  </a:lnTo>
                  <a:lnTo>
                    <a:pt x="626" y="496"/>
                  </a:lnTo>
                  <a:lnTo>
                    <a:pt x="1037" y="496"/>
                  </a:lnTo>
                  <a:lnTo>
                    <a:pt x="1036" y="476"/>
                  </a:lnTo>
                  <a:lnTo>
                    <a:pt x="1035" y="453"/>
                  </a:lnTo>
                  <a:lnTo>
                    <a:pt x="1034" y="423"/>
                  </a:lnTo>
                  <a:lnTo>
                    <a:pt x="1032" y="389"/>
                  </a:lnTo>
                  <a:lnTo>
                    <a:pt x="1031" y="353"/>
                  </a:lnTo>
                  <a:lnTo>
                    <a:pt x="1029" y="314"/>
                  </a:lnTo>
                  <a:lnTo>
                    <a:pt x="1028" y="274"/>
                  </a:lnTo>
                  <a:lnTo>
                    <a:pt x="1026" y="233"/>
                  </a:lnTo>
                  <a:lnTo>
                    <a:pt x="1024" y="193"/>
                  </a:lnTo>
                  <a:lnTo>
                    <a:pt x="1022" y="154"/>
                  </a:lnTo>
                  <a:lnTo>
                    <a:pt x="1020" y="117"/>
                  </a:lnTo>
                  <a:lnTo>
                    <a:pt x="1019" y="84"/>
                  </a:lnTo>
                  <a:lnTo>
                    <a:pt x="1017" y="54"/>
                  </a:lnTo>
                  <a:lnTo>
                    <a:pt x="1016" y="30"/>
                  </a:lnTo>
                  <a:lnTo>
                    <a:pt x="1015" y="11"/>
                  </a:lnTo>
                  <a:lnTo>
                    <a:pt x="1014" y="0"/>
                  </a:lnTo>
                  <a:lnTo>
                    <a:pt x="1167" y="10"/>
                  </a:lnTo>
                  <a:lnTo>
                    <a:pt x="1173" y="10"/>
                  </a:lnTo>
                  <a:lnTo>
                    <a:pt x="1179" y="11"/>
                  </a:lnTo>
                  <a:lnTo>
                    <a:pt x="1184" y="12"/>
                  </a:lnTo>
                  <a:lnTo>
                    <a:pt x="1189" y="13"/>
                  </a:lnTo>
                  <a:lnTo>
                    <a:pt x="1194" y="14"/>
                  </a:lnTo>
                  <a:lnTo>
                    <a:pt x="1198" y="15"/>
                  </a:lnTo>
                  <a:lnTo>
                    <a:pt x="1203" y="16"/>
                  </a:lnTo>
                  <a:lnTo>
                    <a:pt x="1207" y="17"/>
                  </a:lnTo>
                  <a:lnTo>
                    <a:pt x="1210" y="18"/>
                  </a:lnTo>
                  <a:lnTo>
                    <a:pt x="1213" y="20"/>
                  </a:lnTo>
                  <a:lnTo>
                    <a:pt x="1215" y="21"/>
                  </a:lnTo>
                  <a:lnTo>
                    <a:pt x="1217" y="23"/>
                  </a:lnTo>
                  <a:lnTo>
                    <a:pt x="1219" y="25"/>
                  </a:lnTo>
                  <a:lnTo>
                    <a:pt x="1220" y="27"/>
                  </a:lnTo>
                  <a:lnTo>
                    <a:pt x="1220" y="31"/>
                  </a:lnTo>
                  <a:lnTo>
                    <a:pt x="1221" y="34"/>
                  </a:lnTo>
                  <a:lnTo>
                    <a:pt x="1220" y="36"/>
                  </a:lnTo>
                  <a:lnTo>
                    <a:pt x="1219" y="38"/>
                  </a:lnTo>
                  <a:lnTo>
                    <a:pt x="1218" y="41"/>
                  </a:lnTo>
                  <a:lnTo>
                    <a:pt x="1216" y="43"/>
                  </a:lnTo>
                  <a:lnTo>
                    <a:pt x="1214" y="46"/>
                  </a:lnTo>
                  <a:lnTo>
                    <a:pt x="1211" y="49"/>
                  </a:lnTo>
                  <a:lnTo>
                    <a:pt x="1208" y="52"/>
                  </a:lnTo>
                  <a:lnTo>
                    <a:pt x="1204" y="54"/>
                  </a:lnTo>
                  <a:lnTo>
                    <a:pt x="1199" y="57"/>
                  </a:lnTo>
                  <a:lnTo>
                    <a:pt x="1195" y="60"/>
                  </a:lnTo>
                  <a:lnTo>
                    <a:pt x="1190" y="63"/>
                  </a:lnTo>
                  <a:lnTo>
                    <a:pt x="1185" y="65"/>
                  </a:lnTo>
                  <a:lnTo>
                    <a:pt x="1180" y="68"/>
                  </a:lnTo>
                  <a:lnTo>
                    <a:pt x="1174" y="70"/>
                  </a:lnTo>
                  <a:lnTo>
                    <a:pt x="1168" y="72"/>
                  </a:lnTo>
                  <a:lnTo>
                    <a:pt x="1163" y="76"/>
                  </a:lnTo>
                  <a:lnTo>
                    <a:pt x="1162" y="111"/>
                  </a:lnTo>
                  <a:lnTo>
                    <a:pt x="1161" y="144"/>
                  </a:lnTo>
                  <a:lnTo>
                    <a:pt x="1160" y="175"/>
                  </a:lnTo>
                  <a:lnTo>
                    <a:pt x="1159" y="203"/>
                  </a:lnTo>
                  <a:lnTo>
                    <a:pt x="1159" y="230"/>
                  </a:lnTo>
                  <a:lnTo>
                    <a:pt x="1158" y="255"/>
                  </a:lnTo>
                  <a:lnTo>
                    <a:pt x="1158" y="279"/>
                  </a:lnTo>
                  <a:lnTo>
                    <a:pt x="1157" y="302"/>
                  </a:lnTo>
                  <a:lnTo>
                    <a:pt x="1157" y="325"/>
                  </a:lnTo>
                  <a:lnTo>
                    <a:pt x="1157" y="347"/>
                  </a:lnTo>
                  <a:lnTo>
                    <a:pt x="1157" y="370"/>
                  </a:lnTo>
                  <a:lnTo>
                    <a:pt x="1157" y="392"/>
                  </a:lnTo>
                  <a:lnTo>
                    <a:pt x="1157" y="417"/>
                  </a:lnTo>
                  <a:lnTo>
                    <a:pt x="1157" y="442"/>
                  </a:lnTo>
                  <a:lnTo>
                    <a:pt x="1157" y="467"/>
                  </a:lnTo>
                  <a:lnTo>
                    <a:pt x="1158" y="496"/>
                  </a:lnTo>
                  <a:lnTo>
                    <a:pt x="1485" y="496"/>
                  </a:lnTo>
                  <a:lnTo>
                    <a:pt x="1539" y="420"/>
                  </a:lnTo>
                  <a:lnTo>
                    <a:pt x="1540" y="417"/>
                  </a:lnTo>
                  <a:lnTo>
                    <a:pt x="1543" y="415"/>
                  </a:lnTo>
                  <a:lnTo>
                    <a:pt x="1545" y="413"/>
                  </a:lnTo>
                  <a:lnTo>
                    <a:pt x="1546" y="412"/>
                  </a:lnTo>
                  <a:lnTo>
                    <a:pt x="1548" y="410"/>
                  </a:lnTo>
                  <a:lnTo>
                    <a:pt x="1550" y="409"/>
                  </a:lnTo>
                  <a:lnTo>
                    <a:pt x="1551" y="408"/>
                  </a:lnTo>
                  <a:lnTo>
                    <a:pt x="1553" y="407"/>
                  </a:lnTo>
                  <a:lnTo>
                    <a:pt x="1555" y="406"/>
                  </a:lnTo>
                  <a:lnTo>
                    <a:pt x="1557" y="405"/>
                  </a:lnTo>
                  <a:lnTo>
                    <a:pt x="1559" y="404"/>
                  </a:lnTo>
                  <a:lnTo>
                    <a:pt x="1561" y="403"/>
                  </a:lnTo>
                  <a:lnTo>
                    <a:pt x="1563" y="403"/>
                  </a:lnTo>
                  <a:lnTo>
                    <a:pt x="1564" y="403"/>
                  </a:lnTo>
                  <a:lnTo>
                    <a:pt x="1566" y="403"/>
                  </a:lnTo>
                  <a:lnTo>
                    <a:pt x="1569" y="403"/>
                  </a:lnTo>
                  <a:lnTo>
                    <a:pt x="1570" y="403"/>
                  </a:lnTo>
                  <a:lnTo>
                    <a:pt x="1572" y="403"/>
                  </a:lnTo>
                  <a:lnTo>
                    <a:pt x="1574" y="403"/>
                  </a:lnTo>
                  <a:lnTo>
                    <a:pt x="1575" y="403"/>
                  </a:lnTo>
                  <a:lnTo>
                    <a:pt x="1577" y="404"/>
                  </a:lnTo>
                  <a:lnTo>
                    <a:pt x="1579" y="405"/>
                  </a:lnTo>
                  <a:lnTo>
                    <a:pt x="1581" y="405"/>
                  </a:lnTo>
                  <a:lnTo>
                    <a:pt x="1583" y="406"/>
                  </a:lnTo>
                  <a:lnTo>
                    <a:pt x="1585" y="407"/>
                  </a:lnTo>
                  <a:lnTo>
                    <a:pt x="1587" y="409"/>
                  </a:lnTo>
                  <a:lnTo>
                    <a:pt x="1589" y="410"/>
                  </a:lnTo>
                  <a:lnTo>
                    <a:pt x="1592" y="411"/>
                  </a:lnTo>
                  <a:lnTo>
                    <a:pt x="1594" y="413"/>
                  </a:lnTo>
                  <a:lnTo>
                    <a:pt x="1597" y="415"/>
                  </a:lnTo>
                  <a:lnTo>
                    <a:pt x="1599" y="417"/>
                  </a:lnTo>
                  <a:lnTo>
                    <a:pt x="1602" y="419"/>
                  </a:lnTo>
                  <a:lnTo>
                    <a:pt x="1682" y="490"/>
                  </a:lnTo>
                  <a:lnTo>
                    <a:pt x="1683" y="491"/>
                  </a:lnTo>
                  <a:lnTo>
                    <a:pt x="1684" y="493"/>
                  </a:lnTo>
                  <a:lnTo>
                    <a:pt x="1686" y="494"/>
                  </a:lnTo>
                  <a:lnTo>
                    <a:pt x="1687" y="496"/>
                  </a:lnTo>
                  <a:lnTo>
                    <a:pt x="1689" y="497"/>
                  </a:lnTo>
                  <a:lnTo>
                    <a:pt x="1690" y="499"/>
                  </a:lnTo>
                  <a:lnTo>
                    <a:pt x="1692" y="500"/>
                  </a:lnTo>
                  <a:lnTo>
                    <a:pt x="1693" y="502"/>
                  </a:lnTo>
                  <a:lnTo>
                    <a:pt x="1693" y="504"/>
                  </a:lnTo>
                  <a:lnTo>
                    <a:pt x="1694" y="505"/>
                  </a:lnTo>
                  <a:lnTo>
                    <a:pt x="1695" y="507"/>
                  </a:lnTo>
                  <a:lnTo>
                    <a:pt x="1695" y="508"/>
                  </a:lnTo>
                  <a:lnTo>
                    <a:pt x="1696" y="510"/>
                  </a:lnTo>
                  <a:lnTo>
                    <a:pt x="1696" y="511"/>
                  </a:lnTo>
                  <a:lnTo>
                    <a:pt x="1696" y="513"/>
                  </a:lnTo>
                  <a:lnTo>
                    <a:pt x="1697" y="515"/>
                  </a:lnTo>
                  <a:lnTo>
                    <a:pt x="1696" y="517"/>
                  </a:lnTo>
                  <a:lnTo>
                    <a:pt x="1696" y="519"/>
                  </a:lnTo>
                  <a:lnTo>
                    <a:pt x="1696" y="521"/>
                  </a:lnTo>
                  <a:lnTo>
                    <a:pt x="1695" y="523"/>
                  </a:lnTo>
                  <a:lnTo>
                    <a:pt x="1694" y="525"/>
                  </a:lnTo>
                  <a:lnTo>
                    <a:pt x="1693" y="527"/>
                  </a:lnTo>
                  <a:lnTo>
                    <a:pt x="1692" y="529"/>
                  </a:lnTo>
                  <a:lnTo>
                    <a:pt x="1691" y="531"/>
                  </a:lnTo>
                  <a:lnTo>
                    <a:pt x="1690" y="533"/>
                  </a:lnTo>
                  <a:lnTo>
                    <a:pt x="1687" y="535"/>
                  </a:lnTo>
                  <a:lnTo>
                    <a:pt x="1685" y="536"/>
                  </a:lnTo>
                  <a:lnTo>
                    <a:pt x="1683" y="537"/>
                  </a:lnTo>
                  <a:lnTo>
                    <a:pt x="1681" y="538"/>
                  </a:lnTo>
                  <a:lnTo>
                    <a:pt x="1679" y="539"/>
                  </a:lnTo>
                  <a:lnTo>
                    <a:pt x="1676" y="539"/>
                  </a:lnTo>
                  <a:lnTo>
                    <a:pt x="1674" y="540"/>
                  </a:lnTo>
                  <a:lnTo>
                    <a:pt x="1160" y="540"/>
                  </a:lnTo>
                  <a:lnTo>
                    <a:pt x="1164" y="601"/>
                  </a:lnTo>
                  <a:lnTo>
                    <a:pt x="1168" y="658"/>
                  </a:lnTo>
                  <a:lnTo>
                    <a:pt x="1173" y="709"/>
                  </a:lnTo>
                  <a:lnTo>
                    <a:pt x="1178" y="756"/>
                  </a:lnTo>
                  <a:lnTo>
                    <a:pt x="1183" y="798"/>
                  </a:lnTo>
                  <a:lnTo>
                    <a:pt x="1188" y="837"/>
                  </a:lnTo>
                  <a:lnTo>
                    <a:pt x="1194" y="872"/>
                  </a:lnTo>
                  <a:lnTo>
                    <a:pt x="1200" y="904"/>
                  </a:lnTo>
                  <a:lnTo>
                    <a:pt x="1207" y="932"/>
                  </a:lnTo>
                  <a:lnTo>
                    <a:pt x="1214" y="958"/>
                  </a:lnTo>
                  <a:lnTo>
                    <a:pt x="1220" y="982"/>
                  </a:lnTo>
                  <a:lnTo>
                    <a:pt x="1227" y="1005"/>
                  </a:lnTo>
                  <a:lnTo>
                    <a:pt x="1234" y="1026"/>
                  </a:lnTo>
                  <a:lnTo>
                    <a:pt x="1241" y="1047"/>
                  </a:lnTo>
                  <a:lnTo>
                    <a:pt x="1249" y="1067"/>
                  </a:lnTo>
                  <a:lnTo>
                    <a:pt x="1258" y="1088"/>
                  </a:lnTo>
                  <a:lnTo>
                    <a:pt x="1276" y="1059"/>
                  </a:lnTo>
                  <a:lnTo>
                    <a:pt x="1293" y="1029"/>
                  </a:lnTo>
                  <a:lnTo>
                    <a:pt x="1309" y="1001"/>
                  </a:lnTo>
                  <a:lnTo>
                    <a:pt x="1324" y="972"/>
                  </a:lnTo>
                  <a:lnTo>
                    <a:pt x="1338" y="942"/>
                  </a:lnTo>
                  <a:lnTo>
                    <a:pt x="1351" y="915"/>
                  </a:lnTo>
                  <a:lnTo>
                    <a:pt x="1362" y="887"/>
                  </a:lnTo>
                  <a:lnTo>
                    <a:pt x="1373" y="861"/>
                  </a:lnTo>
                  <a:lnTo>
                    <a:pt x="1382" y="835"/>
                  </a:lnTo>
                  <a:lnTo>
                    <a:pt x="1390" y="812"/>
                  </a:lnTo>
                  <a:lnTo>
                    <a:pt x="1399" y="789"/>
                  </a:lnTo>
                  <a:lnTo>
                    <a:pt x="1405" y="768"/>
                  </a:lnTo>
                  <a:lnTo>
                    <a:pt x="1411" y="749"/>
                  </a:lnTo>
                  <a:lnTo>
                    <a:pt x="1416" y="732"/>
                  </a:lnTo>
                  <a:lnTo>
                    <a:pt x="1419" y="718"/>
                  </a:lnTo>
                  <a:lnTo>
                    <a:pt x="1423" y="706"/>
                  </a:lnTo>
                  <a:lnTo>
                    <a:pt x="1593" y="772"/>
                  </a:lnTo>
                  <a:lnTo>
                    <a:pt x="1595" y="773"/>
                  </a:lnTo>
                  <a:lnTo>
                    <a:pt x="1597" y="774"/>
                  </a:lnTo>
                  <a:lnTo>
                    <a:pt x="1599" y="775"/>
                  </a:lnTo>
                  <a:lnTo>
                    <a:pt x="1601" y="776"/>
                  </a:lnTo>
                  <a:lnTo>
                    <a:pt x="1602" y="778"/>
                  </a:lnTo>
                  <a:lnTo>
                    <a:pt x="1604" y="779"/>
                  </a:lnTo>
                  <a:lnTo>
                    <a:pt x="1606" y="781"/>
                  </a:lnTo>
                  <a:lnTo>
                    <a:pt x="1607" y="782"/>
                  </a:lnTo>
                  <a:lnTo>
                    <a:pt x="1608" y="784"/>
                  </a:lnTo>
                  <a:lnTo>
                    <a:pt x="1609" y="786"/>
                  </a:lnTo>
                  <a:lnTo>
                    <a:pt x="1610" y="788"/>
                  </a:lnTo>
                  <a:lnTo>
                    <a:pt x="1611" y="790"/>
                  </a:lnTo>
                  <a:lnTo>
                    <a:pt x="1612" y="792"/>
                  </a:lnTo>
                  <a:lnTo>
                    <a:pt x="1612" y="795"/>
                  </a:lnTo>
                  <a:lnTo>
                    <a:pt x="1612" y="798"/>
                  </a:lnTo>
                  <a:lnTo>
                    <a:pt x="1613" y="801"/>
                  </a:lnTo>
                  <a:lnTo>
                    <a:pt x="1612" y="803"/>
                  </a:lnTo>
                  <a:lnTo>
                    <a:pt x="1611" y="805"/>
                  </a:lnTo>
                  <a:lnTo>
                    <a:pt x="1609" y="806"/>
                  </a:lnTo>
                  <a:lnTo>
                    <a:pt x="1606" y="809"/>
                  </a:lnTo>
                  <a:lnTo>
                    <a:pt x="1603" y="811"/>
                  </a:lnTo>
                  <a:lnTo>
                    <a:pt x="1599" y="812"/>
                  </a:lnTo>
                  <a:lnTo>
                    <a:pt x="1595" y="813"/>
                  </a:lnTo>
                  <a:lnTo>
                    <a:pt x="1589" y="814"/>
                  </a:lnTo>
                  <a:lnTo>
                    <a:pt x="1584" y="815"/>
                  </a:lnTo>
                  <a:lnTo>
                    <a:pt x="1578" y="816"/>
                  </a:lnTo>
                  <a:lnTo>
                    <a:pt x="1572" y="817"/>
                  </a:lnTo>
                  <a:lnTo>
                    <a:pt x="1566" y="818"/>
                  </a:lnTo>
                  <a:lnTo>
                    <a:pt x="1560" y="818"/>
                  </a:lnTo>
                  <a:lnTo>
                    <a:pt x="1553" y="819"/>
                  </a:lnTo>
                  <a:lnTo>
                    <a:pt x="1546" y="819"/>
                  </a:lnTo>
                  <a:lnTo>
                    <a:pt x="1539" y="820"/>
                  </a:lnTo>
                  <a:lnTo>
                    <a:pt x="1530" y="838"/>
                  </a:lnTo>
                  <a:lnTo>
                    <a:pt x="1521" y="858"/>
                  </a:lnTo>
                  <a:lnTo>
                    <a:pt x="1512" y="878"/>
                  </a:lnTo>
                  <a:lnTo>
                    <a:pt x="1502" y="900"/>
                  </a:lnTo>
                  <a:lnTo>
                    <a:pt x="1490" y="922"/>
                  </a:lnTo>
                  <a:lnTo>
                    <a:pt x="1478" y="945"/>
                  </a:lnTo>
                  <a:lnTo>
                    <a:pt x="1466" y="968"/>
                  </a:lnTo>
                  <a:lnTo>
                    <a:pt x="1453" y="993"/>
                  </a:lnTo>
                  <a:lnTo>
                    <a:pt x="1437" y="1017"/>
                  </a:lnTo>
                  <a:lnTo>
                    <a:pt x="1423" y="1043"/>
                  </a:lnTo>
                  <a:lnTo>
                    <a:pt x="1407" y="1068"/>
                  </a:lnTo>
                  <a:lnTo>
                    <a:pt x="1389" y="1093"/>
                  </a:lnTo>
                  <a:lnTo>
                    <a:pt x="1371" y="1118"/>
                  </a:lnTo>
                  <a:lnTo>
                    <a:pt x="1352" y="1144"/>
                  </a:lnTo>
                  <a:lnTo>
                    <a:pt x="1331" y="1169"/>
                  </a:lnTo>
                  <a:lnTo>
                    <a:pt x="1311" y="1195"/>
                  </a:lnTo>
                  <a:lnTo>
                    <a:pt x="1321" y="1211"/>
                  </a:lnTo>
                  <a:lnTo>
                    <a:pt x="1332" y="1230"/>
                  </a:lnTo>
                  <a:lnTo>
                    <a:pt x="1344" y="1248"/>
                  </a:lnTo>
                  <a:lnTo>
                    <a:pt x="1359" y="1267"/>
                  </a:lnTo>
                  <a:lnTo>
                    <a:pt x="1372" y="1286"/>
                  </a:lnTo>
                  <a:lnTo>
                    <a:pt x="1386" y="1304"/>
                  </a:lnTo>
                  <a:lnTo>
                    <a:pt x="1402" y="1323"/>
                  </a:lnTo>
                  <a:lnTo>
                    <a:pt x="1417" y="1340"/>
                  </a:lnTo>
                  <a:lnTo>
                    <a:pt x="1432" y="1356"/>
                  </a:lnTo>
                  <a:lnTo>
                    <a:pt x="1447" y="1372"/>
                  </a:lnTo>
                  <a:lnTo>
                    <a:pt x="1462" y="1386"/>
                  </a:lnTo>
                  <a:lnTo>
                    <a:pt x="1476" y="1397"/>
                  </a:lnTo>
                  <a:lnTo>
                    <a:pt x="1490" y="1407"/>
                  </a:lnTo>
                  <a:lnTo>
                    <a:pt x="1504" y="1415"/>
                  </a:lnTo>
                  <a:lnTo>
                    <a:pt x="1516" y="1419"/>
                  </a:lnTo>
                  <a:lnTo>
                    <a:pt x="1528" y="1421"/>
                  </a:lnTo>
                  <a:lnTo>
                    <a:pt x="1535" y="1420"/>
                  </a:lnTo>
                  <a:lnTo>
                    <a:pt x="1541" y="1419"/>
                  </a:lnTo>
                  <a:lnTo>
                    <a:pt x="1548" y="1418"/>
                  </a:lnTo>
                  <a:lnTo>
                    <a:pt x="1553" y="1415"/>
                  </a:lnTo>
                  <a:lnTo>
                    <a:pt x="1558" y="1412"/>
                  </a:lnTo>
                  <a:lnTo>
                    <a:pt x="1563" y="1409"/>
                  </a:lnTo>
                  <a:lnTo>
                    <a:pt x="1567" y="1404"/>
                  </a:lnTo>
                  <a:lnTo>
                    <a:pt x="1572" y="1398"/>
                  </a:lnTo>
                  <a:lnTo>
                    <a:pt x="1575" y="1391"/>
                  </a:lnTo>
                  <a:lnTo>
                    <a:pt x="1579" y="1384"/>
                  </a:lnTo>
                  <a:lnTo>
                    <a:pt x="1583" y="1376"/>
                  </a:lnTo>
                  <a:lnTo>
                    <a:pt x="1587" y="1367"/>
                  </a:lnTo>
                  <a:lnTo>
                    <a:pt x="1592" y="1356"/>
                  </a:lnTo>
                  <a:lnTo>
                    <a:pt x="1597" y="1344"/>
                  </a:lnTo>
                  <a:lnTo>
                    <a:pt x="1601" y="1332"/>
                  </a:lnTo>
                  <a:lnTo>
                    <a:pt x="1607" y="1319"/>
                  </a:lnTo>
                  <a:lnTo>
                    <a:pt x="1613" y="1301"/>
                  </a:lnTo>
                  <a:lnTo>
                    <a:pt x="1618" y="1285"/>
                  </a:lnTo>
                  <a:lnTo>
                    <a:pt x="1623" y="1270"/>
                  </a:lnTo>
                  <a:lnTo>
                    <a:pt x="1628" y="1254"/>
                  </a:lnTo>
                  <a:lnTo>
                    <a:pt x="1632" y="1240"/>
                  </a:lnTo>
                  <a:lnTo>
                    <a:pt x="1636" y="1227"/>
                  </a:lnTo>
                  <a:lnTo>
                    <a:pt x="1641" y="1213"/>
                  </a:lnTo>
                  <a:lnTo>
                    <a:pt x="1644" y="1200"/>
                  </a:lnTo>
                  <a:lnTo>
                    <a:pt x="1646" y="1189"/>
                  </a:lnTo>
                  <a:lnTo>
                    <a:pt x="1649" y="1177"/>
                  </a:lnTo>
                  <a:lnTo>
                    <a:pt x="1651" y="1165"/>
                  </a:lnTo>
                  <a:lnTo>
                    <a:pt x="1653" y="1155"/>
                  </a:lnTo>
                  <a:lnTo>
                    <a:pt x="1655" y="1145"/>
                  </a:lnTo>
                  <a:lnTo>
                    <a:pt x="1657" y="1136"/>
                  </a:lnTo>
                  <a:lnTo>
                    <a:pt x="1658" y="1127"/>
                  </a:lnTo>
                  <a:lnTo>
                    <a:pt x="1660" y="1119"/>
                  </a:lnTo>
                  <a:lnTo>
                    <a:pt x="1676" y="1119"/>
                  </a:lnTo>
                  <a:lnTo>
                    <a:pt x="1672" y="1156"/>
                  </a:lnTo>
                  <a:lnTo>
                    <a:pt x="1669" y="1192"/>
                  </a:lnTo>
                  <a:lnTo>
                    <a:pt x="1666" y="1225"/>
                  </a:lnTo>
                  <a:lnTo>
                    <a:pt x="1662" y="1255"/>
                  </a:lnTo>
                  <a:lnTo>
                    <a:pt x="1658" y="1285"/>
                  </a:lnTo>
                  <a:lnTo>
                    <a:pt x="1655" y="1312"/>
                  </a:lnTo>
                  <a:lnTo>
                    <a:pt x="1651" y="1336"/>
                  </a:lnTo>
                  <a:lnTo>
                    <a:pt x="1648" y="1359"/>
                  </a:lnTo>
                  <a:lnTo>
                    <a:pt x="1645" y="1380"/>
                  </a:lnTo>
                  <a:lnTo>
                    <a:pt x="1642" y="1398"/>
                  </a:lnTo>
                  <a:lnTo>
                    <a:pt x="1638" y="1415"/>
                  </a:lnTo>
                  <a:lnTo>
                    <a:pt x="1636" y="1430"/>
                  </a:lnTo>
                  <a:lnTo>
                    <a:pt x="1634" y="1443"/>
                  </a:lnTo>
                  <a:lnTo>
                    <a:pt x="1633" y="1455"/>
                  </a:lnTo>
                  <a:lnTo>
                    <a:pt x="1632" y="1464"/>
                  </a:lnTo>
                  <a:lnTo>
                    <a:pt x="1632" y="1472"/>
                  </a:lnTo>
                  <a:lnTo>
                    <a:pt x="1632" y="1483"/>
                  </a:lnTo>
                  <a:lnTo>
                    <a:pt x="1635" y="1495"/>
                  </a:lnTo>
                  <a:lnTo>
                    <a:pt x="1638" y="1504"/>
                  </a:lnTo>
                  <a:lnTo>
                    <a:pt x="1644" y="1511"/>
                  </a:lnTo>
                  <a:lnTo>
                    <a:pt x="1650" y="1518"/>
                  </a:lnTo>
                  <a:lnTo>
                    <a:pt x="1656" y="1524"/>
                  </a:lnTo>
                  <a:lnTo>
                    <a:pt x="1663" y="1530"/>
                  </a:lnTo>
                  <a:lnTo>
                    <a:pt x="1670" y="1535"/>
                  </a:lnTo>
                  <a:lnTo>
                    <a:pt x="1677" y="1541"/>
                  </a:lnTo>
                  <a:lnTo>
                    <a:pt x="1684" y="1547"/>
                  </a:lnTo>
                  <a:lnTo>
                    <a:pt x="1691" y="1552"/>
                  </a:lnTo>
                  <a:lnTo>
                    <a:pt x="1697" y="1559"/>
                  </a:lnTo>
                  <a:lnTo>
                    <a:pt x="1702" y="1566"/>
                  </a:lnTo>
                  <a:lnTo>
                    <a:pt x="1705" y="1574"/>
                  </a:lnTo>
                  <a:lnTo>
                    <a:pt x="1708" y="1583"/>
                  </a:lnTo>
                  <a:lnTo>
                    <a:pt x="1709" y="1595"/>
                  </a:lnTo>
                  <a:lnTo>
                    <a:pt x="1708" y="1602"/>
                  </a:lnTo>
                  <a:lnTo>
                    <a:pt x="1707" y="1609"/>
                  </a:lnTo>
                  <a:lnTo>
                    <a:pt x="1705" y="1615"/>
                  </a:lnTo>
                  <a:lnTo>
                    <a:pt x="1702" y="1620"/>
                  </a:lnTo>
                  <a:lnTo>
                    <a:pt x="1699" y="1625"/>
                  </a:lnTo>
                  <a:lnTo>
                    <a:pt x="1695" y="1629"/>
                  </a:lnTo>
                  <a:lnTo>
                    <a:pt x="1691" y="1633"/>
                  </a:lnTo>
                  <a:lnTo>
                    <a:pt x="1686" y="1636"/>
                  </a:lnTo>
                  <a:lnTo>
                    <a:pt x="1682" y="1638"/>
                  </a:lnTo>
                  <a:lnTo>
                    <a:pt x="1677" y="1640"/>
                  </a:lnTo>
                  <a:lnTo>
                    <a:pt x="1672" y="1641"/>
                  </a:lnTo>
                  <a:lnTo>
                    <a:pt x="1668" y="1642"/>
                  </a:lnTo>
                  <a:lnTo>
                    <a:pt x="1664" y="1643"/>
                  </a:lnTo>
                  <a:lnTo>
                    <a:pt x="1659" y="1643"/>
                  </a:lnTo>
                  <a:lnTo>
                    <a:pt x="1656" y="1643"/>
                  </a:lnTo>
                  <a:lnTo>
                    <a:pt x="1653" y="1644"/>
                  </a:lnTo>
                  <a:lnTo>
                    <a:pt x="1637" y="1642"/>
                  </a:lnTo>
                  <a:lnTo>
                    <a:pt x="1620" y="1639"/>
                  </a:lnTo>
                  <a:lnTo>
                    <a:pt x="1601" y="1631"/>
                  </a:lnTo>
                  <a:lnTo>
                    <a:pt x="1579" y="1623"/>
                  </a:lnTo>
                  <a:lnTo>
                    <a:pt x="1555" y="1611"/>
                  </a:lnTo>
                  <a:lnTo>
                    <a:pt x="1530" y="1597"/>
                  </a:lnTo>
                  <a:lnTo>
                    <a:pt x="1503" y="1579"/>
                  </a:lnTo>
                  <a:lnTo>
                    <a:pt x="1475" y="1559"/>
                  </a:lnTo>
                  <a:lnTo>
                    <a:pt x="1446" y="1535"/>
                  </a:lnTo>
                  <a:lnTo>
                    <a:pt x="1416" y="1509"/>
                  </a:lnTo>
                  <a:lnTo>
                    <a:pt x="1385" y="1479"/>
                  </a:lnTo>
                  <a:lnTo>
                    <a:pt x="1354" y="1447"/>
                  </a:lnTo>
                  <a:lnTo>
                    <a:pt x="1322" y="1411"/>
                  </a:lnTo>
                  <a:lnTo>
                    <a:pt x="1290" y="1372"/>
                  </a:lnTo>
                  <a:lnTo>
                    <a:pt x="1260" y="1329"/>
                  </a:lnTo>
                  <a:lnTo>
                    <a:pt x="1229" y="1284"/>
                  </a:lnTo>
                  <a:lnTo>
                    <a:pt x="1220" y="1292"/>
                  </a:lnTo>
                  <a:lnTo>
                    <a:pt x="1206" y="1305"/>
                  </a:lnTo>
                  <a:lnTo>
                    <a:pt x="1187" y="1323"/>
                  </a:lnTo>
                  <a:lnTo>
                    <a:pt x="1164" y="1344"/>
                  </a:lnTo>
                  <a:lnTo>
                    <a:pt x="1136" y="1368"/>
                  </a:lnTo>
                  <a:lnTo>
                    <a:pt x="1105" y="1394"/>
                  </a:lnTo>
                  <a:lnTo>
                    <a:pt x="1069" y="1423"/>
                  </a:lnTo>
                  <a:lnTo>
                    <a:pt x="1029" y="1454"/>
                  </a:lnTo>
                  <a:lnTo>
                    <a:pt x="986" y="1484"/>
                  </a:lnTo>
                  <a:lnTo>
                    <a:pt x="939" y="1516"/>
                  </a:lnTo>
                  <a:lnTo>
                    <a:pt x="889" y="1549"/>
                  </a:lnTo>
                  <a:lnTo>
                    <a:pt x="837" y="1579"/>
                  </a:lnTo>
                  <a:lnTo>
                    <a:pt x="782" y="1610"/>
                  </a:lnTo>
                  <a:lnTo>
                    <a:pt x="724" y="1640"/>
                  </a:lnTo>
                  <a:lnTo>
                    <a:pt x="663" y="1666"/>
                  </a:lnTo>
                  <a:lnTo>
                    <a:pt x="602" y="1692"/>
                  </a:lnTo>
                  <a:lnTo>
                    <a:pt x="588" y="1681"/>
                  </a:lnTo>
                  <a:lnTo>
                    <a:pt x="612" y="1666"/>
                  </a:lnTo>
                  <a:lnTo>
                    <a:pt x="640" y="1651"/>
                  </a:lnTo>
                  <a:lnTo>
                    <a:pt x="670" y="1634"/>
                  </a:lnTo>
                  <a:lnTo>
                    <a:pt x="701" y="1615"/>
                  </a:lnTo>
                  <a:lnTo>
                    <a:pt x="736" y="1594"/>
                  </a:lnTo>
                  <a:lnTo>
                    <a:pt x="772" y="1570"/>
                  </a:lnTo>
                  <a:lnTo>
                    <a:pt x="808" y="1546"/>
                  </a:lnTo>
                  <a:lnTo>
                    <a:pt x="847" y="1518"/>
                  </a:lnTo>
                  <a:lnTo>
                    <a:pt x="887" y="1487"/>
                  </a:lnTo>
                  <a:lnTo>
                    <a:pt x="927" y="1455"/>
                  </a:lnTo>
                  <a:lnTo>
                    <a:pt x="969" y="1419"/>
                  </a:lnTo>
                  <a:lnTo>
                    <a:pt x="1011" y="1381"/>
                  </a:lnTo>
                  <a:lnTo>
                    <a:pt x="1052" y="1339"/>
                  </a:lnTo>
                  <a:lnTo>
                    <a:pt x="1094" y="1295"/>
                  </a:lnTo>
                  <a:lnTo>
                    <a:pt x="1137" y="1247"/>
                  </a:lnTo>
                  <a:lnTo>
                    <a:pt x="1179" y="1197"/>
                  </a:lnTo>
                  <a:lnTo>
                    <a:pt x="1163" y="1162"/>
                  </a:lnTo>
                  <a:lnTo>
                    <a:pt x="1148" y="1127"/>
                  </a:lnTo>
                  <a:lnTo>
                    <a:pt x="1134" y="1091"/>
                  </a:lnTo>
                  <a:lnTo>
                    <a:pt x="1122" y="1052"/>
                  </a:lnTo>
                  <a:lnTo>
                    <a:pt x="1111" y="1013"/>
                  </a:lnTo>
                  <a:lnTo>
                    <a:pt x="1099" y="972"/>
                  </a:lnTo>
                  <a:lnTo>
                    <a:pt x="1090" y="931"/>
                  </a:lnTo>
                  <a:lnTo>
                    <a:pt x="1081" y="889"/>
                  </a:lnTo>
                  <a:lnTo>
                    <a:pt x="1074" y="846"/>
                  </a:lnTo>
                  <a:lnTo>
                    <a:pt x="1067" y="803"/>
                  </a:lnTo>
                  <a:lnTo>
                    <a:pt x="1060" y="759"/>
                  </a:lnTo>
                  <a:lnTo>
                    <a:pt x="1054" y="716"/>
                  </a:lnTo>
                  <a:lnTo>
                    <a:pt x="1049" y="672"/>
                  </a:lnTo>
                  <a:lnTo>
                    <a:pt x="1045" y="628"/>
                  </a:lnTo>
                  <a:lnTo>
                    <a:pt x="1041" y="584"/>
                  </a:lnTo>
                  <a:lnTo>
                    <a:pt x="1039" y="540"/>
                  </a:lnTo>
                  <a:lnTo>
                    <a:pt x="60" y="540"/>
                  </a:lnTo>
                  <a:lnTo>
                    <a:pt x="36" y="496"/>
                  </a:lnTo>
                  <a:close/>
                  <a:moveTo>
                    <a:pt x="72" y="801"/>
                  </a:moveTo>
                  <a:lnTo>
                    <a:pt x="491" y="801"/>
                  </a:lnTo>
                  <a:lnTo>
                    <a:pt x="491" y="586"/>
                  </a:lnTo>
                  <a:lnTo>
                    <a:pt x="637" y="597"/>
                  </a:lnTo>
                  <a:lnTo>
                    <a:pt x="642" y="597"/>
                  </a:lnTo>
                  <a:lnTo>
                    <a:pt x="648" y="598"/>
                  </a:lnTo>
                  <a:lnTo>
                    <a:pt x="653" y="599"/>
                  </a:lnTo>
                  <a:lnTo>
                    <a:pt x="658" y="600"/>
                  </a:lnTo>
                  <a:lnTo>
                    <a:pt x="662" y="600"/>
                  </a:lnTo>
                  <a:lnTo>
                    <a:pt x="666" y="601"/>
                  </a:lnTo>
                  <a:lnTo>
                    <a:pt x="670" y="603"/>
                  </a:lnTo>
                  <a:lnTo>
                    <a:pt x="674" y="604"/>
                  </a:lnTo>
                  <a:lnTo>
                    <a:pt x="676" y="605"/>
                  </a:lnTo>
                  <a:lnTo>
                    <a:pt x="679" y="607"/>
                  </a:lnTo>
                  <a:lnTo>
                    <a:pt x="681" y="609"/>
                  </a:lnTo>
                  <a:lnTo>
                    <a:pt x="683" y="611"/>
                  </a:lnTo>
                  <a:lnTo>
                    <a:pt x="684" y="613"/>
                  </a:lnTo>
                  <a:lnTo>
                    <a:pt x="685" y="615"/>
                  </a:lnTo>
                  <a:lnTo>
                    <a:pt x="685" y="618"/>
                  </a:lnTo>
                  <a:lnTo>
                    <a:pt x="686" y="622"/>
                  </a:lnTo>
                  <a:lnTo>
                    <a:pt x="685" y="625"/>
                  </a:lnTo>
                  <a:lnTo>
                    <a:pt x="684" y="628"/>
                  </a:lnTo>
                  <a:lnTo>
                    <a:pt x="683" y="630"/>
                  </a:lnTo>
                  <a:lnTo>
                    <a:pt x="681" y="632"/>
                  </a:lnTo>
                  <a:lnTo>
                    <a:pt x="678" y="635"/>
                  </a:lnTo>
                  <a:lnTo>
                    <a:pt x="675" y="637"/>
                  </a:lnTo>
                  <a:lnTo>
                    <a:pt x="672" y="639"/>
                  </a:lnTo>
                  <a:lnTo>
                    <a:pt x="668" y="641"/>
                  </a:lnTo>
                  <a:lnTo>
                    <a:pt x="663" y="643"/>
                  </a:lnTo>
                  <a:lnTo>
                    <a:pt x="658" y="645"/>
                  </a:lnTo>
                  <a:lnTo>
                    <a:pt x="653" y="646"/>
                  </a:lnTo>
                  <a:lnTo>
                    <a:pt x="648" y="648"/>
                  </a:lnTo>
                  <a:lnTo>
                    <a:pt x="643" y="649"/>
                  </a:lnTo>
                  <a:lnTo>
                    <a:pt x="637" y="650"/>
                  </a:lnTo>
                  <a:lnTo>
                    <a:pt x="631" y="651"/>
                  </a:lnTo>
                  <a:lnTo>
                    <a:pt x="626" y="653"/>
                  </a:lnTo>
                  <a:lnTo>
                    <a:pt x="626" y="801"/>
                  </a:lnTo>
                  <a:lnTo>
                    <a:pt x="821" y="801"/>
                  </a:lnTo>
                  <a:lnTo>
                    <a:pt x="871" y="730"/>
                  </a:lnTo>
                  <a:lnTo>
                    <a:pt x="872" y="728"/>
                  </a:lnTo>
                  <a:lnTo>
                    <a:pt x="873" y="726"/>
                  </a:lnTo>
                  <a:lnTo>
                    <a:pt x="875" y="725"/>
                  </a:lnTo>
                  <a:lnTo>
                    <a:pt x="876" y="724"/>
                  </a:lnTo>
                  <a:lnTo>
                    <a:pt x="878" y="722"/>
                  </a:lnTo>
                  <a:lnTo>
                    <a:pt x="879" y="721"/>
                  </a:lnTo>
                  <a:lnTo>
                    <a:pt x="881" y="720"/>
                  </a:lnTo>
                  <a:lnTo>
                    <a:pt x="883" y="719"/>
                  </a:lnTo>
                  <a:lnTo>
                    <a:pt x="884" y="718"/>
                  </a:lnTo>
                  <a:lnTo>
                    <a:pt x="886" y="718"/>
                  </a:lnTo>
                  <a:lnTo>
                    <a:pt x="888" y="717"/>
                  </a:lnTo>
                  <a:lnTo>
                    <a:pt x="890" y="716"/>
                  </a:lnTo>
                  <a:lnTo>
                    <a:pt x="892" y="716"/>
                  </a:lnTo>
                  <a:lnTo>
                    <a:pt x="893" y="716"/>
                  </a:lnTo>
                  <a:lnTo>
                    <a:pt x="895" y="716"/>
                  </a:lnTo>
                  <a:lnTo>
                    <a:pt x="898" y="716"/>
                  </a:lnTo>
                  <a:lnTo>
                    <a:pt x="900" y="716"/>
                  </a:lnTo>
                  <a:lnTo>
                    <a:pt x="902" y="716"/>
                  </a:lnTo>
                  <a:lnTo>
                    <a:pt x="904" y="716"/>
                  </a:lnTo>
                  <a:lnTo>
                    <a:pt x="906" y="716"/>
                  </a:lnTo>
                  <a:lnTo>
                    <a:pt x="908" y="717"/>
                  </a:lnTo>
                  <a:lnTo>
                    <a:pt x="911" y="718"/>
                  </a:lnTo>
                  <a:lnTo>
                    <a:pt x="913" y="718"/>
                  </a:lnTo>
                  <a:lnTo>
                    <a:pt x="915" y="719"/>
                  </a:lnTo>
                  <a:lnTo>
                    <a:pt x="917" y="720"/>
                  </a:lnTo>
                  <a:lnTo>
                    <a:pt x="918" y="721"/>
                  </a:lnTo>
                  <a:lnTo>
                    <a:pt x="920" y="722"/>
                  </a:lnTo>
                  <a:lnTo>
                    <a:pt x="922" y="724"/>
                  </a:lnTo>
                  <a:lnTo>
                    <a:pt x="924" y="725"/>
                  </a:lnTo>
                  <a:lnTo>
                    <a:pt x="926" y="726"/>
                  </a:lnTo>
                  <a:lnTo>
                    <a:pt x="927" y="728"/>
                  </a:lnTo>
                  <a:lnTo>
                    <a:pt x="930" y="730"/>
                  </a:lnTo>
                  <a:lnTo>
                    <a:pt x="1008" y="794"/>
                  </a:lnTo>
                  <a:lnTo>
                    <a:pt x="1010" y="795"/>
                  </a:lnTo>
                  <a:lnTo>
                    <a:pt x="1011" y="797"/>
                  </a:lnTo>
                  <a:lnTo>
                    <a:pt x="1013" y="799"/>
                  </a:lnTo>
                  <a:lnTo>
                    <a:pt x="1015" y="800"/>
                  </a:lnTo>
                  <a:lnTo>
                    <a:pt x="1016" y="802"/>
                  </a:lnTo>
                  <a:lnTo>
                    <a:pt x="1018" y="804"/>
                  </a:lnTo>
                  <a:lnTo>
                    <a:pt x="1019" y="805"/>
                  </a:lnTo>
                  <a:lnTo>
                    <a:pt x="1020" y="808"/>
                  </a:lnTo>
                  <a:lnTo>
                    <a:pt x="1021" y="810"/>
                  </a:lnTo>
                  <a:lnTo>
                    <a:pt x="1022" y="811"/>
                  </a:lnTo>
                  <a:lnTo>
                    <a:pt x="1023" y="813"/>
                  </a:lnTo>
                  <a:lnTo>
                    <a:pt x="1023" y="815"/>
                  </a:lnTo>
                  <a:lnTo>
                    <a:pt x="1024" y="816"/>
                  </a:lnTo>
                  <a:lnTo>
                    <a:pt x="1024" y="818"/>
                  </a:lnTo>
                  <a:lnTo>
                    <a:pt x="1024" y="820"/>
                  </a:lnTo>
                  <a:lnTo>
                    <a:pt x="1025" y="822"/>
                  </a:lnTo>
                  <a:lnTo>
                    <a:pt x="1024" y="824"/>
                  </a:lnTo>
                  <a:lnTo>
                    <a:pt x="1024" y="826"/>
                  </a:lnTo>
                  <a:lnTo>
                    <a:pt x="1023" y="828"/>
                  </a:lnTo>
                  <a:lnTo>
                    <a:pt x="1022" y="830"/>
                  </a:lnTo>
                  <a:lnTo>
                    <a:pt x="1020" y="832"/>
                  </a:lnTo>
                  <a:lnTo>
                    <a:pt x="1018" y="834"/>
                  </a:lnTo>
                  <a:lnTo>
                    <a:pt x="1017" y="836"/>
                  </a:lnTo>
                  <a:lnTo>
                    <a:pt x="1015" y="838"/>
                  </a:lnTo>
                  <a:lnTo>
                    <a:pt x="1012" y="839"/>
                  </a:lnTo>
                  <a:lnTo>
                    <a:pt x="1010" y="840"/>
                  </a:lnTo>
                  <a:lnTo>
                    <a:pt x="1008" y="842"/>
                  </a:lnTo>
                  <a:lnTo>
                    <a:pt x="1004" y="843"/>
                  </a:lnTo>
                  <a:lnTo>
                    <a:pt x="1002" y="843"/>
                  </a:lnTo>
                  <a:lnTo>
                    <a:pt x="999" y="844"/>
                  </a:lnTo>
                  <a:lnTo>
                    <a:pt x="997" y="844"/>
                  </a:lnTo>
                  <a:lnTo>
                    <a:pt x="995" y="845"/>
                  </a:lnTo>
                  <a:lnTo>
                    <a:pt x="599" y="845"/>
                  </a:lnTo>
                  <a:lnTo>
                    <a:pt x="594" y="851"/>
                  </a:lnTo>
                  <a:lnTo>
                    <a:pt x="590" y="859"/>
                  </a:lnTo>
                  <a:lnTo>
                    <a:pt x="585" y="866"/>
                  </a:lnTo>
                  <a:lnTo>
                    <a:pt x="581" y="873"/>
                  </a:lnTo>
                  <a:lnTo>
                    <a:pt x="576" y="879"/>
                  </a:lnTo>
                  <a:lnTo>
                    <a:pt x="571" y="886"/>
                  </a:lnTo>
                  <a:lnTo>
                    <a:pt x="565" y="894"/>
                  </a:lnTo>
                  <a:lnTo>
                    <a:pt x="560" y="902"/>
                  </a:lnTo>
                  <a:lnTo>
                    <a:pt x="553" y="910"/>
                  </a:lnTo>
                  <a:lnTo>
                    <a:pt x="547" y="918"/>
                  </a:lnTo>
                  <a:lnTo>
                    <a:pt x="540" y="927"/>
                  </a:lnTo>
                  <a:lnTo>
                    <a:pt x="532" y="937"/>
                  </a:lnTo>
                  <a:lnTo>
                    <a:pt x="523" y="948"/>
                  </a:lnTo>
                  <a:lnTo>
                    <a:pt x="512" y="959"/>
                  </a:lnTo>
                  <a:lnTo>
                    <a:pt x="502" y="971"/>
                  </a:lnTo>
                  <a:lnTo>
                    <a:pt x="491" y="984"/>
                  </a:lnTo>
                  <a:lnTo>
                    <a:pt x="491" y="1358"/>
                  </a:lnTo>
                  <a:lnTo>
                    <a:pt x="505" y="1353"/>
                  </a:lnTo>
                  <a:lnTo>
                    <a:pt x="520" y="1348"/>
                  </a:lnTo>
                  <a:lnTo>
                    <a:pt x="537" y="1344"/>
                  </a:lnTo>
                  <a:lnTo>
                    <a:pt x="554" y="1340"/>
                  </a:lnTo>
                  <a:lnTo>
                    <a:pt x="573" y="1335"/>
                  </a:lnTo>
                  <a:lnTo>
                    <a:pt x="590" y="1330"/>
                  </a:lnTo>
                  <a:lnTo>
                    <a:pt x="609" y="1325"/>
                  </a:lnTo>
                  <a:lnTo>
                    <a:pt x="628" y="1320"/>
                  </a:lnTo>
                  <a:lnTo>
                    <a:pt x="646" y="1314"/>
                  </a:lnTo>
                  <a:lnTo>
                    <a:pt x="664" y="1308"/>
                  </a:lnTo>
                  <a:lnTo>
                    <a:pt x="682" y="1302"/>
                  </a:lnTo>
                  <a:lnTo>
                    <a:pt x="699" y="1297"/>
                  </a:lnTo>
                  <a:lnTo>
                    <a:pt x="717" y="1292"/>
                  </a:lnTo>
                  <a:lnTo>
                    <a:pt x="732" y="1286"/>
                  </a:lnTo>
                  <a:lnTo>
                    <a:pt x="746" y="1281"/>
                  </a:lnTo>
                  <a:lnTo>
                    <a:pt x="760" y="1276"/>
                  </a:lnTo>
                  <a:lnTo>
                    <a:pt x="755" y="1268"/>
                  </a:lnTo>
                  <a:lnTo>
                    <a:pt x="750" y="1258"/>
                  </a:lnTo>
                  <a:lnTo>
                    <a:pt x="744" y="1248"/>
                  </a:lnTo>
                  <a:lnTo>
                    <a:pt x="738" y="1238"/>
                  </a:lnTo>
                  <a:lnTo>
                    <a:pt x="730" y="1227"/>
                  </a:lnTo>
                  <a:lnTo>
                    <a:pt x="722" y="1214"/>
                  </a:lnTo>
                  <a:lnTo>
                    <a:pt x="711" y="1202"/>
                  </a:lnTo>
                  <a:lnTo>
                    <a:pt x="701" y="1189"/>
                  </a:lnTo>
                  <a:lnTo>
                    <a:pt x="689" y="1175"/>
                  </a:lnTo>
                  <a:lnTo>
                    <a:pt x="676" y="1161"/>
                  </a:lnTo>
                  <a:lnTo>
                    <a:pt x="661" y="1146"/>
                  </a:lnTo>
                  <a:lnTo>
                    <a:pt x="646" y="1131"/>
                  </a:lnTo>
                  <a:lnTo>
                    <a:pt x="629" y="1115"/>
                  </a:lnTo>
                  <a:lnTo>
                    <a:pt x="610" y="1100"/>
                  </a:lnTo>
                  <a:lnTo>
                    <a:pt x="590" y="1084"/>
                  </a:lnTo>
                  <a:lnTo>
                    <a:pt x="570" y="1068"/>
                  </a:lnTo>
                  <a:lnTo>
                    <a:pt x="577" y="1062"/>
                  </a:lnTo>
                  <a:lnTo>
                    <a:pt x="584" y="1064"/>
                  </a:lnTo>
                  <a:lnTo>
                    <a:pt x="591" y="1067"/>
                  </a:lnTo>
                  <a:lnTo>
                    <a:pt x="598" y="1070"/>
                  </a:lnTo>
                  <a:lnTo>
                    <a:pt x="606" y="1073"/>
                  </a:lnTo>
                  <a:lnTo>
                    <a:pt x="614" y="1076"/>
                  </a:lnTo>
                  <a:lnTo>
                    <a:pt x="622" y="1079"/>
                  </a:lnTo>
                  <a:lnTo>
                    <a:pt x="631" y="1084"/>
                  </a:lnTo>
                  <a:lnTo>
                    <a:pt x="639" y="1087"/>
                  </a:lnTo>
                  <a:lnTo>
                    <a:pt x="647" y="1091"/>
                  </a:lnTo>
                  <a:lnTo>
                    <a:pt x="656" y="1095"/>
                  </a:lnTo>
                  <a:lnTo>
                    <a:pt x="665" y="1099"/>
                  </a:lnTo>
                  <a:lnTo>
                    <a:pt x="675" y="1103"/>
                  </a:lnTo>
                  <a:lnTo>
                    <a:pt x="684" y="1108"/>
                  </a:lnTo>
                  <a:lnTo>
                    <a:pt x="694" y="1113"/>
                  </a:lnTo>
                  <a:lnTo>
                    <a:pt x="704" y="1118"/>
                  </a:lnTo>
                  <a:lnTo>
                    <a:pt x="716" y="1124"/>
                  </a:lnTo>
                  <a:lnTo>
                    <a:pt x="724" y="1117"/>
                  </a:lnTo>
                  <a:lnTo>
                    <a:pt x="732" y="1110"/>
                  </a:lnTo>
                  <a:lnTo>
                    <a:pt x="741" y="1101"/>
                  </a:lnTo>
                  <a:lnTo>
                    <a:pt x="751" y="1092"/>
                  </a:lnTo>
                  <a:lnTo>
                    <a:pt x="761" y="1081"/>
                  </a:lnTo>
                  <a:lnTo>
                    <a:pt x="772" y="1071"/>
                  </a:lnTo>
                  <a:lnTo>
                    <a:pt x="783" y="1059"/>
                  </a:lnTo>
                  <a:lnTo>
                    <a:pt x="793" y="1046"/>
                  </a:lnTo>
                  <a:lnTo>
                    <a:pt x="803" y="1032"/>
                  </a:lnTo>
                  <a:lnTo>
                    <a:pt x="815" y="1018"/>
                  </a:lnTo>
                  <a:lnTo>
                    <a:pt x="825" y="1003"/>
                  </a:lnTo>
                  <a:lnTo>
                    <a:pt x="835" y="986"/>
                  </a:lnTo>
                  <a:lnTo>
                    <a:pt x="845" y="970"/>
                  </a:lnTo>
                  <a:lnTo>
                    <a:pt x="854" y="953"/>
                  </a:lnTo>
                  <a:lnTo>
                    <a:pt x="863" y="934"/>
                  </a:lnTo>
                  <a:lnTo>
                    <a:pt x="872" y="916"/>
                  </a:lnTo>
                  <a:lnTo>
                    <a:pt x="995" y="999"/>
                  </a:lnTo>
                  <a:lnTo>
                    <a:pt x="996" y="999"/>
                  </a:lnTo>
                  <a:lnTo>
                    <a:pt x="998" y="1001"/>
                  </a:lnTo>
                  <a:lnTo>
                    <a:pt x="1000" y="1002"/>
                  </a:lnTo>
                  <a:lnTo>
                    <a:pt x="1001" y="1003"/>
                  </a:lnTo>
                  <a:lnTo>
                    <a:pt x="1003" y="1004"/>
                  </a:lnTo>
                  <a:lnTo>
                    <a:pt x="1005" y="1006"/>
                  </a:lnTo>
                  <a:lnTo>
                    <a:pt x="1006" y="1007"/>
                  </a:lnTo>
                  <a:lnTo>
                    <a:pt x="1009" y="1009"/>
                  </a:lnTo>
                  <a:lnTo>
                    <a:pt x="1010" y="1010"/>
                  </a:lnTo>
                  <a:lnTo>
                    <a:pt x="1012" y="1012"/>
                  </a:lnTo>
                  <a:lnTo>
                    <a:pt x="1013" y="1014"/>
                  </a:lnTo>
                  <a:lnTo>
                    <a:pt x="1014" y="1016"/>
                  </a:lnTo>
                  <a:lnTo>
                    <a:pt x="1014" y="1018"/>
                  </a:lnTo>
                  <a:lnTo>
                    <a:pt x="1015" y="1019"/>
                  </a:lnTo>
                  <a:lnTo>
                    <a:pt x="1015" y="1021"/>
                  </a:lnTo>
                  <a:lnTo>
                    <a:pt x="1016" y="1024"/>
                  </a:lnTo>
                  <a:lnTo>
                    <a:pt x="1015" y="1027"/>
                  </a:lnTo>
                  <a:lnTo>
                    <a:pt x="1014" y="1030"/>
                  </a:lnTo>
                  <a:lnTo>
                    <a:pt x="1012" y="1032"/>
                  </a:lnTo>
                  <a:lnTo>
                    <a:pt x="1009" y="1034"/>
                  </a:lnTo>
                  <a:lnTo>
                    <a:pt x="1005" y="1037"/>
                  </a:lnTo>
                  <a:lnTo>
                    <a:pt x="1000" y="1038"/>
                  </a:lnTo>
                  <a:lnTo>
                    <a:pt x="996" y="1039"/>
                  </a:lnTo>
                  <a:lnTo>
                    <a:pt x="990" y="1039"/>
                  </a:lnTo>
                  <a:lnTo>
                    <a:pt x="984" y="1039"/>
                  </a:lnTo>
                  <a:lnTo>
                    <a:pt x="977" y="1039"/>
                  </a:lnTo>
                  <a:lnTo>
                    <a:pt x="970" y="1038"/>
                  </a:lnTo>
                  <a:lnTo>
                    <a:pt x="962" y="1037"/>
                  </a:lnTo>
                  <a:lnTo>
                    <a:pt x="953" y="1035"/>
                  </a:lnTo>
                  <a:lnTo>
                    <a:pt x="944" y="1033"/>
                  </a:lnTo>
                  <a:lnTo>
                    <a:pt x="935" y="1031"/>
                  </a:lnTo>
                  <a:lnTo>
                    <a:pt x="926" y="1029"/>
                  </a:lnTo>
                  <a:lnTo>
                    <a:pt x="919" y="1032"/>
                  </a:lnTo>
                  <a:lnTo>
                    <a:pt x="911" y="1038"/>
                  </a:lnTo>
                  <a:lnTo>
                    <a:pt x="899" y="1044"/>
                  </a:lnTo>
                  <a:lnTo>
                    <a:pt x="887" y="1051"/>
                  </a:lnTo>
                  <a:lnTo>
                    <a:pt x="874" y="1058"/>
                  </a:lnTo>
                  <a:lnTo>
                    <a:pt x="859" y="1065"/>
                  </a:lnTo>
                  <a:lnTo>
                    <a:pt x="844" y="1073"/>
                  </a:lnTo>
                  <a:lnTo>
                    <a:pt x="828" y="1081"/>
                  </a:lnTo>
                  <a:lnTo>
                    <a:pt x="813" y="1089"/>
                  </a:lnTo>
                  <a:lnTo>
                    <a:pt x="796" y="1097"/>
                  </a:lnTo>
                  <a:lnTo>
                    <a:pt x="781" y="1104"/>
                  </a:lnTo>
                  <a:lnTo>
                    <a:pt x="767" y="1110"/>
                  </a:lnTo>
                  <a:lnTo>
                    <a:pt x="753" y="1116"/>
                  </a:lnTo>
                  <a:lnTo>
                    <a:pt x="741" y="1121"/>
                  </a:lnTo>
                  <a:lnTo>
                    <a:pt x="731" y="1125"/>
                  </a:lnTo>
                  <a:lnTo>
                    <a:pt x="723" y="1129"/>
                  </a:lnTo>
                  <a:lnTo>
                    <a:pt x="749" y="1145"/>
                  </a:lnTo>
                  <a:lnTo>
                    <a:pt x="773" y="1161"/>
                  </a:lnTo>
                  <a:lnTo>
                    <a:pt x="794" y="1178"/>
                  </a:lnTo>
                  <a:lnTo>
                    <a:pt x="814" y="1194"/>
                  </a:lnTo>
                  <a:lnTo>
                    <a:pt x="831" y="1210"/>
                  </a:lnTo>
                  <a:lnTo>
                    <a:pt x="846" y="1227"/>
                  </a:lnTo>
                  <a:lnTo>
                    <a:pt x="859" y="1242"/>
                  </a:lnTo>
                  <a:lnTo>
                    <a:pt x="871" y="1257"/>
                  </a:lnTo>
                  <a:lnTo>
                    <a:pt x="880" y="1273"/>
                  </a:lnTo>
                  <a:lnTo>
                    <a:pt x="888" y="1287"/>
                  </a:lnTo>
                  <a:lnTo>
                    <a:pt x="894" y="1300"/>
                  </a:lnTo>
                  <a:lnTo>
                    <a:pt x="899" y="1314"/>
                  </a:lnTo>
                  <a:lnTo>
                    <a:pt x="902" y="1325"/>
                  </a:lnTo>
                  <a:lnTo>
                    <a:pt x="905" y="1336"/>
                  </a:lnTo>
                  <a:lnTo>
                    <a:pt x="906" y="1346"/>
                  </a:lnTo>
                  <a:lnTo>
                    <a:pt x="907" y="1355"/>
                  </a:lnTo>
                  <a:lnTo>
                    <a:pt x="906" y="1361"/>
                  </a:lnTo>
                  <a:lnTo>
                    <a:pt x="906" y="1367"/>
                  </a:lnTo>
                  <a:lnTo>
                    <a:pt x="905" y="1373"/>
                  </a:lnTo>
                  <a:lnTo>
                    <a:pt x="904" y="1379"/>
                  </a:lnTo>
                  <a:lnTo>
                    <a:pt x="902" y="1385"/>
                  </a:lnTo>
                  <a:lnTo>
                    <a:pt x="901" y="1391"/>
                  </a:lnTo>
                  <a:lnTo>
                    <a:pt x="898" y="1397"/>
                  </a:lnTo>
                  <a:lnTo>
                    <a:pt x="896" y="1402"/>
                  </a:lnTo>
                  <a:lnTo>
                    <a:pt x="893" y="1409"/>
                  </a:lnTo>
                  <a:lnTo>
                    <a:pt x="889" y="1413"/>
                  </a:lnTo>
                  <a:lnTo>
                    <a:pt x="885" y="1418"/>
                  </a:lnTo>
                  <a:lnTo>
                    <a:pt x="881" y="1421"/>
                  </a:lnTo>
                  <a:lnTo>
                    <a:pt x="876" y="1424"/>
                  </a:lnTo>
                  <a:lnTo>
                    <a:pt x="871" y="1427"/>
                  </a:lnTo>
                  <a:lnTo>
                    <a:pt x="866" y="1428"/>
                  </a:lnTo>
                  <a:lnTo>
                    <a:pt x="859" y="1429"/>
                  </a:lnTo>
                  <a:lnTo>
                    <a:pt x="856" y="1428"/>
                  </a:lnTo>
                  <a:lnTo>
                    <a:pt x="853" y="1428"/>
                  </a:lnTo>
                  <a:lnTo>
                    <a:pt x="849" y="1428"/>
                  </a:lnTo>
                  <a:lnTo>
                    <a:pt x="846" y="1427"/>
                  </a:lnTo>
                  <a:lnTo>
                    <a:pt x="842" y="1426"/>
                  </a:lnTo>
                  <a:lnTo>
                    <a:pt x="838" y="1424"/>
                  </a:lnTo>
                  <a:lnTo>
                    <a:pt x="834" y="1423"/>
                  </a:lnTo>
                  <a:lnTo>
                    <a:pt x="830" y="1421"/>
                  </a:lnTo>
                  <a:lnTo>
                    <a:pt x="826" y="1419"/>
                  </a:lnTo>
                  <a:lnTo>
                    <a:pt x="822" y="1416"/>
                  </a:lnTo>
                  <a:lnTo>
                    <a:pt x="818" y="1413"/>
                  </a:lnTo>
                  <a:lnTo>
                    <a:pt x="815" y="1410"/>
                  </a:lnTo>
                  <a:lnTo>
                    <a:pt x="810" y="1407"/>
                  </a:lnTo>
                  <a:lnTo>
                    <a:pt x="807" y="1402"/>
                  </a:lnTo>
                  <a:lnTo>
                    <a:pt x="804" y="1398"/>
                  </a:lnTo>
                  <a:lnTo>
                    <a:pt x="802" y="1394"/>
                  </a:lnTo>
                  <a:lnTo>
                    <a:pt x="800" y="1389"/>
                  </a:lnTo>
                  <a:lnTo>
                    <a:pt x="798" y="1384"/>
                  </a:lnTo>
                  <a:lnTo>
                    <a:pt x="796" y="1378"/>
                  </a:lnTo>
                  <a:lnTo>
                    <a:pt x="794" y="1372"/>
                  </a:lnTo>
                  <a:lnTo>
                    <a:pt x="792" y="1366"/>
                  </a:lnTo>
                  <a:lnTo>
                    <a:pt x="790" y="1359"/>
                  </a:lnTo>
                  <a:lnTo>
                    <a:pt x="788" y="1351"/>
                  </a:lnTo>
                  <a:lnTo>
                    <a:pt x="786" y="1344"/>
                  </a:lnTo>
                  <a:lnTo>
                    <a:pt x="783" y="1336"/>
                  </a:lnTo>
                  <a:lnTo>
                    <a:pt x="781" y="1329"/>
                  </a:lnTo>
                  <a:lnTo>
                    <a:pt x="779" y="1322"/>
                  </a:lnTo>
                  <a:lnTo>
                    <a:pt x="777" y="1316"/>
                  </a:lnTo>
                  <a:lnTo>
                    <a:pt x="775" y="1308"/>
                  </a:lnTo>
                  <a:lnTo>
                    <a:pt x="772" y="1302"/>
                  </a:lnTo>
                  <a:lnTo>
                    <a:pt x="770" y="1297"/>
                  </a:lnTo>
                  <a:lnTo>
                    <a:pt x="769" y="1292"/>
                  </a:lnTo>
                  <a:lnTo>
                    <a:pt x="232" y="1553"/>
                  </a:lnTo>
                  <a:lnTo>
                    <a:pt x="232" y="1593"/>
                  </a:lnTo>
                  <a:lnTo>
                    <a:pt x="231" y="1594"/>
                  </a:lnTo>
                  <a:lnTo>
                    <a:pt x="231" y="1596"/>
                  </a:lnTo>
                  <a:lnTo>
                    <a:pt x="231" y="1598"/>
                  </a:lnTo>
                  <a:lnTo>
                    <a:pt x="231" y="1600"/>
                  </a:lnTo>
                  <a:lnTo>
                    <a:pt x="231" y="1602"/>
                  </a:lnTo>
                  <a:lnTo>
                    <a:pt x="230" y="1604"/>
                  </a:lnTo>
                  <a:lnTo>
                    <a:pt x="230" y="1606"/>
                  </a:lnTo>
                  <a:lnTo>
                    <a:pt x="228" y="1608"/>
                  </a:lnTo>
                  <a:lnTo>
                    <a:pt x="227" y="1610"/>
                  </a:lnTo>
                  <a:lnTo>
                    <a:pt x="226" y="1612"/>
                  </a:lnTo>
                  <a:lnTo>
                    <a:pt x="224" y="1614"/>
                  </a:lnTo>
                  <a:lnTo>
                    <a:pt x="222" y="1615"/>
                  </a:lnTo>
                  <a:lnTo>
                    <a:pt x="220" y="1616"/>
                  </a:lnTo>
                  <a:lnTo>
                    <a:pt x="217" y="1617"/>
                  </a:lnTo>
                  <a:lnTo>
                    <a:pt x="214" y="1617"/>
                  </a:lnTo>
                  <a:lnTo>
                    <a:pt x="211" y="1618"/>
                  </a:lnTo>
                  <a:lnTo>
                    <a:pt x="209" y="1617"/>
                  </a:lnTo>
                  <a:lnTo>
                    <a:pt x="207" y="1616"/>
                  </a:lnTo>
                  <a:lnTo>
                    <a:pt x="205" y="1615"/>
                  </a:lnTo>
                  <a:lnTo>
                    <a:pt x="203" y="1614"/>
                  </a:lnTo>
                  <a:lnTo>
                    <a:pt x="202" y="1612"/>
                  </a:lnTo>
                  <a:lnTo>
                    <a:pt x="200" y="1609"/>
                  </a:lnTo>
                  <a:lnTo>
                    <a:pt x="198" y="1606"/>
                  </a:lnTo>
                  <a:lnTo>
                    <a:pt x="196" y="1604"/>
                  </a:lnTo>
                  <a:lnTo>
                    <a:pt x="194" y="1600"/>
                  </a:lnTo>
                  <a:lnTo>
                    <a:pt x="192" y="1597"/>
                  </a:lnTo>
                  <a:lnTo>
                    <a:pt x="190" y="1593"/>
                  </a:lnTo>
                  <a:lnTo>
                    <a:pt x="189" y="1590"/>
                  </a:lnTo>
                  <a:lnTo>
                    <a:pt x="187" y="1585"/>
                  </a:lnTo>
                  <a:lnTo>
                    <a:pt x="185" y="1581"/>
                  </a:lnTo>
                  <a:lnTo>
                    <a:pt x="183" y="1577"/>
                  </a:lnTo>
                  <a:lnTo>
                    <a:pt x="182" y="1574"/>
                  </a:lnTo>
                  <a:lnTo>
                    <a:pt x="127" y="1441"/>
                  </a:lnTo>
                  <a:lnTo>
                    <a:pt x="134" y="1440"/>
                  </a:lnTo>
                  <a:lnTo>
                    <a:pt x="141" y="1439"/>
                  </a:lnTo>
                  <a:lnTo>
                    <a:pt x="149" y="1438"/>
                  </a:lnTo>
                  <a:lnTo>
                    <a:pt x="156" y="1436"/>
                  </a:lnTo>
                  <a:lnTo>
                    <a:pt x="165" y="1435"/>
                  </a:lnTo>
                  <a:lnTo>
                    <a:pt x="174" y="1433"/>
                  </a:lnTo>
                  <a:lnTo>
                    <a:pt x="186" y="1431"/>
                  </a:lnTo>
                  <a:lnTo>
                    <a:pt x="198" y="1429"/>
                  </a:lnTo>
                  <a:lnTo>
                    <a:pt x="211" y="1426"/>
                  </a:lnTo>
                  <a:lnTo>
                    <a:pt x="226" y="1423"/>
                  </a:lnTo>
                  <a:lnTo>
                    <a:pt x="244" y="1419"/>
                  </a:lnTo>
                  <a:lnTo>
                    <a:pt x="263" y="1415"/>
                  </a:lnTo>
                  <a:lnTo>
                    <a:pt x="285" y="1410"/>
                  </a:lnTo>
                  <a:lnTo>
                    <a:pt x="309" y="1404"/>
                  </a:lnTo>
                  <a:lnTo>
                    <a:pt x="336" y="1397"/>
                  </a:lnTo>
                  <a:lnTo>
                    <a:pt x="366" y="1390"/>
                  </a:lnTo>
                  <a:lnTo>
                    <a:pt x="366" y="1106"/>
                  </a:lnTo>
                  <a:lnTo>
                    <a:pt x="346" y="1123"/>
                  </a:lnTo>
                  <a:lnTo>
                    <a:pt x="327" y="1141"/>
                  </a:lnTo>
                  <a:lnTo>
                    <a:pt x="305" y="1158"/>
                  </a:lnTo>
                  <a:lnTo>
                    <a:pt x="285" y="1175"/>
                  </a:lnTo>
                  <a:lnTo>
                    <a:pt x="263" y="1192"/>
                  </a:lnTo>
                  <a:lnTo>
                    <a:pt x="242" y="1209"/>
                  </a:lnTo>
                  <a:lnTo>
                    <a:pt x="220" y="1226"/>
                  </a:lnTo>
                  <a:lnTo>
                    <a:pt x="198" y="1242"/>
                  </a:lnTo>
                  <a:lnTo>
                    <a:pt x="175" y="1258"/>
                  </a:lnTo>
                  <a:lnTo>
                    <a:pt x="153" y="1274"/>
                  </a:lnTo>
                  <a:lnTo>
                    <a:pt x="130" y="1289"/>
                  </a:lnTo>
                  <a:lnTo>
                    <a:pt x="107" y="1303"/>
                  </a:lnTo>
                  <a:lnTo>
                    <a:pt x="84" y="1318"/>
                  </a:lnTo>
                  <a:lnTo>
                    <a:pt x="60" y="1332"/>
                  </a:lnTo>
                  <a:lnTo>
                    <a:pt x="36" y="1344"/>
                  </a:lnTo>
                  <a:lnTo>
                    <a:pt x="12" y="1358"/>
                  </a:lnTo>
                  <a:lnTo>
                    <a:pt x="0" y="1346"/>
                  </a:lnTo>
                  <a:lnTo>
                    <a:pt x="25" y="1326"/>
                  </a:lnTo>
                  <a:lnTo>
                    <a:pt x="52" y="1304"/>
                  </a:lnTo>
                  <a:lnTo>
                    <a:pt x="78" y="1282"/>
                  </a:lnTo>
                  <a:lnTo>
                    <a:pt x="106" y="1259"/>
                  </a:lnTo>
                  <a:lnTo>
                    <a:pt x="135" y="1234"/>
                  </a:lnTo>
                  <a:lnTo>
                    <a:pt x="162" y="1208"/>
                  </a:lnTo>
                  <a:lnTo>
                    <a:pt x="191" y="1180"/>
                  </a:lnTo>
                  <a:lnTo>
                    <a:pt x="219" y="1151"/>
                  </a:lnTo>
                  <a:lnTo>
                    <a:pt x="247" y="1119"/>
                  </a:lnTo>
                  <a:lnTo>
                    <a:pt x="275" y="1087"/>
                  </a:lnTo>
                  <a:lnTo>
                    <a:pt x="304" y="1052"/>
                  </a:lnTo>
                  <a:lnTo>
                    <a:pt x="332" y="1015"/>
                  </a:lnTo>
                  <a:lnTo>
                    <a:pt x="359" y="975"/>
                  </a:lnTo>
                  <a:lnTo>
                    <a:pt x="387" y="934"/>
                  </a:lnTo>
                  <a:lnTo>
                    <a:pt x="413" y="890"/>
                  </a:lnTo>
                  <a:lnTo>
                    <a:pt x="440" y="845"/>
                  </a:lnTo>
                  <a:lnTo>
                    <a:pt x="100" y="845"/>
                  </a:lnTo>
                  <a:lnTo>
                    <a:pt x="72" y="801"/>
                  </a:lnTo>
                  <a:close/>
                  <a:moveTo>
                    <a:pt x="1300" y="90"/>
                  </a:moveTo>
                  <a:lnTo>
                    <a:pt x="1333" y="101"/>
                  </a:lnTo>
                  <a:lnTo>
                    <a:pt x="1364" y="114"/>
                  </a:lnTo>
                  <a:lnTo>
                    <a:pt x="1391" y="128"/>
                  </a:lnTo>
                  <a:lnTo>
                    <a:pt x="1416" y="142"/>
                  </a:lnTo>
                  <a:lnTo>
                    <a:pt x="1437" y="157"/>
                  </a:lnTo>
                  <a:lnTo>
                    <a:pt x="1457" y="173"/>
                  </a:lnTo>
                  <a:lnTo>
                    <a:pt x="1473" y="188"/>
                  </a:lnTo>
                  <a:lnTo>
                    <a:pt x="1487" y="203"/>
                  </a:lnTo>
                  <a:lnTo>
                    <a:pt x="1499" y="218"/>
                  </a:lnTo>
                  <a:lnTo>
                    <a:pt x="1509" y="233"/>
                  </a:lnTo>
                  <a:lnTo>
                    <a:pt x="1516" y="246"/>
                  </a:lnTo>
                  <a:lnTo>
                    <a:pt x="1522" y="260"/>
                  </a:lnTo>
                  <a:lnTo>
                    <a:pt x="1526" y="271"/>
                  </a:lnTo>
                  <a:lnTo>
                    <a:pt x="1529" y="281"/>
                  </a:lnTo>
                  <a:lnTo>
                    <a:pt x="1531" y="290"/>
                  </a:lnTo>
                  <a:lnTo>
                    <a:pt x="1532" y="298"/>
                  </a:lnTo>
                  <a:lnTo>
                    <a:pt x="1531" y="309"/>
                  </a:lnTo>
                  <a:lnTo>
                    <a:pt x="1529" y="318"/>
                  </a:lnTo>
                  <a:lnTo>
                    <a:pt x="1527" y="326"/>
                  </a:lnTo>
                  <a:lnTo>
                    <a:pt x="1524" y="333"/>
                  </a:lnTo>
                  <a:lnTo>
                    <a:pt x="1520" y="339"/>
                  </a:lnTo>
                  <a:lnTo>
                    <a:pt x="1516" y="345"/>
                  </a:lnTo>
                  <a:lnTo>
                    <a:pt x="1511" y="350"/>
                  </a:lnTo>
                  <a:lnTo>
                    <a:pt x="1506" y="354"/>
                  </a:lnTo>
                  <a:lnTo>
                    <a:pt x="1501" y="357"/>
                  </a:lnTo>
                  <a:lnTo>
                    <a:pt x="1496" y="359"/>
                  </a:lnTo>
                  <a:lnTo>
                    <a:pt x="1489" y="361"/>
                  </a:lnTo>
                  <a:lnTo>
                    <a:pt x="1485" y="362"/>
                  </a:lnTo>
                  <a:lnTo>
                    <a:pt x="1480" y="363"/>
                  </a:lnTo>
                  <a:lnTo>
                    <a:pt x="1476" y="363"/>
                  </a:lnTo>
                  <a:lnTo>
                    <a:pt x="1472" y="363"/>
                  </a:lnTo>
                  <a:lnTo>
                    <a:pt x="1470" y="364"/>
                  </a:lnTo>
                  <a:lnTo>
                    <a:pt x="1463" y="363"/>
                  </a:lnTo>
                  <a:lnTo>
                    <a:pt x="1457" y="362"/>
                  </a:lnTo>
                  <a:lnTo>
                    <a:pt x="1452" y="361"/>
                  </a:lnTo>
                  <a:lnTo>
                    <a:pt x="1447" y="358"/>
                  </a:lnTo>
                  <a:lnTo>
                    <a:pt x="1441" y="356"/>
                  </a:lnTo>
                  <a:lnTo>
                    <a:pt x="1437" y="352"/>
                  </a:lnTo>
                  <a:lnTo>
                    <a:pt x="1432" y="348"/>
                  </a:lnTo>
                  <a:lnTo>
                    <a:pt x="1429" y="344"/>
                  </a:lnTo>
                  <a:lnTo>
                    <a:pt x="1425" y="340"/>
                  </a:lnTo>
                  <a:lnTo>
                    <a:pt x="1422" y="335"/>
                  </a:lnTo>
                  <a:lnTo>
                    <a:pt x="1419" y="330"/>
                  </a:lnTo>
                  <a:lnTo>
                    <a:pt x="1417" y="325"/>
                  </a:lnTo>
                  <a:lnTo>
                    <a:pt x="1414" y="320"/>
                  </a:lnTo>
                  <a:lnTo>
                    <a:pt x="1412" y="314"/>
                  </a:lnTo>
                  <a:lnTo>
                    <a:pt x="1410" y="309"/>
                  </a:lnTo>
                  <a:lnTo>
                    <a:pt x="1409" y="304"/>
                  </a:lnTo>
                  <a:lnTo>
                    <a:pt x="1401" y="277"/>
                  </a:lnTo>
                  <a:lnTo>
                    <a:pt x="1393" y="254"/>
                  </a:lnTo>
                  <a:lnTo>
                    <a:pt x="1387" y="234"/>
                  </a:lnTo>
                  <a:lnTo>
                    <a:pt x="1382" y="217"/>
                  </a:lnTo>
                  <a:lnTo>
                    <a:pt x="1377" y="201"/>
                  </a:lnTo>
                  <a:lnTo>
                    <a:pt x="1372" y="187"/>
                  </a:lnTo>
                  <a:lnTo>
                    <a:pt x="1367" y="176"/>
                  </a:lnTo>
                  <a:lnTo>
                    <a:pt x="1362" y="165"/>
                  </a:lnTo>
                  <a:lnTo>
                    <a:pt x="1357" y="156"/>
                  </a:lnTo>
                  <a:lnTo>
                    <a:pt x="1351" y="148"/>
                  </a:lnTo>
                  <a:lnTo>
                    <a:pt x="1344" y="141"/>
                  </a:lnTo>
                  <a:lnTo>
                    <a:pt x="1337" y="134"/>
                  </a:lnTo>
                  <a:lnTo>
                    <a:pt x="1329" y="127"/>
                  </a:lnTo>
                  <a:lnTo>
                    <a:pt x="1320" y="121"/>
                  </a:lnTo>
                  <a:lnTo>
                    <a:pt x="1311" y="112"/>
                  </a:lnTo>
                  <a:lnTo>
                    <a:pt x="1300" y="105"/>
                  </a:lnTo>
                  <a:lnTo>
                    <a:pt x="130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5" name="Freeform 158">
              <a:extLst>
                <a:ext uri="{FF2B5EF4-FFF2-40B4-BE49-F238E27FC236}">
                  <a16:creationId xmlns:a16="http://schemas.microsoft.com/office/drawing/2014/main" id="{2AF925B3-41C7-4C2A-A29F-30556668E49E}"/>
                </a:ext>
              </a:extLst>
            </p:cNvPr>
            <p:cNvSpPr>
              <a:spLocks noEditPoints="1"/>
            </p:cNvSpPr>
            <p:nvPr/>
          </p:nvSpPr>
          <p:spPr bwMode="auto">
            <a:xfrm>
              <a:off x="4891" y="849"/>
              <a:ext cx="98" cy="98"/>
            </a:xfrm>
            <a:custGeom>
              <a:avLst/>
              <a:gdLst>
                <a:gd name="T0" fmla="*/ 56 w 1663"/>
                <a:gd name="T1" fmla="*/ 1 h 1659"/>
                <a:gd name="T2" fmla="*/ 57 w 1663"/>
                <a:gd name="T3" fmla="*/ 2 h 1659"/>
                <a:gd name="T4" fmla="*/ 56 w 1663"/>
                <a:gd name="T5" fmla="*/ 3 h 1659"/>
                <a:gd name="T6" fmla="*/ 75 w 1663"/>
                <a:gd name="T7" fmla="*/ 7 h 1659"/>
                <a:gd name="T8" fmla="*/ 77 w 1663"/>
                <a:gd name="T9" fmla="*/ 5 h 1659"/>
                <a:gd name="T10" fmla="*/ 78 w 1663"/>
                <a:gd name="T11" fmla="*/ 5 h 1659"/>
                <a:gd name="T12" fmla="*/ 79 w 1663"/>
                <a:gd name="T13" fmla="*/ 6 h 1659"/>
                <a:gd name="T14" fmla="*/ 85 w 1663"/>
                <a:gd name="T15" fmla="*/ 11 h 1659"/>
                <a:gd name="T16" fmla="*/ 86 w 1663"/>
                <a:gd name="T17" fmla="*/ 12 h 1659"/>
                <a:gd name="T18" fmla="*/ 86 w 1663"/>
                <a:gd name="T19" fmla="*/ 13 h 1659"/>
                <a:gd name="T20" fmla="*/ 84 w 1663"/>
                <a:gd name="T21" fmla="*/ 14 h 1659"/>
                <a:gd name="T22" fmla="*/ 89 w 1663"/>
                <a:gd name="T23" fmla="*/ 16 h 1659"/>
                <a:gd name="T24" fmla="*/ 90 w 1663"/>
                <a:gd name="T25" fmla="*/ 15 h 1659"/>
                <a:gd name="T26" fmla="*/ 91 w 1663"/>
                <a:gd name="T27" fmla="*/ 15 h 1659"/>
                <a:gd name="T28" fmla="*/ 92 w 1663"/>
                <a:gd name="T29" fmla="*/ 16 h 1659"/>
                <a:gd name="T30" fmla="*/ 98 w 1663"/>
                <a:gd name="T31" fmla="*/ 21 h 1659"/>
                <a:gd name="T32" fmla="*/ 98 w 1663"/>
                <a:gd name="T33" fmla="*/ 22 h 1659"/>
                <a:gd name="T34" fmla="*/ 97 w 1663"/>
                <a:gd name="T35" fmla="*/ 24 h 1659"/>
                <a:gd name="T36" fmla="*/ 83 w 1663"/>
                <a:gd name="T37" fmla="*/ 33 h 1659"/>
                <a:gd name="T38" fmla="*/ 80 w 1663"/>
                <a:gd name="T39" fmla="*/ 36 h 1659"/>
                <a:gd name="T40" fmla="*/ 76 w 1663"/>
                <a:gd name="T41" fmla="*/ 37 h 1659"/>
                <a:gd name="T42" fmla="*/ 75 w 1663"/>
                <a:gd name="T43" fmla="*/ 36 h 1659"/>
                <a:gd name="T44" fmla="*/ 75 w 1663"/>
                <a:gd name="T45" fmla="*/ 43 h 1659"/>
                <a:gd name="T46" fmla="*/ 80 w 1663"/>
                <a:gd name="T47" fmla="*/ 37 h 1659"/>
                <a:gd name="T48" fmla="*/ 81 w 1663"/>
                <a:gd name="T49" fmla="*/ 36 h 1659"/>
                <a:gd name="T50" fmla="*/ 83 w 1663"/>
                <a:gd name="T51" fmla="*/ 37 h 1659"/>
                <a:gd name="T52" fmla="*/ 88 w 1663"/>
                <a:gd name="T53" fmla="*/ 43 h 1659"/>
                <a:gd name="T54" fmla="*/ 89 w 1663"/>
                <a:gd name="T55" fmla="*/ 44 h 1659"/>
                <a:gd name="T56" fmla="*/ 89 w 1663"/>
                <a:gd name="T57" fmla="*/ 45 h 1659"/>
                <a:gd name="T58" fmla="*/ 87 w 1663"/>
                <a:gd name="T59" fmla="*/ 45 h 1659"/>
                <a:gd name="T60" fmla="*/ 87 w 1663"/>
                <a:gd name="T61" fmla="*/ 48 h 1659"/>
                <a:gd name="T62" fmla="*/ 88 w 1663"/>
                <a:gd name="T63" fmla="*/ 47 h 1659"/>
                <a:gd name="T64" fmla="*/ 90 w 1663"/>
                <a:gd name="T65" fmla="*/ 47 h 1659"/>
                <a:gd name="T66" fmla="*/ 91 w 1663"/>
                <a:gd name="T67" fmla="*/ 48 h 1659"/>
                <a:gd name="T68" fmla="*/ 97 w 1663"/>
                <a:gd name="T69" fmla="*/ 53 h 1659"/>
                <a:gd name="T70" fmla="*/ 98 w 1663"/>
                <a:gd name="T71" fmla="*/ 55 h 1659"/>
                <a:gd name="T72" fmla="*/ 97 w 1663"/>
                <a:gd name="T73" fmla="*/ 56 h 1659"/>
                <a:gd name="T74" fmla="*/ 96 w 1663"/>
                <a:gd name="T75" fmla="*/ 57 h 1659"/>
                <a:gd name="T76" fmla="*/ 14 w 1663"/>
                <a:gd name="T77" fmla="*/ 34 h 1659"/>
                <a:gd name="T78" fmla="*/ 12 w 1663"/>
                <a:gd name="T79" fmla="*/ 11 h 1659"/>
                <a:gd name="T80" fmla="*/ 54 w 1663"/>
                <a:gd name="T81" fmla="*/ 32 h 1659"/>
                <a:gd name="T82" fmla="*/ 75 w 1663"/>
                <a:gd name="T83" fmla="*/ 62 h 1659"/>
                <a:gd name="T84" fmla="*/ 76 w 1663"/>
                <a:gd name="T85" fmla="*/ 61 h 1659"/>
                <a:gd name="T86" fmla="*/ 78 w 1663"/>
                <a:gd name="T87" fmla="*/ 61 h 1659"/>
                <a:gd name="T88" fmla="*/ 79 w 1663"/>
                <a:gd name="T89" fmla="*/ 62 h 1659"/>
                <a:gd name="T90" fmla="*/ 85 w 1663"/>
                <a:gd name="T91" fmla="*/ 66 h 1659"/>
                <a:gd name="T92" fmla="*/ 86 w 1663"/>
                <a:gd name="T93" fmla="*/ 67 h 1659"/>
                <a:gd name="T94" fmla="*/ 86 w 1663"/>
                <a:gd name="T95" fmla="*/ 69 h 1659"/>
                <a:gd name="T96" fmla="*/ 83 w 1663"/>
                <a:gd name="T97" fmla="*/ 71 h 1659"/>
                <a:gd name="T98" fmla="*/ 81 w 1663"/>
                <a:gd name="T99" fmla="*/ 97 h 1659"/>
                <a:gd name="T100" fmla="*/ 76 w 1663"/>
                <a:gd name="T101" fmla="*/ 98 h 1659"/>
                <a:gd name="T102" fmla="*/ 75 w 1663"/>
                <a:gd name="T103" fmla="*/ 97 h 1659"/>
                <a:gd name="T104" fmla="*/ 24 w 1663"/>
                <a:gd name="T105" fmla="*/ 94 h 1659"/>
                <a:gd name="T106" fmla="*/ 22 w 1663"/>
                <a:gd name="T107" fmla="*/ 97 h 1659"/>
                <a:gd name="T108" fmla="*/ 18 w 1663"/>
                <a:gd name="T109" fmla="*/ 98 h 1659"/>
                <a:gd name="T110" fmla="*/ 16 w 1663"/>
                <a:gd name="T111" fmla="*/ 97 h 1659"/>
                <a:gd name="T112" fmla="*/ 75 w 1663"/>
                <a:gd name="T113" fmla="*/ 77 h 16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63" h="1659">
                  <a:moveTo>
                    <a:pt x="921" y="9"/>
                  </a:moveTo>
                  <a:lnTo>
                    <a:pt x="924" y="9"/>
                  </a:lnTo>
                  <a:lnTo>
                    <a:pt x="927" y="9"/>
                  </a:lnTo>
                  <a:lnTo>
                    <a:pt x="930" y="10"/>
                  </a:lnTo>
                  <a:lnTo>
                    <a:pt x="934" y="10"/>
                  </a:lnTo>
                  <a:lnTo>
                    <a:pt x="938" y="11"/>
                  </a:lnTo>
                  <a:lnTo>
                    <a:pt x="941" y="11"/>
                  </a:lnTo>
                  <a:lnTo>
                    <a:pt x="945" y="12"/>
                  </a:lnTo>
                  <a:lnTo>
                    <a:pt x="948" y="13"/>
                  </a:lnTo>
                  <a:lnTo>
                    <a:pt x="952" y="14"/>
                  </a:lnTo>
                  <a:lnTo>
                    <a:pt x="955" y="16"/>
                  </a:lnTo>
                  <a:lnTo>
                    <a:pt x="958" y="18"/>
                  </a:lnTo>
                  <a:lnTo>
                    <a:pt x="960" y="20"/>
                  </a:lnTo>
                  <a:lnTo>
                    <a:pt x="962" y="22"/>
                  </a:lnTo>
                  <a:lnTo>
                    <a:pt x="963" y="26"/>
                  </a:lnTo>
                  <a:lnTo>
                    <a:pt x="964" y="30"/>
                  </a:lnTo>
                  <a:lnTo>
                    <a:pt x="965" y="34"/>
                  </a:lnTo>
                  <a:lnTo>
                    <a:pt x="964" y="36"/>
                  </a:lnTo>
                  <a:lnTo>
                    <a:pt x="964" y="39"/>
                  </a:lnTo>
                  <a:lnTo>
                    <a:pt x="964" y="41"/>
                  </a:lnTo>
                  <a:lnTo>
                    <a:pt x="964" y="43"/>
                  </a:lnTo>
                  <a:lnTo>
                    <a:pt x="963" y="45"/>
                  </a:lnTo>
                  <a:lnTo>
                    <a:pt x="962" y="47"/>
                  </a:lnTo>
                  <a:lnTo>
                    <a:pt x="960" y="49"/>
                  </a:lnTo>
                  <a:lnTo>
                    <a:pt x="958" y="51"/>
                  </a:lnTo>
                  <a:lnTo>
                    <a:pt x="955" y="53"/>
                  </a:lnTo>
                  <a:lnTo>
                    <a:pt x="950" y="55"/>
                  </a:lnTo>
                  <a:lnTo>
                    <a:pt x="946" y="58"/>
                  </a:lnTo>
                  <a:lnTo>
                    <a:pt x="940" y="61"/>
                  </a:lnTo>
                  <a:lnTo>
                    <a:pt x="934" y="64"/>
                  </a:lnTo>
                  <a:lnTo>
                    <a:pt x="927" y="68"/>
                  </a:lnTo>
                  <a:lnTo>
                    <a:pt x="918" y="73"/>
                  </a:lnTo>
                  <a:lnTo>
                    <a:pt x="909" y="78"/>
                  </a:lnTo>
                  <a:lnTo>
                    <a:pt x="909" y="182"/>
                  </a:lnTo>
                  <a:lnTo>
                    <a:pt x="1227" y="182"/>
                  </a:lnTo>
                  <a:lnTo>
                    <a:pt x="1278" y="112"/>
                  </a:lnTo>
                  <a:lnTo>
                    <a:pt x="1280" y="108"/>
                  </a:lnTo>
                  <a:lnTo>
                    <a:pt x="1283" y="105"/>
                  </a:lnTo>
                  <a:lnTo>
                    <a:pt x="1285" y="102"/>
                  </a:lnTo>
                  <a:lnTo>
                    <a:pt x="1288" y="99"/>
                  </a:lnTo>
                  <a:lnTo>
                    <a:pt x="1290" y="96"/>
                  </a:lnTo>
                  <a:lnTo>
                    <a:pt x="1294" y="94"/>
                  </a:lnTo>
                  <a:lnTo>
                    <a:pt x="1296" y="92"/>
                  </a:lnTo>
                  <a:lnTo>
                    <a:pt x="1299" y="91"/>
                  </a:lnTo>
                  <a:lnTo>
                    <a:pt x="1301" y="89"/>
                  </a:lnTo>
                  <a:lnTo>
                    <a:pt x="1304" y="88"/>
                  </a:lnTo>
                  <a:lnTo>
                    <a:pt x="1306" y="87"/>
                  </a:lnTo>
                  <a:lnTo>
                    <a:pt x="1308" y="86"/>
                  </a:lnTo>
                  <a:lnTo>
                    <a:pt x="1310" y="85"/>
                  </a:lnTo>
                  <a:lnTo>
                    <a:pt x="1312" y="85"/>
                  </a:lnTo>
                  <a:lnTo>
                    <a:pt x="1314" y="85"/>
                  </a:lnTo>
                  <a:lnTo>
                    <a:pt x="1316" y="85"/>
                  </a:lnTo>
                  <a:lnTo>
                    <a:pt x="1318" y="85"/>
                  </a:lnTo>
                  <a:lnTo>
                    <a:pt x="1320" y="85"/>
                  </a:lnTo>
                  <a:lnTo>
                    <a:pt x="1322" y="85"/>
                  </a:lnTo>
                  <a:lnTo>
                    <a:pt x="1324" y="86"/>
                  </a:lnTo>
                  <a:lnTo>
                    <a:pt x="1326" y="87"/>
                  </a:lnTo>
                  <a:lnTo>
                    <a:pt x="1329" y="88"/>
                  </a:lnTo>
                  <a:lnTo>
                    <a:pt x="1331" y="89"/>
                  </a:lnTo>
                  <a:lnTo>
                    <a:pt x="1334" y="90"/>
                  </a:lnTo>
                  <a:lnTo>
                    <a:pt x="1337" y="92"/>
                  </a:lnTo>
                  <a:lnTo>
                    <a:pt x="1341" y="94"/>
                  </a:lnTo>
                  <a:lnTo>
                    <a:pt x="1344" y="96"/>
                  </a:lnTo>
                  <a:lnTo>
                    <a:pt x="1348" y="98"/>
                  </a:lnTo>
                  <a:lnTo>
                    <a:pt x="1351" y="101"/>
                  </a:lnTo>
                  <a:lnTo>
                    <a:pt x="1355" y="104"/>
                  </a:lnTo>
                  <a:lnTo>
                    <a:pt x="1360" y="108"/>
                  </a:lnTo>
                  <a:lnTo>
                    <a:pt x="1365" y="112"/>
                  </a:lnTo>
                  <a:lnTo>
                    <a:pt x="1432" y="168"/>
                  </a:lnTo>
                  <a:lnTo>
                    <a:pt x="1436" y="172"/>
                  </a:lnTo>
                  <a:lnTo>
                    <a:pt x="1442" y="176"/>
                  </a:lnTo>
                  <a:lnTo>
                    <a:pt x="1445" y="179"/>
                  </a:lnTo>
                  <a:lnTo>
                    <a:pt x="1449" y="182"/>
                  </a:lnTo>
                  <a:lnTo>
                    <a:pt x="1451" y="185"/>
                  </a:lnTo>
                  <a:lnTo>
                    <a:pt x="1454" y="187"/>
                  </a:lnTo>
                  <a:lnTo>
                    <a:pt x="1456" y="189"/>
                  </a:lnTo>
                  <a:lnTo>
                    <a:pt x="1457" y="191"/>
                  </a:lnTo>
                  <a:lnTo>
                    <a:pt x="1458" y="192"/>
                  </a:lnTo>
                  <a:lnTo>
                    <a:pt x="1459" y="194"/>
                  </a:lnTo>
                  <a:lnTo>
                    <a:pt x="1460" y="195"/>
                  </a:lnTo>
                  <a:lnTo>
                    <a:pt x="1460" y="196"/>
                  </a:lnTo>
                  <a:lnTo>
                    <a:pt x="1460" y="198"/>
                  </a:lnTo>
                  <a:lnTo>
                    <a:pt x="1460" y="199"/>
                  </a:lnTo>
                  <a:lnTo>
                    <a:pt x="1460" y="201"/>
                  </a:lnTo>
                  <a:lnTo>
                    <a:pt x="1461" y="203"/>
                  </a:lnTo>
                  <a:lnTo>
                    <a:pt x="1460" y="205"/>
                  </a:lnTo>
                  <a:lnTo>
                    <a:pt x="1460" y="208"/>
                  </a:lnTo>
                  <a:lnTo>
                    <a:pt x="1460" y="210"/>
                  </a:lnTo>
                  <a:lnTo>
                    <a:pt x="1460" y="212"/>
                  </a:lnTo>
                  <a:lnTo>
                    <a:pt x="1459" y="214"/>
                  </a:lnTo>
                  <a:lnTo>
                    <a:pt x="1457" y="216"/>
                  </a:lnTo>
                  <a:lnTo>
                    <a:pt x="1455" y="218"/>
                  </a:lnTo>
                  <a:lnTo>
                    <a:pt x="1453" y="220"/>
                  </a:lnTo>
                  <a:lnTo>
                    <a:pt x="1450" y="223"/>
                  </a:lnTo>
                  <a:lnTo>
                    <a:pt x="1446" y="226"/>
                  </a:lnTo>
                  <a:lnTo>
                    <a:pt x="1441" y="230"/>
                  </a:lnTo>
                  <a:lnTo>
                    <a:pt x="1434" y="234"/>
                  </a:lnTo>
                  <a:lnTo>
                    <a:pt x="1427" y="239"/>
                  </a:lnTo>
                  <a:lnTo>
                    <a:pt x="1419" y="245"/>
                  </a:lnTo>
                  <a:lnTo>
                    <a:pt x="1410" y="253"/>
                  </a:lnTo>
                  <a:lnTo>
                    <a:pt x="1400" y="261"/>
                  </a:lnTo>
                  <a:lnTo>
                    <a:pt x="1400" y="359"/>
                  </a:lnTo>
                  <a:lnTo>
                    <a:pt x="1432" y="359"/>
                  </a:lnTo>
                  <a:lnTo>
                    <a:pt x="1491" y="282"/>
                  </a:lnTo>
                  <a:lnTo>
                    <a:pt x="1494" y="277"/>
                  </a:lnTo>
                  <a:lnTo>
                    <a:pt x="1497" y="274"/>
                  </a:lnTo>
                  <a:lnTo>
                    <a:pt x="1500" y="270"/>
                  </a:lnTo>
                  <a:lnTo>
                    <a:pt x="1503" y="268"/>
                  </a:lnTo>
                  <a:lnTo>
                    <a:pt x="1505" y="265"/>
                  </a:lnTo>
                  <a:lnTo>
                    <a:pt x="1508" y="263"/>
                  </a:lnTo>
                  <a:lnTo>
                    <a:pt x="1510" y="261"/>
                  </a:lnTo>
                  <a:lnTo>
                    <a:pt x="1513" y="259"/>
                  </a:lnTo>
                  <a:lnTo>
                    <a:pt x="1515" y="258"/>
                  </a:lnTo>
                  <a:lnTo>
                    <a:pt x="1517" y="257"/>
                  </a:lnTo>
                  <a:lnTo>
                    <a:pt x="1519" y="256"/>
                  </a:lnTo>
                  <a:lnTo>
                    <a:pt x="1521" y="255"/>
                  </a:lnTo>
                  <a:lnTo>
                    <a:pt x="1523" y="255"/>
                  </a:lnTo>
                  <a:lnTo>
                    <a:pt x="1525" y="255"/>
                  </a:lnTo>
                  <a:lnTo>
                    <a:pt x="1527" y="255"/>
                  </a:lnTo>
                  <a:lnTo>
                    <a:pt x="1530" y="255"/>
                  </a:lnTo>
                  <a:lnTo>
                    <a:pt x="1532" y="255"/>
                  </a:lnTo>
                  <a:lnTo>
                    <a:pt x="1534" y="255"/>
                  </a:lnTo>
                  <a:lnTo>
                    <a:pt x="1538" y="255"/>
                  </a:lnTo>
                  <a:lnTo>
                    <a:pt x="1540" y="256"/>
                  </a:lnTo>
                  <a:lnTo>
                    <a:pt x="1542" y="257"/>
                  </a:lnTo>
                  <a:lnTo>
                    <a:pt x="1545" y="258"/>
                  </a:lnTo>
                  <a:lnTo>
                    <a:pt x="1547" y="259"/>
                  </a:lnTo>
                  <a:lnTo>
                    <a:pt x="1549" y="261"/>
                  </a:lnTo>
                  <a:lnTo>
                    <a:pt x="1551" y="262"/>
                  </a:lnTo>
                  <a:lnTo>
                    <a:pt x="1553" y="264"/>
                  </a:lnTo>
                  <a:lnTo>
                    <a:pt x="1556" y="266"/>
                  </a:lnTo>
                  <a:lnTo>
                    <a:pt x="1558" y="268"/>
                  </a:lnTo>
                  <a:lnTo>
                    <a:pt x="1561" y="270"/>
                  </a:lnTo>
                  <a:lnTo>
                    <a:pt x="1564" y="273"/>
                  </a:lnTo>
                  <a:lnTo>
                    <a:pt x="1566" y="276"/>
                  </a:lnTo>
                  <a:lnTo>
                    <a:pt x="1570" y="279"/>
                  </a:lnTo>
                  <a:lnTo>
                    <a:pt x="1644" y="345"/>
                  </a:lnTo>
                  <a:lnTo>
                    <a:pt x="1645" y="346"/>
                  </a:lnTo>
                  <a:lnTo>
                    <a:pt x="1647" y="347"/>
                  </a:lnTo>
                  <a:lnTo>
                    <a:pt x="1649" y="349"/>
                  </a:lnTo>
                  <a:lnTo>
                    <a:pt x="1650" y="351"/>
                  </a:lnTo>
                  <a:lnTo>
                    <a:pt x="1652" y="352"/>
                  </a:lnTo>
                  <a:lnTo>
                    <a:pt x="1653" y="354"/>
                  </a:lnTo>
                  <a:lnTo>
                    <a:pt x="1655" y="356"/>
                  </a:lnTo>
                  <a:lnTo>
                    <a:pt x="1656" y="358"/>
                  </a:lnTo>
                  <a:lnTo>
                    <a:pt x="1658" y="360"/>
                  </a:lnTo>
                  <a:lnTo>
                    <a:pt x="1659" y="363"/>
                  </a:lnTo>
                  <a:lnTo>
                    <a:pt x="1660" y="365"/>
                  </a:lnTo>
                  <a:lnTo>
                    <a:pt x="1661" y="367"/>
                  </a:lnTo>
                  <a:lnTo>
                    <a:pt x="1662" y="370"/>
                  </a:lnTo>
                  <a:lnTo>
                    <a:pt x="1662" y="373"/>
                  </a:lnTo>
                  <a:lnTo>
                    <a:pt x="1662" y="376"/>
                  </a:lnTo>
                  <a:lnTo>
                    <a:pt x="1663" y="379"/>
                  </a:lnTo>
                  <a:lnTo>
                    <a:pt x="1662" y="383"/>
                  </a:lnTo>
                  <a:lnTo>
                    <a:pt x="1661" y="386"/>
                  </a:lnTo>
                  <a:lnTo>
                    <a:pt x="1660" y="389"/>
                  </a:lnTo>
                  <a:lnTo>
                    <a:pt x="1658" y="393"/>
                  </a:lnTo>
                  <a:lnTo>
                    <a:pt x="1656" y="395"/>
                  </a:lnTo>
                  <a:lnTo>
                    <a:pt x="1654" y="397"/>
                  </a:lnTo>
                  <a:lnTo>
                    <a:pt x="1651" y="398"/>
                  </a:lnTo>
                  <a:lnTo>
                    <a:pt x="1648" y="400"/>
                  </a:lnTo>
                  <a:lnTo>
                    <a:pt x="1644" y="401"/>
                  </a:lnTo>
                  <a:lnTo>
                    <a:pt x="1641" y="401"/>
                  </a:lnTo>
                  <a:lnTo>
                    <a:pt x="1637" y="402"/>
                  </a:lnTo>
                  <a:lnTo>
                    <a:pt x="1633" y="402"/>
                  </a:lnTo>
                  <a:lnTo>
                    <a:pt x="1629" y="402"/>
                  </a:lnTo>
                  <a:lnTo>
                    <a:pt x="1625" y="402"/>
                  </a:lnTo>
                  <a:lnTo>
                    <a:pt x="1621" y="402"/>
                  </a:lnTo>
                  <a:lnTo>
                    <a:pt x="1618" y="403"/>
                  </a:lnTo>
                  <a:lnTo>
                    <a:pt x="1400" y="403"/>
                  </a:lnTo>
                  <a:lnTo>
                    <a:pt x="1400" y="556"/>
                  </a:lnTo>
                  <a:lnTo>
                    <a:pt x="1399" y="564"/>
                  </a:lnTo>
                  <a:lnTo>
                    <a:pt x="1397" y="571"/>
                  </a:lnTo>
                  <a:lnTo>
                    <a:pt x="1395" y="579"/>
                  </a:lnTo>
                  <a:lnTo>
                    <a:pt x="1392" y="586"/>
                  </a:lnTo>
                  <a:lnTo>
                    <a:pt x="1386" y="592"/>
                  </a:lnTo>
                  <a:lnTo>
                    <a:pt x="1381" y="598"/>
                  </a:lnTo>
                  <a:lnTo>
                    <a:pt x="1376" y="604"/>
                  </a:lnTo>
                  <a:lnTo>
                    <a:pt x="1370" y="609"/>
                  </a:lnTo>
                  <a:lnTo>
                    <a:pt x="1363" y="613"/>
                  </a:lnTo>
                  <a:lnTo>
                    <a:pt x="1356" y="617"/>
                  </a:lnTo>
                  <a:lnTo>
                    <a:pt x="1348" y="621"/>
                  </a:lnTo>
                  <a:lnTo>
                    <a:pt x="1339" y="624"/>
                  </a:lnTo>
                  <a:lnTo>
                    <a:pt x="1331" y="626"/>
                  </a:lnTo>
                  <a:lnTo>
                    <a:pt x="1322" y="627"/>
                  </a:lnTo>
                  <a:lnTo>
                    <a:pt x="1313" y="628"/>
                  </a:lnTo>
                  <a:lnTo>
                    <a:pt x="1305" y="629"/>
                  </a:lnTo>
                  <a:lnTo>
                    <a:pt x="1299" y="628"/>
                  </a:lnTo>
                  <a:lnTo>
                    <a:pt x="1295" y="628"/>
                  </a:lnTo>
                  <a:lnTo>
                    <a:pt x="1290" y="627"/>
                  </a:lnTo>
                  <a:lnTo>
                    <a:pt x="1286" y="627"/>
                  </a:lnTo>
                  <a:lnTo>
                    <a:pt x="1282" y="625"/>
                  </a:lnTo>
                  <a:lnTo>
                    <a:pt x="1279" y="624"/>
                  </a:lnTo>
                  <a:lnTo>
                    <a:pt x="1276" y="623"/>
                  </a:lnTo>
                  <a:lnTo>
                    <a:pt x="1274" y="621"/>
                  </a:lnTo>
                  <a:lnTo>
                    <a:pt x="1271" y="618"/>
                  </a:lnTo>
                  <a:lnTo>
                    <a:pt x="1269" y="616"/>
                  </a:lnTo>
                  <a:lnTo>
                    <a:pt x="1268" y="614"/>
                  </a:lnTo>
                  <a:lnTo>
                    <a:pt x="1267" y="611"/>
                  </a:lnTo>
                  <a:lnTo>
                    <a:pt x="1266" y="609"/>
                  </a:lnTo>
                  <a:lnTo>
                    <a:pt x="1265" y="606"/>
                  </a:lnTo>
                  <a:lnTo>
                    <a:pt x="1265" y="603"/>
                  </a:lnTo>
                  <a:lnTo>
                    <a:pt x="1265" y="601"/>
                  </a:lnTo>
                  <a:lnTo>
                    <a:pt x="1265" y="583"/>
                  </a:lnTo>
                  <a:lnTo>
                    <a:pt x="909" y="583"/>
                  </a:lnTo>
                  <a:lnTo>
                    <a:pt x="909" y="727"/>
                  </a:lnTo>
                  <a:lnTo>
                    <a:pt x="1279" y="727"/>
                  </a:lnTo>
                  <a:lnTo>
                    <a:pt x="1344" y="643"/>
                  </a:lnTo>
                  <a:lnTo>
                    <a:pt x="1345" y="640"/>
                  </a:lnTo>
                  <a:lnTo>
                    <a:pt x="1347" y="638"/>
                  </a:lnTo>
                  <a:lnTo>
                    <a:pt x="1349" y="636"/>
                  </a:lnTo>
                  <a:lnTo>
                    <a:pt x="1351" y="634"/>
                  </a:lnTo>
                  <a:lnTo>
                    <a:pt x="1353" y="631"/>
                  </a:lnTo>
                  <a:lnTo>
                    <a:pt x="1355" y="629"/>
                  </a:lnTo>
                  <a:lnTo>
                    <a:pt x="1358" y="627"/>
                  </a:lnTo>
                  <a:lnTo>
                    <a:pt x="1360" y="625"/>
                  </a:lnTo>
                  <a:lnTo>
                    <a:pt x="1362" y="623"/>
                  </a:lnTo>
                  <a:lnTo>
                    <a:pt x="1365" y="621"/>
                  </a:lnTo>
                  <a:lnTo>
                    <a:pt x="1367" y="620"/>
                  </a:lnTo>
                  <a:lnTo>
                    <a:pt x="1370" y="617"/>
                  </a:lnTo>
                  <a:lnTo>
                    <a:pt x="1372" y="616"/>
                  </a:lnTo>
                  <a:lnTo>
                    <a:pt x="1375" y="615"/>
                  </a:lnTo>
                  <a:lnTo>
                    <a:pt x="1377" y="615"/>
                  </a:lnTo>
                  <a:lnTo>
                    <a:pt x="1380" y="615"/>
                  </a:lnTo>
                  <a:lnTo>
                    <a:pt x="1382" y="615"/>
                  </a:lnTo>
                  <a:lnTo>
                    <a:pt x="1385" y="615"/>
                  </a:lnTo>
                  <a:lnTo>
                    <a:pt x="1387" y="616"/>
                  </a:lnTo>
                  <a:lnTo>
                    <a:pt x="1390" y="616"/>
                  </a:lnTo>
                  <a:lnTo>
                    <a:pt x="1393" y="618"/>
                  </a:lnTo>
                  <a:lnTo>
                    <a:pt x="1395" y="620"/>
                  </a:lnTo>
                  <a:lnTo>
                    <a:pt x="1397" y="621"/>
                  </a:lnTo>
                  <a:lnTo>
                    <a:pt x="1399" y="623"/>
                  </a:lnTo>
                  <a:lnTo>
                    <a:pt x="1402" y="625"/>
                  </a:lnTo>
                  <a:lnTo>
                    <a:pt x="1404" y="627"/>
                  </a:lnTo>
                  <a:lnTo>
                    <a:pt x="1406" y="629"/>
                  </a:lnTo>
                  <a:lnTo>
                    <a:pt x="1409" y="632"/>
                  </a:lnTo>
                  <a:lnTo>
                    <a:pt x="1411" y="634"/>
                  </a:lnTo>
                  <a:lnTo>
                    <a:pt x="1414" y="637"/>
                  </a:lnTo>
                  <a:lnTo>
                    <a:pt x="1417" y="640"/>
                  </a:lnTo>
                  <a:lnTo>
                    <a:pt x="1420" y="643"/>
                  </a:lnTo>
                  <a:lnTo>
                    <a:pt x="1491" y="720"/>
                  </a:lnTo>
                  <a:lnTo>
                    <a:pt x="1492" y="722"/>
                  </a:lnTo>
                  <a:lnTo>
                    <a:pt x="1494" y="724"/>
                  </a:lnTo>
                  <a:lnTo>
                    <a:pt x="1496" y="726"/>
                  </a:lnTo>
                  <a:lnTo>
                    <a:pt x="1497" y="727"/>
                  </a:lnTo>
                  <a:lnTo>
                    <a:pt x="1499" y="729"/>
                  </a:lnTo>
                  <a:lnTo>
                    <a:pt x="1500" y="731"/>
                  </a:lnTo>
                  <a:lnTo>
                    <a:pt x="1502" y="733"/>
                  </a:lnTo>
                  <a:lnTo>
                    <a:pt x="1503" y="735"/>
                  </a:lnTo>
                  <a:lnTo>
                    <a:pt x="1505" y="737"/>
                  </a:lnTo>
                  <a:lnTo>
                    <a:pt x="1506" y="739"/>
                  </a:lnTo>
                  <a:lnTo>
                    <a:pt x="1507" y="741"/>
                  </a:lnTo>
                  <a:lnTo>
                    <a:pt x="1508" y="743"/>
                  </a:lnTo>
                  <a:lnTo>
                    <a:pt x="1509" y="745"/>
                  </a:lnTo>
                  <a:lnTo>
                    <a:pt x="1509" y="747"/>
                  </a:lnTo>
                  <a:lnTo>
                    <a:pt x="1509" y="749"/>
                  </a:lnTo>
                  <a:lnTo>
                    <a:pt x="1510" y="752"/>
                  </a:lnTo>
                  <a:lnTo>
                    <a:pt x="1509" y="755"/>
                  </a:lnTo>
                  <a:lnTo>
                    <a:pt x="1509" y="758"/>
                  </a:lnTo>
                  <a:lnTo>
                    <a:pt x="1508" y="761"/>
                  </a:lnTo>
                  <a:lnTo>
                    <a:pt x="1506" y="763"/>
                  </a:lnTo>
                  <a:lnTo>
                    <a:pt x="1504" y="765"/>
                  </a:lnTo>
                  <a:lnTo>
                    <a:pt x="1502" y="766"/>
                  </a:lnTo>
                  <a:lnTo>
                    <a:pt x="1500" y="767"/>
                  </a:lnTo>
                  <a:lnTo>
                    <a:pt x="1497" y="768"/>
                  </a:lnTo>
                  <a:lnTo>
                    <a:pt x="1494" y="769"/>
                  </a:lnTo>
                  <a:lnTo>
                    <a:pt x="1491" y="770"/>
                  </a:lnTo>
                  <a:lnTo>
                    <a:pt x="1487" y="770"/>
                  </a:lnTo>
                  <a:lnTo>
                    <a:pt x="1483" y="770"/>
                  </a:lnTo>
                  <a:lnTo>
                    <a:pt x="1479" y="770"/>
                  </a:lnTo>
                  <a:lnTo>
                    <a:pt x="1475" y="770"/>
                  </a:lnTo>
                  <a:lnTo>
                    <a:pt x="1471" y="770"/>
                  </a:lnTo>
                  <a:lnTo>
                    <a:pt x="1467" y="771"/>
                  </a:lnTo>
                  <a:lnTo>
                    <a:pt x="909" y="771"/>
                  </a:lnTo>
                  <a:lnTo>
                    <a:pt x="909" y="913"/>
                  </a:lnTo>
                  <a:lnTo>
                    <a:pt x="1400" y="913"/>
                  </a:lnTo>
                  <a:lnTo>
                    <a:pt x="1467" y="829"/>
                  </a:lnTo>
                  <a:lnTo>
                    <a:pt x="1470" y="824"/>
                  </a:lnTo>
                  <a:lnTo>
                    <a:pt x="1473" y="821"/>
                  </a:lnTo>
                  <a:lnTo>
                    <a:pt x="1476" y="817"/>
                  </a:lnTo>
                  <a:lnTo>
                    <a:pt x="1479" y="814"/>
                  </a:lnTo>
                  <a:lnTo>
                    <a:pt x="1482" y="811"/>
                  </a:lnTo>
                  <a:lnTo>
                    <a:pt x="1485" y="809"/>
                  </a:lnTo>
                  <a:lnTo>
                    <a:pt x="1488" y="807"/>
                  </a:lnTo>
                  <a:lnTo>
                    <a:pt x="1491" y="805"/>
                  </a:lnTo>
                  <a:lnTo>
                    <a:pt x="1493" y="803"/>
                  </a:lnTo>
                  <a:lnTo>
                    <a:pt x="1496" y="801"/>
                  </a:lnTo>
                  <a:lnTo>
                    <a:pt x="1498" y="800"/>
                  </a:lnTo>
                  <a:lnTo>
                    <a:pt x="1501" y="799"/>
                  </a:lnTo>
                  <a:lnTo>
                    <a:pt x="1503" y="798"/>
                  </a:lnTo>
                  <a:lnTo>
                    <a:pt x="1506" y="798"/>
                  </a:lnTo>
                  <a:lnTo>
                    <a:pt x="1509" y="798"/>
                  </a:lnTo>
                  <a:lnTo>
                    <a:pt x="1512" y="798"/>
                  </a:lnTo>
                  <a:lnTo>
                    <a:pt x="1514" y="798"/>
                  </a:lnTo>
                  <a:lnTo>
                    <a:pt x="1516" y="798"/>
                  </a:lnTo>
                  <a:lnTo>
                    <a:pt x="1518" y="798"/>
                  </a:lnTo>
                  <a:lnTo>
                    <a:pt x="1519" y="799"/>
                  </a:lnTo>
                  <a:lnTo>
                    <a:pt x="1521" y="800"/>
                  </a:lnTo>
                  <a:lnTo>
                    <a:pt x="1523" y="801"/>
                  </a:lnTo>
                  <a:lnTo>
                    <a:pt x="1525" y="803"/>
                  </a:lnTo>
                  <a:lnTo>
                    <a:pt x="1527" y="805"/>
                  </a:lnTo>
                  <a:lnTo>
                    <a:pt x="1529" y="806"/>
                  </a:lnTo>
                  <a:lnTo>
                    <a:pt x="1531" y="808"/>
                  </a:lnTo>
                  <a:lnTo>
                    <a:pt x="1533" y="810"/>
                  </a:lnTo>
                  <a:lnTo>
                    <a:pt x="1536" y="812"/>
                  </a:lnTo>
                  <a:lnTo>
                    <a:pt x="1538" y="813"/>
                  </a:lnTo>
                  <a:lnTo>
                    <a:pt x="1540" y="815"/>
                  </a:lnTo>
                  <a:lnTo>
                    <a:pt x="1542" y="817"/>
                  </a:lnTo>
                  <a:lnTo>
                    <a:pt x="1545" y="820"/>
                  </a:lnTo>
                  <a:lnTo>
                    <a:pt x="1633" y="895"/>
                  </a:lnTo>
                  <a:lnTo>
                    <a:pt x="1634" y="896"/>
                  </a:lnTo>
                  <a:lnTo>
                    <a:pt x="1636" y="898"/>
                  </a:lnTo>
                  <a:lnTo>
                    <a:pt x="1638" y="900"/>
                  </a:lnTo>
                  <a:lnTo>
                    <a:pt x="1640" y="902"/>
                  </a:lnTo>
                  <a:lnTo>
                    <a:pt x="1642" y="904"/>
                  </a:lnTo>
                  <a:lnTo>
                    <a:pt x="1644" y="906"/>
                  </a:lnTo>
                  <a:lnTo>
                    <a:pt x="1646" y="908"/>
                  </a:lnTo>
                  <a:lnTo>
                    <a:pt x="1648" y="910"/>
                  </a:lnTo>
                  <a:lnTo>
                    <a:pt x="1650" y="912"/>
                  </a:lnTo>
                  <a:lnTo>
                    <a:pt x="1652" y="914"/>
                  </a:lnTo>
                  <a:lnTo>
                    <a:pt x="1654" y="917"/>
                  </a:lnTo>
                  <a:lnTo>
                    <a:pt x="1655" y="919"/>
                  </a:lnTo>
                  <a:lnTo>
                    <a:pt x="1656" y="922"/>
                  </a:lnTo>
                  <a:lnTo>
                    <a:pt x="1657" y="925"/>
                  </a:lnTo>
                  <a:lnTo>
                    <a:pt x="1657" y="928"/>
                  </a:lnTo>
                  <a:lnTo>
                    <a:pt x="1658" y="931"/>
                  </a:lnTo>
                  <a:lnTo>
                    <a:pt x="1657" y="934"/>
                  </a:lnTo>
                  <a:lnTo>
                    <a:pt x="1657" y="937"/>
                  </a:lnTo>
                  <a:lnTo>
                    <a:pt x="1656" y="940"/>
                  </a:lnTo>
                  <a:lnTo>
                    <a:pt x="1655" y="943"/>
                  </a:lnTo>
                  <a:lnTo>
                    <a:pt x="1654" y="945"/>
                  </a:lnTo>
                  <a:lnTo>
                    <a:pt x="1653" y="947"/>
                  </a:lnTo>
                  <a:lnTo>
                    <a:pt x="1651" y="949"/>
                  </a:lnTo>
                  <a:lnTo>
                    <a:pt x="1650" y="951"/>
                  </a:lnTo>
                  <a:lnTo>
                    <a:pt x="1648" y="952"/>
                  </a:lnTo>
                  <a:lnTo>
                    <a:pt x="1646" y="953"/>
                  </a:lnTo>
                  <a:lnTo>
                    <a:pt x="1643" y="954"/>
                  </a:lnTo>
                  <a:lnTo>
                    <a:pt x="1641" y="955"/>
                  </a:lnTo>
                  <a:lnTo>
                    <a:pt x="1639" y="956"/>
                  </a:lnTo>
                  <a:lnTo>
                    <a:pt x="1636" y="956"/>
                  </a:lnTo>
                  <a:lnTo>
                    <a:pt x="1633" y="956"/>
                  </a:lnTo>
                  <a:lnTo>
                    <a:pt x="1630" y="957"/>
                  </a:lnTo>
                  <a:lnTo>
                    <a:pt x="29" y="957"/>
                  </a:lnTo>
                  <a:lnTo>
                    <a:pt x="0" y="913"/>
                  </a:lnTo>
                  <a:lnTo>
                    <a:pt x="768" y="913"/>
                  </a:lnTo>
                  <a:lnTo>
                    <a:pt x="768" y="771"/>
                  </a:lnTo>
                  <a:lnTo>
                    <a:pt x="218" y="771"/>
                  </a:lnTo>
                  <a:lnTo>
                    <a:pt x="191" y="727"/>
                  </a:lnTo>
                  <a:lnTo>
                    <a:pt x="768" y="727"/>
                  </a:lnTo>
                  <a:lnTo>
                    <a:pt x="768" y="583"/>
                  </a:lnTo>
                  <a:lnTo>
                    <a:pt x="240" y="583"/>
                  </a:lnTo>
                  <a:lnTo>
                    <a:pt x="218" y="538"/>
                  </a:lnTo>
                  <a:lnTo>
                    <a:pt x="768" y="538"/>
                  </a:lnTo>
                  <a:lnTo>
                    <a:pt x="768" y="403"/>
                  </a:lnTo>
                  <a:lnTo>
                    <a:pt x="29" y="403"/>
                  </a:lnTo>
                  <a:lnTo>
                    <a:pt x="0" y="359"/>
                  </a:lnTo>
                  <a:lnTo>
                    <a:pt x="768" y="359"/>
                  </a:lnTo>
                  <a:lnTo>
                    <a:pt x="768" y="226"/>
                  </a:lnTo>
                  <a:lnTo>
                    <a:pt x="240" y="226"/>
                  </a:lnTo>
                  <a:lnTo>
                    <a:pt x="207" y="182"/>
                  </a:lnTo>
                  <a:lnTo>
                    <a:pt x="768" y="182"/>
                  </a:lnTo>
                  <a:lnTo>
                    <a:pt x="768" y="0"/>
                  </a:lnTo>
                  <a:lnTo>
                    <a:pt x="921" y="9"/>
                  </a:lnTo>
                  <a:close/>
                  <a:moveTo>
                    <a:pt x="909" y="359"/>
                  </a:moveTo>
                  <a:lnTo>
                    <a:pt x="1265" y="359"/>
                  </a:lnTo>
                  <a:lnTo>
                    <a:pt x="1265" y="226"/>
                  </a:lnTo>
                  <a:lnTo>
                    <a:pt x="909" y="226"/>
                  </a:lnTo>
                  <a:lnTo>
                    <a:pt x="909" y="359"/>
                  </a:lnTo>
                  <a:close/>
                  <a:moveTo>
                    <a:pt x="909" y="538"/>
                  </a:moveTo>
                  <a:lnTo>
                    <a:pt x="1265" y="538"/>
                  </a:lnTo>
                  <a:lnTo>
                    <a:pt x="1265" y="403"/>
                  </a:lnTo>
                  <a:lnTo>
                    <a:pt x="909" y="403"/>
                  </a:lnTo>
                  <a:lnTo>
                    <a:pt x="909" y="538"/>
                  </a:lnTo>
                  <a:close/>
                  <a:moveTo>
                    <a:pt x="445" y="1105"/>
                  </a:moveTo>
                  <a:lnTo>
                    <a:pt x="1228" y="1105"/>
                  </a:lnTo>
                  <a:lnTo>
                    <a:pt x="1274" y="1050"/>
                  </a:lnTo>
                  <a:lnTo>
                    <a:pt x="1274" y="1049"/>
                  </a:lnTo>
                  <a:lnTo>
                    <a:pt x="1275" y="1048"/>
                  </a:lnTo>
                  <a:lnTo>
                    <a:pt x="1276" y="1047"/>
                  </a:lnTo>
                  <a:lnTo>
                    <a:pt x="1278" y="1045"/>
                  </a:lnTo>
                  <a:lnTo>
                    <a:pt x="1280" y="1043"/>
                  </a:lnTo>
                  <a:lnTo>
                    <a:pt x="1282" y="1041"/>
                  </a:lnTo>
                  <a:lnTo>
                    <a:pt x="1284" y="1039"/>
                  </a:lnTo>
                  <a:lnTo>
                    <a:pt x="1287" y="1037"/>
                  </a:lnTo>
                  <a:lnTo>
                    <a:pt x="1289" y="1035"/>
                  </a:lnTo>
                  <a:lnTo>
                    <a:pt x="1293" y="1033"/>
                  </a:lnTo>
                  <a:lnTo>
                    <a:pt x="1296" y="1030"/>
                  </a:lnTo>
                  <a:lnTo>
                    <a:pt x="1299" y="1029"/>
                  </a:lnTo>
                  <a:lnTo>
                    <a:pt x="1302" y="1027"/>
                  </a:lnTo>
                  <a:lnTo>
                    <a:pt x="1306" y="1026"/>
                  </a:lnTo>
                  <a:lnTo>
                    <a:pt x="1309" y="1026"/>
                  </a:lnTo>
                  <a:lnTo>
                    <a:pt x="1313" y="1026"/>
                  </a:lnTo>
                  <a:lnTo>
                    <a:pt x="1315" y="1026"/>
                  </a:lnTo>
                  <a:lnTo>
                    <a:pt x="1318" y="1026"/>
                  </a:lnTo>
                  <a:lnTo>
                    <a:pt x="1321" y="1027"/>
                  </a:lnTo>
                  <a:lnTo>
                    <a:pt x="1324" y="1028"/>
                  </a:lnTo>
                  <a:lnTo>
                    <a:pt x="1327" y="1029"/>
                  </a:lnTo>
                  <a:lnTo>
                    <a:pt x="1330" y="1032"/>
                  </a:lnTo>
                  <a:lnTo>
                    <a:pt x="1332" y="1033"/>
                  </a:lnTo>
                  <a:lnTo>
                    <a:pt x="1335" y="1035"/>
                  </a:lnTo>
                  <a:lnTo>
                    <a:pt x="1338" y="1036"/>
                  </a:lnTo>
                  <a:lnTo>
                    <a:pt x="1341" y="1038"/>
                  </a:lnTo>
                  <a:lnTo>
                    <a:pt x="1343" y="1039"/>
                  </a:lnTo>
                  <a:lnTo>
                    <a:pt x="1345" y="1041"/>
                  </a:lnTo>
                  <a:lnTo>
                    <a:pt x="1347" y="1042"/>
                  </a:lnTo>
                  <a:lnTo>
                    <a:pt x="1349" y="1043"/>
                  </a:lnTo>
                  <a:lnTo>
                    <a:pt x="1350" y="1044"/>
                  </a:lnTo>
                  <a:lnTo>
                    <a:pt x="1351" y="1045"/>
                  </a:lnTo>
                  <a:lnTo>
                    <a:pt x="1425" y="1107"/>
                  </a:lnTo>
                  <a:lnTo>
                    <a:pt x="1430" y="1111"/>
                  </a:lnTo>
                  <a:lnTo>
                    <a:pt x="1435" y="1115"/>
                  </a:lnTo>
                  <a:lnTo>
                    <a:pt x="1440" y="1118"/>
                  </a:lnTo>
                  <a:lnTo>
                    <a:pt x="1444" y="1121"/>
                  </a:lnTo>
                  <a:lnTo>
                    <a:pt x="1447" y="1125"/>
                  </a:lnTo>
                  <a:lnTo>
                    <a:pt x="1450" y="1127"/>
                  </a:lnTo>
                  <a:lnTo>
                    <a:pt x="1452" y="1129"/>
                  </a:lnTo>
                  <a:lnTo>
                    <a:pt x="1454" y="1131"/>
                  </a:lnTo>
                  <a:lnTo>
                    <a:pt x="1455" y="1133"/>
                  </a:lnTo>
                  <a:lnTo>
                    <a:pt x="1456" y="1134"/>
                  </a:lnTo>
                  <a:lnTo>
                    <a:pt x="1457" y="1136"/>
                  </a:lnTo>
                  <a:lnTo>
                    <a:pt x="1457" y="1138"/>
                  </a:lnTo>
                  <a:lnTo>
                    <a:pt x="1457" y="1139"/>
                  </a:lnTo>
                  <a:lnTo>
                    <a:pt x="1457" y="1141"/>
                  </a:lnTo>
                  <a:lnTo>
                    <a:pt x="1457" y="1143"/>
                  </a:lnTo>
                  <a:lnTo>
                    <a:pt x="1458" y="1146"/>
                  </a:lnTo>
                  <a:lnTo>
                    <a:pt x="1457" y="1148"/>
                  </a:lnTo>
                  <a:lnTo>
                    <a:pt x="1457" y="1150"/>
                  </a:lnTo>
                  <a:lnTo>
                    <a:pt x="1457" y="1152"/>
                  </a:lnTo>
                  <a:lnTo>
                    <a:pt x="1457" y="1154"/>
                  </a:lnTo>
                  <a:lnTo>
                    <a:pt x="1456" y="1156"/>
                  </a:lnTo>
                  <a:lnTo>
                    <a:pt x="1454" y="1158"/>
                  </a:lnTo>
                  <a:lnTo>
                    <a:pt x="1453" y="1160"/>
                  </a:lnTo>
                  <a:lnTo>
                    <a:pt x="1450" y="1162"/>
                  </a:lnTo>
                  <a:lnTo>
                    <a:pt x="1447" y="1165"/>
                  </a:lnTo>
                  <a:lnTo>
                    <a:pt x="1444" y="1168"/>
                  </a:lnTo>
                  <a:lnTo>
                    <a:pt x="1439" y="1172"/>
                  </a:lnTo>
                  <a:lnTo>
                    <a:pt x="1432" y="1175"/>
                  </a:lnTo>
                  <a:lnTo>
                    <a:pt x="1426" y="1180"/>
                  </a:lnTo>
                  <a:lnTo>
                    <a:pt x="1418" y="1185"/>
                  </a:lnTo>
                  <a:lnTo>
                    <a:pt x="1410" y="1190"/>
                  </a:lnTo>
                  <a:lnTo>
                    <a:pt x="1400" y="1197"/>
                  </a:lnTo>
                  <a:lnTo>
                    <a:pt x="1400" y="1592"/>
                  </a:lnTo>
                  <a:lnTo>
                    <a:pt x="1399" y="1599"/>
                  </a:lnTo>
                  <a:lnTo>
                    <a:pt x="1397" y="1607"/>
                  </a:lnTo>
                  <a:lnTo>
                    <a:pt x="1394" y="1614"/>
                  </a:lnTo>
                  <a:lnTo>
                    <a:pt x="1391" y="1620"/>
                  </a:lnTo>
                  <a:lnTo>
                    <a:pt x="1385" y="1626"/>
                  </a:lnTo>
                  <a:lnTo>
                    <a:pt x="1380" y="1632"/>
                  </a:lnTo>
                  <a:lnTo>
                    <a:pt x="1374" y="1637"/>
                  </a:lnTo>
                  <a:lnTo>
                    <a:pt x="1367" y="1642"/>
                  </a:lnTo>
                  <a:lnTo>
                    <a:pt x="1360" y="1646"/>
                  </a:lnTo>
                  <a:lnTo>
                    <a:pt x="1353" y="1649"/>
                  </a:lnTo>
                  <a:lnTo>
                    <a:pt x="1345" y="1652"/>
                  </a:lnTo>
                  <a:lnTo>
                    <a:pt x="1335" y="1654"/>
                  </a:lnTo>
                  <a:lnTo>
                    <a:pt x="1327" y="1656"/>
                  </a:lnTo>
                  <a:lnTo>
                    <a:pt x="1319" y="1657"/>
                  </a:lnTo>
                  <a:lnTo>
                    <a:pt x="1310" y="1658"/>
                  </a:lnTo>
                  <a:lnTo>
                    <a:pt x="1302" y="1659"/>
                  </a:lnTo>
                  <a:lnTo>
                    <a:pt x="1297" y="1658"/>
                  </a:lnTo>
                  <a:lnTo>
                    <a:pt x="1293" y="1658"/>
                  </a:lnTo>
                  <a:lnTo>
                    <a:pt x="1289" y="1658"/>
                  </a:lnTo>
                  <a:lnTo>
                    <a:pt x="1285" y="1657"/>
                  </a:lnTo>
                  <a:lnTo>
                    <a:pt x="1282" y="1656"/>
                  </a:lnTo>
                  <a:lnTo>
                    <a:pt x="1279" y="1655"/>
                  </a:lnTo>
                  <a:lnTo>
                    <a:pt x="1276" y="1653"/>
                  </a:lnTo>
                  <a:lnTo>
                    <a:pt x="1274" y="1651"/>
                  </a:lnTo>
                  <a:lnTo>
                    <a:pt x="1272" y="1649"/>
                  </a:lnTo>
                  <a:lnTo>
                    <a:pt x="1270" y="1647"/>
                  </a:lnTo>
                  <a:lnTo>
                    <a:pt x="1268" y="1645"/>
                  </a:lnTo>
                  <a:lnTo>
                    <a:pt x="1267" y="1642"/>
                  </a:lnTo>
                  <a:lnTo>
                    <a:pt x="1266" y="1639"/>
                  </a:lnTo>
                  <a:lnTo>
                    <a:pt x="1265" y="1636"/>
                  </a:lnTo>
                  <a:lnTo>
                    <a:pt x="1265" y="1632"/>
                  </a:lnTo>
                  <a:lnTo>
                    <a:pt x="1265" y="1629"/>
                  </a:lnTo>
                  <a:lnTo>
                    <a:pt x="1265" y="1562"/>
                  </a:lnTo>
                  <a:lnTo>
                    <a:pt x="411" y="1562"/>
                  </a:lnTo>
                  <a:lnTo>
                    <a:pt x="411" y="1592"/>
                  </a:lnTo>
                  <a:lnTo>
                    <a:pt x="410" y="1598"/>
                  </a:lnTo>
                  <a:lnTo>
                    <a:pt x="409" y="1604"/>
                  </a:lnTo>
                  <a:lnTo>
                    <a:pt x="407" y="1610"/>
                  </a:lnTo>
                  <a:lnTo>
                    <a:pt x="404" y="1616"/>
                  </a:lnTo>
                  <a:lnTo>
                    <a:pt x="400" y="1621"/>
                  </a:lnTo>
                  <a:lnTo>
                    <a:pt x="395" y="1626"/>
                  </a:lnTo>
                  <a:lnTo>
                    <a:pt x="390" y="1632"/>
                  </a:lnTo>
                  <a:lnTo>
                    <a:pt x="384" y="1636"/>
                  </a:lnTo>
                  <a:lnTo>
                    <a:pt x="377" y="1640"/>
                  </a:lnTo>
                  <a:lnTo>
                    <a:pt x="369" y="1644"/>
                  </a:lnTo>
                  <a:lnTo>
                    <a:pt x="360" y="1647"/>
                  </a:lnTo>
                  <a:lnTo>
                    <a:pt x="350" y="1650"/>
                  </a:lnTo>
                  <a:lnTo>
                    <a:pt x="341" y="1652"/>
                  </a:lnTo>
                  <a:lnTo>
                    <a:pt x="330" y="1653"/>
                  </a:lnTo>
                  <a:lnTo>
                    <a:pt x="318" y="1654"/>
                  </a:lnTo>
                  <a:lnTo>
                    <a:pt x="306" y="1655"/>
                  </a:lnTo>
                  <a:lnTo>
                    <a:pt x="301" y="1654"/>
                  </a:lnTo>
                  <a:lnTo>
                    <a:pt x="297" y="1654"/>
                  </a:lnTo>
                  <a:lnTo>
                    <a:pt x="293" y="1653"/>
                  </a:lnTo>
                  <a:lnTo>
                    <a:pt x="289" y="1652"/>
                  </a:lnTo>
                  <a:lnTo>
                    <a:pt x="286" y="1651"/>
                  </a:lnTo>
                  <a:lnTo>
                    <a:pt x="282" y="1650"/>
                  </a:lnTo>
                  <a:lnTo>
                    <a:pt x="280" y="1648"/>
                  </a:lnTo>
                  <a:lnTo>
                    <a:pt x="277" y="1646"/>
                  </a:lnTo>
                  <a:lnTo>
                    <a:pt x="275" y="1643"/>
                  </a:lnTo>
                  <a:lnTo>
                    <a:pt x="273" y="1641"/>
                  </a:lnTo>
                  <a:lnTo>
                    <a:pt x="271" y="1638"/>
                  </a:lnTo>
                  <a:lnTo>
                    <a:pt x="269" y="1635"/>
                  </a:lnTo>
                  <a:lnTo>
                    <a:pt x="268" y="1632"/>
                  </a:lnTo>
                  <a:lnTo>
                    <a:pt x="267" y="1628"/>
                  </a:lnTo>
                  <a:lnTo>
                    <a:pt x="267" y="1624"/>
                  </a:lnTo>
                  <a:lnTo>
                    <a:pt x="267" y="1620"/>
                  </a:lnTo>
                  <a:lnTo>
                    <a:pt x="267" y="1024"/>
                  </a:lnTo>
                  <a:lnTo>
                    <a:pt x="445" y="1105"/>
                  </a:lnTo>
                  <a:close/>
                  <a:moveTo>
                    <a:pt x="411" y="1311"/>
                  </a:moveTo>
                  <a:lnTo>
                    <a:pt x="1265" y="1311"/>
                  </a:lnTo>
                  <a:lnTo>
                    <a:pt x="1265" y="1150"/>
                  </a:lnTo>
                  <a:lnTo>
                    <a:pt x="411" y="1150"/>
                  </a:lnTo>
                  <a:lnTo>
                    <a:pt x="411" y="1311"/>
                  </a:lnTo>
                  <a:close/>
                  <a:moveTo>
                    <a:pt x="411" y="1518"/>
                  </a:moveTo>
                  <a:lnTo>
                    <a:pt x="1265" y="1518"/>
                  </a:lnTo>
                  <a:lnTo>
                    <a:pt x="1265" y="1355"/>
                  </a:lnTo>
                  <a:lnTo>
                    <a:pt x="411" y="1355"/>
                  </a:lnTo>
                  <a:lnTo>
                    <a:pt x="411" y="1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6" name="Line 159">
              <a:extLst>
                <a:ext uri="{FF2B5EF4-FFF2-40B4-BE49-F238E27FC236}">
                  <a16:creationId xmlns:a16="http://schemas.microsoft.com/office/drawing/2014/main" id="{F10ABD89-9B07-40A2-B496-F54917D18331}"/>
                </a:ext>
              </a:extLst>
            </p:cNvPr>
            <p:cNvSpPr>
              <a:spLocks noChangeShapeType="1"/>
            </p:cNvSpPr>
            <p:nvPr/>
          </p:nvSpPr>
          <p:spPr bwMode="auto">
            <a:xfrm>
              <a:off x="4547" y="973"/>
              <a:ext cx="55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7" name="Line 160">
              <a:extLst>
                <a:ext uri="{FF2B5EF4-FFF2-40B4-BE49-F238E27FC236}">
                  <a16:creationId xmlns:a16="http://schemas.microsoft.com/office/drawing/2014/main" id="{B31B4ED4-9FAB-44BB-B7F7-264250F98A38}"/>
                </a:ext>
              </a:extLst>
            </p:cNvPr>
            <p:cNvSpPr>
              <a:spLocks noChangeShapeType="1"/>
            </p:cNvSpPr>
            <p:nvPr/>
          </p:nvSpPr>
          <p:spPr bwMode="auto">
            <a:xfrm>
              <a:off x="4590" y="1041"/>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8" name="Line 161">
              <a:extLst>
                <a:ext uri="{FF2B5EF4-FFF2-40B4-BE49-F238E27FC236}">
                  <a16:creationId xmlns:a16="http://schemas.microsoft.com/office/drawing/2014/main" id="{99A1320D-9937-4ECD-B72A-7A5F2FEF7398}"/>
                </a:ext>
              </a:extLst>
            </p:cNvPr>
            <p:cNvSpPr>
              <a:spLocks noChangeShapeType="1"/>
            </p:cNvSpPr>
            <p:nvPr/>
          </p:nvSpPr>
          <p:spPr bwMode="auto">
            <a:xfrm>
              <a:off x="4590" y="1122"/>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9" name="Line 162">
              <a:extLst>
                <a:ext uri="{FF2B5EF4-FFF2-40B4-BE49-F238E27FC236}">
                  <a16:creationId xmlns:a16="http://schemas.microsoft.com/office/drawing/2014/main" id="{675038C3-445F-4799-A8CD-273A723D4436}"/>
                </a:ext>
              </a:extLst>
            </p:cNvPr>
            <p:cNvSpPr>
              <a:spLocks noChangeShapeType="1"/>
            </p:cNvSpPr>
            <p:nvPr/>
          </p:nvSpPr>
          <p:spPr bwMode="auto">
            <a:xfrm>
              <a:off x="4590" y="1203"/>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0" name="Line 163">
              <a:extLst>
                <a:ext uri="{FF2B5EF4-FFF2-40B4-BE49-F238E27FC236}">
                  <a16:creationId xmlns:a16="http://schemas.microsoft.com/office/drawing/2014/main" id="{67849D40-2A2D-414B-A33C-D05F3F1E9856}"/>
                </a:ext>
              </a:extLst>
            </p:cNvPr>
            <p:cNvSpPr>
              <a:spLocks noChangeShapeType="1"/>
            </p:cNvSpPr>
            <p:nvPr/>
          </p:nvSpPr>
          <p:spPr bwMode="auto">
            <a:xfrm>
              <a:off x="4590" y="1284"/>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1" name="Line 164">
              <a:extLst>
                <a:ext uri="{FF2B5EF4-FFF2-40B4-BE49-F238E27FC236}">
                  <a16:creationId xmlns:a16="http://schemas.microsoft.com/office/drawing/2014/main" id="{32747D93-A1A4-4D8B-BF20-39B5637DBF20}"/>
                </a:ext>
              </a:extLst>
            </p:cNvPr>
            <p:cNvSpPr>
              <a:spLocks noChangeShapeType="1"/>
            </p:cNvSpPr>
            <p:nvPr/>
          </p:nvSpPr>
          <p:spPr bwMode="auto">
            <a:xfrm>
              <a:off x="4590" y="1365"/>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2" name="Line 165">
              <a:extLst>
                <a:ext uri="{FF2B5EF4-FFF2-40B4-BE49-F238E27FC236}">
                  <a16:creationId xmlns:a16="http://schemas.microsoft.com/office/drawing/2014/main" id="{B19A3A03-88CB-4C3C-85D3-ED1441C38CCC}"/>
                </a:ext>
              </a:extLst>
            </p:cNvPr>
            <p:cNvSpPr>
              <a:spLocks noChangeShapeType="1"/>
            </p:cNvSpPr>
            <p:nvPr/>
          </p:nvSpPr>
          <p:spPr bwMode="auto">
            <a:xfrm>
              <a:off x="4756" y="1447"/>
              <a:ext cx="307"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3" name="Line 166">
              <a:extLst>
                <a:ext uri="{FF2B5EF4-FFF2-40B4-BE49-F238E27FC236}">
                  <a16:creationId xmlns:a16="http://schemas.microsoft.com/office/drawing/2014/main" id="{06D29C24-CA78-4CC3-A832-49A2E5E7BB73}"/>
                </a:ext>
              </a:extLst>
            </p:cNvPr>
            <p:cNvSpPr>
              <a:spLocks noChangeShapeType="1"/>
            </p:cNvSpPr>
            <p:nvPr/>
          </p:nvSpPr>
          <p:spPr bwMode="auto">
            <a:xfrm>
              <a:off x="4568" y="1527"/>
              <a:ext cx="194" cy="1"/>
            </a:xfrm>
            <a:prstGeom prst="line">
              <a:avLst/>
            </a:prstGeom>
            <a:noFill/>
            <a:ln w="31750">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4" name="Freeform 167">
              <a:extLst>
                <a:ext uri="{FF2B5EF4-FFF2-40B4-BE49-F238E27FC236}">
                  <a16:creationId xmlns:a16="http://schemas.microsoft.com/office/drawing/2014/main" id="{4D7D69AF-53C9-4B34-A7B9-20FDF8A8F68A}"/>
                </a:ext>
              </a:extLst>
            </p:cNvPr>
            <p:cNvSpPr>
              <a:spLocks/>
            </p:cNvSpPr>
            <p:nvPr/>
          </p:nvSpPr>
          <p:spPr bwMode="auto">
            <a:xfrm>
              <a:off x="5070" y="1597"/>
              <a:ext cx="13" cy="64"/>
            </a:xfrm>
            <a:custGeom>
              <a:avLst/>
              <a:gdLst>
                <a:gd name="T0" fmla="*/ 0 w 227"/>
                <a:gd name="T1" fmla="*/ 64 h 1100"/>
                <a:gd name="T2" fmla="*/ 0 w 227"/>
                <a:gd name="T3" fmla="*/ 64 h 1100"/>
                <a:gd name="T4" fmla="*/ 1 w 227"/>
                <a:gd name="T5" fmla="*/ 63 h 1100"/>
                <a:gd name="T6" fmla="*/ 1 w 227"/>
                <a:gd name="T7" fmla="*/ 61 h 1100"/>
                <a:gd name="T8" fmla="*/ 2 w 227"/>
                <a:gd name="T9" fmla="*/ 58 h 1100"/>
                <a:gd name="T10" fmla="*/ 3 w 227"/>
                <a:gd name="T11" fmla="*/ 55 h 1100"/>
                <a:gd name="T12" fmla="*/ 4 w 227"/>
                <a:gd name="T13" fmla="*/ 52 h 1100"/>
                <a:gd name="T14" fmla="*/ 5 w 227"/>
                <a:gd name="T15" fmla="*/ 48 h 1100"/>
                <a:gd name="T16" fmla="*/ 7 w 227"/>
                <a:gd name="T17" fmla="*/ 44 h 1100"/>
                <a:gd name="T18" fmla="*/ 8 w 227"/>
                <a:gd name="T19" fmla="*/ 39 h 1100"/>
                <a:gd name="T20" fmla="*/ 9 w 227"/>
                <a:gd name="T21" fmla="*/ 34 h 1100"/>
                <a:gd name="T22" fmla="*/ 10 w 227"/>
                <a:gd name="T23" fmla="*/ 29 h 1100"/>
                <a:gd name="T24" fmla="*/ 11 w 227"/>
                <a:gd name="T25" fmla="*/ 23 h 1100"/>
                <a:gd name="T26" fmla="*/ 12 w 227"/>
                <a:gd name="T27" fmla="*/ 17 h 1100"/>
                <a:gd name="T28" fmla="*/ 12 w 227"/>
                <a:gd name="T29" fmla="*/ 12 h 1100"/>
                <a:gd name="T30" fmla="*/ 13 w 227"/>
                <a:gd name="T31" fmla="*/ 6 h 1100"/>
                <a:gd name="T32" fmla="*/ 13 w 227"/>
                <a:gd name="T33" fmla="*/ 0 h 1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7" h="1100">
                  <a:moveTo>
                    <a:pt x="0" y="1100"/>
                  </a:moveTo>
                  <a:lnTo>
                    <a:pt x="2" y="1093"/>
                  </a:lnTo>
                  <a:lnTo>
                    <a:pt x="10" y="1075"/>
                  </a:lnTo>
                  <a:lnTo>
                    <a:pt x="21" y="1044"/>
                  </a:lnTo>
                  <a:lnTo>
                    <a:pt x="35" y="1003"/>
                  </a:lnTo>
                  <a:lnTo>
                    <a:pt x="52" y="952"/>
                  </a:lnTo>
                  <a:lnTo>
                    <a:pt x="72" y="892"/>
                  </a:lnTo>
                  <a:lnTo>
                    <a:pt x="92" y="824"/>
                  </a:lnTo>
                  <a:lnTo>
                    <a:pt x="114" y="750"/>
                  </a:lnTo>
                  <a:lnTo>
                    <a:pt x="134" y="669"/>
                  </a:lnTo>
                  <a:lnTo>
                    <a:pt x="155" y="582"/>
                  </a:lnTo>
                  <a:lnTo>
                    <a:pt x="174" y="491"/>
                  </a:lnTo>
                  <a:lnTo>
                    <a:pt x="191" y="396"/>
                  </a:lnTo>
                  <a:lnTo>
                    <a:pt x="206" y="299"/>
                  </a:lnTo>
                  <a:lnTo>
                    <a:pt x="217" y="200"/>
                  </a:lnTo>
                  <a:lnTo>
                    <a:pt x="224" y="99"/>
                  </a:lnTo>
                  <a:lnTo>
                    <a:pt x="22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 name="Freeform 168">
              <a:extLst>
                <a:ext uri="{FF2B5EF4-FFF2-40B4-BE49-F238E27FC236}">
                  <a16:creationId xmlns:a16="http://schemas.microsoft.com/office/drawing/2014/main" id="{259DBE6B-7036-4499-BF06-CDCEE8D1B92B}"/>
                </a:ext>
              </a:extLst>
            </p:cNvPr>
            <p:cNvSpPr>
              <a:spLocks/>
            </p:cNvSpPr>
            <p:nvPr/>
          </p:nvSpPr>
          <p:spPr bwMode="auto">
            <a:xfrm>
              <a:off x="5067" y="1660"/>
              <a:ext cx="5" cy="4"/>
            </a:xfrm>
            <a:custGeom>
              <a:avLst/>
              <a:gdLst>
                <a:gd name="T0" fmla="*/ 5 w 86"/>
                <a:gd name="T1" fmla="*/ 2 h 61"/>
                <a:gd name="T2" fmla="*/ 5 w 86"/>
                <a:gd name="T3" fmla="*/ 2 h 61"/>
                <a:gd name="T4" fmla="*/ 5 w 86"/>
                <a:gd name="T5" fmla="*/ 3 h 61"/>
                <a:gd name="T6" fmla="*/ 5 w 86"/>
                <a:gd name="T7" fmla="*/ 3 h 61"/>
                <a:gd name="T8" fmla="*/ 4 w 86"/>
                <a:gd name="T9" fmla="*/ 3 h 61"/>
                <a:gd name="T10" fmla="*/ 4 w 86"/>
                <a:gd name="T11" fmla="*/ 4 h 61"/>
                <a:gd name="T12" fmla="*/ 3 w 86"/>
                <a:gd name="T13" fmla="*/ 4 h 61"/>
                <a:gd name="T14" fmla="*/ 3 w 86"/>
                <a:gd name="T15" fmla="*/ 4 h 61"/>
                <a:gd name="T16" fmla="*/ 3 w 86"/>
                <a:gd name="T17" fmla="*/ 4 h 61"/>
                <a:gd name="T18" fmla="*/ 2 w 86"/>
                <a:gd name="T19" fmla="*/ 4 h 61"/>
                <a:gd name="T20" fmla="*/ 2 w 86"/>
                <a:gd name="T21" fmla="*/ 4 h 61"/>
                <a:gd name="T22" fmla="*/ 1 w 86"/>
                <a:gd name="T23" fmla="*/ 4 h 61"/>
                <a:gd name="T24" fmla="*/ 1 w 86"/>
                <a:gd name="T25" fmla="*/ 3 h 61"/>
                <a:gd name="T26" fmla="*/ 1 w 86"/>
                <a:gd name="T27" fmla="*/ 3 h 61"/>
                <a:gd name="T28" fmla="*/ 0 w 86"/>
                <a:gd name="T29" fmla="*/ 2 h 61"/>
                <a:gd name="T30" fmla="*/ 0 w 86"/>
                <a:gd name="T31" fmla="*/ 2 h 61"/>
                <a:gd name="T32" fmla="*/ 0 w 86"/>
                <a:gd name="T33" fmla="*/ 1 h 61"/>
                <a:gd name="T34" fmla="*/ 0 w 86"/>
                <a:gd name="T35" fmla="*/ 1 h 61"/>
                <a:gd name="T36" fmla="*/ 0 w 86"/>
                <a:gd name="T37" fmla="*/ 0 h 61"/>
                <a:gd name="T38" fmla="*/ 0 w 86"/>
                <a:gd name="T39" fmla="*/ 0 h 61"/>
                <a:gd name="T40" fmla="*/ 0 w 86"/>
                <a:gd name="T41" fmla="*/ 0 h 61"/>
                <a:gd name="T42" fmla="*/ 5 w 86"/>
                <a:gd name="T43" fmla="*/ 2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61">
                  <a:moveTo>
                    <a:pt x="86" y="33"/>
                  </a:moveTo>
                  <a:lnTo>
                    <a:pt x="86" y="33"/>
                  </a:lnTo>
                  <a:lnTo>
                    <a:pt x="83" y="40"/>
                  </a:lnTo>
                  <a:lnTo>
                    <a:pt x="78" y="46"/>
                  </a:lnTo>
                  <a:lnTo>
                    <a:pt x="72" y="52"/>
                  </a:lnTo>
                  <a:lnTo>
                    <a:pt x="66" y="56"/>
                  </a:lnTo>
                  <a:lnTo>
                    <a:pt x="59" y="59"/>
                  </a:lnTo>
                  <a:lnTo>
                    <a:pt x="51" y="61"/>
                  </a:lnTo>
                  <a:lnTo>
                    <a:pt x="43" y="61"/>
                  </a:lnTo>
                  <a:lnTo>
                    <a:pt x="35" y="61"/>
                  </a:lnTo>
                  <a:lnTo>
                    <a:pt x="28" y="58"/>
                  </a:lnTo>
                  <a:lnTo>
                    <a:pt x="21" y="55"/>
                  </a:lnTo>
                  <a:lnTo>
                    <a:pt x="15" y="50"/>
                  </a:lnTo>
                  <a:lnTo>
                    <a:pt x="9" y="44"/>
                  </a:lnTo>
                  <a:lnTo>
                    <a:pt x="5" y="38"/>
                  </a:lnTo>
                  <a:lnTo>
                    <a:pt x="2" y="31"/>
                  </a:lnTo>
                  <a:lnTo>
                    <a:pt x="0" y="22"/>
                  </a:lnTo>
                  <a:lnTo>
                    <a:pt x="0" y="15"/>
                  </a:lnTo>
                  <a:lnTo>
                    <a:pt x="0" y="7"/>
                  </a:lnTo>
                  <a:lnTo>
                    <a:pt x="3" y="0"/>
                  </a:lnTo>
                  <a:lnTo>
                    <a:pt x="86" y="33"/>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6" name="Freeform 169">
              <a:extLst>
                <a:ext uri="{FF2B5EF4-FFF2-40B4-BE49-F238E27FC236}">
                  <a16:creationId xmlns:a16="http://schemas.microsoft.com/office/drawing/2014/main" id="{EBD331A3-7045-468E-ADB5-BCEA0FFA65B1}"/>
                </a:ext>
              </a:extLst>
            </p:cNvPr>
            <p:cNvSpPr>
              <a:spLocks/>
            </p:cNvSpPr>
            <p:nvPr/>
          </p:nvSpPr>
          <p:spPr bwMode="auto">
            <a:xfrm>
              <a:off x="5080" y="1594"/>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6"/>
                  </a:lnTo>
                  <a:lnTo>
                    <a:pt x="30" y="2"/>
                  </a:lnTo>
                  <a:lnTo>
                    <a:pt x="38" y="0"/>
                  </a:lnTo>
                  <a:lnTo>
                    <a:pt x="45" y="0"/>
                  </a:lnTo>
                  <a:lnTo>
                    <a:pt x="52" y="0"/>
                  </a:lnTo>
                  <a:lnTo>
                    <a:pt x="60" y="2"/>
                  </a:lnTo>
                  <a:lnTo>
                    <a:pt x="68" y="6"/>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7" name="Freeform 170">
              <a:extLst>
                <a:ext uri="{FF2B5EF4-FFF2-40B4-BE49-F238E27FC236}">
                  <a16:creationId xmlns:a16="http://schemas.microsoft.com/office/drawing/2014/main" id="{EF9159AB-D32F-46BF-BA30-79C2305592AA}"/>
                </a:ext>
              </a:extLst>
            </p:cNvPr>
            <p:cNvSpPr>
              <a:spLocks/>
            </p:cNvSpPr>
            <p:nvPr/>
          </p:nvSpPr>
          <p:spPr bwMode="auto">
            <a:xfrm>
              <a:off x="5083" y="1554"/>
              <a:ext cx="1" cy="43"/>
            </a:xfrm>
            <a:custGeom>
              <a:avLst/>
              <a:gdLst>
                <a:gd name="T0" fmla="*/ 0 w 1"/>
                <a:gd name="T1" fmla="*/ 43 h 727"/>
                <a:gd name="T2" fmla="*/ 0 w 1"/>
                <a:gd name="T3" fmla="*/ 38 h 727"/>
                <a:gd name="T4" fmla="*/ 0 w 1"/>
                <a:gd name="T5" fmla="*/ 34 h 727"/>
                <a:gd name="T6" fmla="*/ 0 w 1"/>
                <a:gd name="T7" fmla="*/ 29 h 727"/>
                <a:gd name="T8" fmla="*/ 0 w 1"/>
                <a:gd name="T9" fmla="*/ 25 h 727"/>
                <a:gd name="T10" fmla="*/ 0 w 1"/>
                <a:gd name="T11" fmla="*/ 22 h 727"/>
                <a:gd name="T12" fmla="*/ 0 w 1"/>
                <a:gd name="T13" fmla="*/ 18 h 727"/>
                <a:gd name="T14" fmla="*/ 0 w 1"/>
                <a:gd name="T15" fmla="*/ 15 h 727"/>
                <a:gd name="T16" fmla="*/ 0 w 1"/>
                <a:gd name="T17" fmla="*/ 12 h 727"/>
                <a:gd name="T18" fmla="*/ 0 w 1"/>
                <a:gd name="T19" fmla="*/ 9 h 727"/>
                <a:gd name="T20" fmla="*/ 0 w 1"/>
                <a:gd name="T21" fmla="*/ 7 h 727"/>
                <a:gd name="T22" fmla="*/ 0 w 1"/>
                <a:gd name="T23" fmla="*/ 5 h 727"/>
                <a:gd name="T24" fmla="*/ 0 w 1"/>
                <a:gd name="T25" fmla="*/ 3 h 727"/>
                <a:gd name="T26" fmla="*/ 0 w 1"/>
                <a:gd name="T27" fmla="*/ 2 h 727"/>
                <a:gd name="T28" fmla="*/ 0 w 1"/>
                <a:gd name="T29" fmla="*/ 1 h 727"/>
                <a:gd name="T30" fmla="*/ 0 w 1"/>
                <a:gd name="T31" fmla="*/ 0 h 727"/>
                <a:gd name="T32" fmla="*/ 0 w 1"/>
                <a:gd name="T33" fmla="*/ 0 h 7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727">
                  <a:moveTo>
                    <a:pt x="0" y="727"/>
                  </a:moveTo>
                  <a:lnTo>
                    <a:pt x="0" y="646"/>
                  </a:lnTo>
                  <a:lnTo>
                    <a:pt x="0" y="570"/>
                  </a:lnTo>
                  <a:lnTo>
                    <a:pt x="0" y="497"/>
                  </a:lnTo>
                  <a:lnTo>
                    <a:pt x="0" y="429"/>
                  </a:lnTo>
                  <a:lnTo>
                    <a:pt x="0" y="364"/>
                  </a:lnTo>
                  <a:lnTo>
                    <a:pt x="0" y="304"/>
                  </a:lnTo>
                  <a:lnTo>
                    <a:pt x="0" y="250"/>
                  </a:lnTo>
                  <a:lnTo>
                    <a:pt x="0" y="200"/>
                  </a:lnTo>
                  <a:lnTo>
                    <a:pt x="0" y="154"/>
                  </a:lnTo>
                  <a:lnTo>
                    <a:pt x="0" y="115"/>
                  </a:lnTo>
                  <a:lnTo>
                    <a:pt x="0" y="80"/>
                  </a:lnTo>
                  <a:lnTo>
                    <a:pt x="0" y="52"/>
                  </a:lnTo>
                  <a:lnTo>
                    <a:pt x="0" y="29"/>
                  </a:lnTo>
                  <a:lnTo>
                    <a:pt x="0" y="13"/>
                  </a:lnTo>
                  <a:lnTo>
                    <a:pt x="0" y="3"/>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8" name="Freeform 171">
              <a:extLst>
                <a:ext uri="{FF2B5EF4-FFF2-40B4-BE49-F238E27FC236}">
                  <a16:creationId xmlns:a16="http://schemas.microsoft.com/office/drawing/2014/main" id="{94237BA9-7441-4D6A-8F17-D6DB6112E333}"/>
                </a:ext>
              </a:extLst>
            </p:cNvPr>
            <p:cNvSpPr>
              <a:spLocks/>
            </p:cNvSpPr>
            <p:nvPr/>
          </p:nvSpPr>
          <p:spPr bwMode="auto">
            <a:xfrm>
              <a:off x="5080" y="1597"/>
              <a:ext cx="6" cy="2"/>
            </a:xfrm>
            <a:custGeom>
              <a:avLst/>
              <a:gdLst>
                <a:gd name="T0" fmla="*/ 6 w 90"/>
                <a:gd name="T1" fmla="*/ 0 h 45"/>
                <a:gd name="T2" fmla="*/ 6 w 90"/>
                <a:gd name="T3" fmla="*/ 0 h 45"/>
                <a:gd name="T4" fmla="*/ 6 w 90"/>
                <a:gd name="T5" fmla="*/ 0 h 45"/>
                <a:gd name="T6" fmla="*/ 6 w 90"/>
                <a:gd name="T7" fmla="*/ 1 h 45"/>
                <a:gd name="T8" fmla="*/ 6 w 90"/>
                <a:gd name="T9" fmla="*/ 1 h 45"/>
                <a:gd name="T10" fmla="*/ 5 w 90"/>
                <a:gd name="T11" fmla="*/ 1 h 45"/>
                <a:gd name="T12" fmla="*/ 5 w 90"/>
                <a:gd name="T13" fmla="*/ 2 h 45"/>
                <a:gd name="T14" fmla="*/ 5 w 90"/>
                <a:gd name="T15" fmla="*/ 2 h 45"/>
                <a:gd name="T16" fmla="*/ 4 w 90"/>
                <a:gd name="T17" fmla="*/ 2 h 45"/>
                <a:gd name="T18" fmla="*/ 3 w 90"/>
                <a:gd name="T19" fmla="*/ 2 h 45"/>
                <a:gd name="T20" fmla="*/ 3 w 90"/>
                <a:gd name="T21" fmla="*/ 2 h 45"/>
                <a:gd name="T22" fmla="*/ 3 w 90"/>
                <a:gd name="T23" fmla="*/ 2 h 45"/>
                <a:gd name="T24" fmla="*/ 2 w 90"/>
                <a:gd name="T25" fmla="*/ 2 h 45"/>
                <a:gd name="T26" fmla="*/ 2 w 90"/>
                <a:gd name="T27" fmla="*/ 2 h 45"/>
                <a:gd name="T28" fmla="*/ 1 w 90"/>
                <a:gd name="T29" fmla="*/ 2 h 45"/>
                <a:gd name="T30" fmla="*/ 1 w 90"/>
                <a:gd name="T31" fmla="*/ 1 h 45"/>
                <a:gd name="T32" fmla="*/ 0 w 90"/>
                <a:gd name="T33" fmla="*/ 1 h 45"/>
                <a:gd name="T34" fmla="*/ 0 w 90"/>
                <a:gd name="T35" fmla="*/ 1 h 45"/>
                <a:gd name="T36" fmla="*/ 0 w 90"/>
                <a:gd name="T37" fmla="*/ 0 h 45"/>
                <a:gd name="T38" fmla="*/ 0 w 90"/>
                <a:gd name="T39" fmla="*/ 0 h 45"/>
                <a:gd name="T40" fmla="*/ 0 w 90"/>
                <a:gd name="T41" fmla="*/ 0 h 45"/>
                <a:gd name="T42" fmla="*/ 6 w 9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90" y="0"/>
                  </a:moveTo>
                  <a:lnTo>
                    <a:pt x="90" y="0"/>
                  </a:lnTo>
                  <a:lnTo>
                    <a:pt x="90" y="7"/>
                  </a:lnTo>
                  <a:lnTo>
                    <a:pt x="88" y="16"/>
                  </a:lnTo>
                  <a:lnTo>
                    <a:pt x="84" y="23"/>
                  </a:lnTo>
                  <a:lnTo>
                    <a:pt x="80" y="29"/>
                  </a:lnTo>
                  <a:lnTo>
                    <a:pt x="74" y="35"/>
                  </a:lnTo>
                  <a:lnTo>
                    <a:pt x="68" y="39"/>
                  </a:lnTo>
                  <a:lnTo>
                    <a:pt x="60" y="43"/>
                  </a:lnTo>
                  <a:lnTo>
                    <a:pt x="52" y="45"/>
                  </a:lnTo>
                  <a:lnTo>
                    <a:pt x="45" y="45"/>
                  </a:lnTo>
                  <a:lnTo>
                    <a:pt x="38" y="45"/>
                  </a:lnTo>
                  <a:lnTo>
                    <a:pt x="30" y="43"/>
                  </a:lnTo>
                  <a:lnTo>
                    <a:pt x="23" y="39"/>
                  </a:lnTo>
                  <a:lnTo>
                    <a:pt x="16" y="35"/>
                  </a:lnTo>
                  <a:lnTo>
                    <a:pt x="10" y="29"/>
                  </a:lnTo>
                  <a:lnTo>
                    <a:pt x="6" y="23"/>
                  </a:lnTo>
                  <a:lnTo>
                    <a:pt x="2" y="16"/>
                  </a:lnTo>
                  <a:lnTo>
                    <a:pt x="0" y="7"/>
                  </a:lnTo>
                  <a:lnTo>
                    <a:pt x="0" y="0"/>
                  </a:lnTo>
                  <a:lnTo>
                    <a:pt x="9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9" name="Freeform 172">
              <a:extLst>
                <a:ext uri="{FF2B5EF4-FFF2-40B4-BE49-F238E27FC236}">
                  <a16:creationId xmlns:a16="http://schemas.microsoft.com/office/drawing/2014/main" id="{7C97E763-13ED-4ADD-94E6-F312BDC16F54}"/>
                </a:ext>
              </a:extLst>
            </p:cNvPr>
            <p:cNvSpPr>
              <a:spLocks/>
            </p:cNvSpPr>
            <p:nvPr/>
          </p:nvSpPr>
          <p:spPr bwMode="auto">
            <a:xfrm>
              <a:off x="5080" y="1551"/>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7"/>
                  </a:lnTo>
                  <a:lnTo>
                    <a:pt x="30" y="2"/>
                  </a:lnTo>
                  <a:lnTo>
                    <a:pt x="38" y="0"/>
                  </a:lnTo>
                  <a:lnTo>
                    <a:pt x="45" y="0"/>
                  </a:lnTo>
                  <a:lnTo>
                    <a:pt x="52" y="0"/>
                  </a:lnTo>
                  <a:lnTo>
                    <a:pt x="60" y="2"/>
                  </a:lnTo>
                  <a:lnTo>
                    <a:pt x="68" y="7"/>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0" name="Freeform 173">
              <a:extLst>
                <a:ext uri="{FF2B5EF4-FFF2-40B4-BE49-F238E27FC236}">
                  <a16:creationId xmlns:a16="http://schemas.microsoft.com/office/drawing/2014/main" id="{F3A0D109-5745-471A-A5AE-0258FF6A103C}"/>
                </a:ext>
              </a:extLst>
            </p:cNvPr>
            <p:cNvSpPr>
              <a:spLocks/>
            </p:cNvSpPr>
            <p:nvPr/>
          </p:nvSpPr>
          <p:spPr bwMode="auto">
            <a:xfrm>
              <a:off x="4569" y="1554"/>
              <a:ext cx="514" cy="107"/>
            </a:xfrm>
            <a:custGeom>
              <a:avLst/>
              <a:gdLst>
                <a:gd name="T0" fmla="*/ 514 w 8738"/>
                <a:gd name="T1" fmla="*/ 0 h 1827"/>
                <a:gd name="T2" fmla="*/ 0 w 8738"/>
                <a:gd name="T3" fmla="*/ 0 h 1827"/>
                <a:gd name="T4" fmla="*/ 0 w 8738"/>
                <a:gd name="T5" fmla="*/ 107 h 1827"/>
                <a:gd name="T6" fmla="*/ 501 w 8738"/>
                <a:gd name="T7" fmla="*/ 107 h 18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38" h="1827">
                  <a:moveTo>
                    <a:pt x="8738" y="0"/>
                  </a:moveTo>
                  <a:lnTo>
                    <a:pt x="0" y="0"/>
                  </a:lnTo>
                  <a:lnTo>
                    <a:pt x="0" y="1827"/>
                  </a:lnTo>
                  <a:lnTo>
                    <a:pt x="8511" y="182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1" name="Line 174">
              <a:extLst>
                <a:ext uri="{FF2B5EF4-FFF2-40B4-BE49-F238E27FC236}">
                  <a16:creationId xmlns:a16="http://schemas.microsoft.com/office/drawing/2014/main" id="{142EC0FE-C0F0-45AF-B09B-C3AB3BCED7AC}"/>
                </a:ext>
              </a:extLst>
            </p:cNvPr>
            <p:cNvSpPr>
              <a:spLocks noChangeShapeType="1"/>
            </p:cNvSpPr>
            <p:nvPr/>
          </p:nvSpPr>
          <p:spPr bwMode="auto">
            <a:xfrm>
              <a:off x="4655"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2" name="Line 175">
              <a:extLst>
                <a:ext uri="{FF2B5EF4-FFF2-40B4-BE49-F238E27FC236}">
                  <a16:creationId xmlns:a16="http://schemas.microsoft.com/office/drawing/2014/main" id="{2FBA6844-EA87-4F3A-ABA5-D34FB7ABDAD6}"/>
                </a:ext>
              </a:extLst>
            </p:cNvPr>
            <p:cNvSpPr>
              <a:spLocks noChangeShapeType="1"/>
            </p:cNvSpPr>
            <p:nvPr/>
          </p:nvSpPr>
          <p:spPr bwMode="auto">
            <a:xfrm>
              <a:off x="4741"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3" name="Line 176">
              <a:extLst>
                <a:ext uri="{FF2B5EF4-FFF2-40B4-BE49-F238E27FC236}">
                  <a16:creationId xmlns:a16="http://schemas.microsoft.com/office/drawing/2014/main" id="{AD6C52EC-10F3-4CEC-8BB1-DA1FE1E8C1B8}"/>
                </a:ext>
              </a:extLst>
            </p:cNvPr>
            <p:cNvSpPr>
              <a:spLocks noChangeShapeType="1"/>
            </p:cNvSpPr>
            <p:nvPr/>
          </p:nvSpPr>
          <p:spPr bwMode="auto">
            <a:xfrm>
              <a:off x="4828"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4" name="Line 177">
              <a:extLst>
                <a:ext uri="{FF2B5EF4-FFF2-40B4-BE49-F238E27FC236}">
                  <a16:creationId xmlns:a16="http://schemas.microsoft.com/office/drawing/2014/main" id="{BEB5CDC8-F95E-4818-A3AD-2C7F440F1B34}"/>
                </a:ext>
              </a:extLst>
            </p:cNvPr>
            <p:cNvSpPr>
              <a:spLocks noChangeShapeType="1"/>
            </p:cNvSpPr>
            <p:nvPr/>
          </p:nvSpPr>
          <p:spPr bwMode="auto">
            <a:xfrm>
              <a:off x="4914"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5" name="Freeform 178">
              <a:extLst>
                <a:ext uri="{FF2B5EF4-FFF2-40B4-BE49-F238E27FC236}">
                  <a16:creationId xmlns:a16="http://schemas.microsoft.com/office/drawing/2014/main" id="{D0CFB06F-A42C-475E-9F8D-FE264DAC6565}"/>
                </a:ext>
              </a:extLst>
            </p:cNvPr>
            <p:cNvSpPr>
              <a:spLocks/>
            </p:cNvSpPr>
            <p:nvPr/>
          </p:nvSpPr>
          <p:spPr bwMode="auto">
            <a:xfrm>
              <a:off x="4999" y="1554"/>
              <a:ext cx="1" cy="53"/>
            </a:xfrm>
            <a:custGeom>
              <a:avLst/>
              <a:gdLst>
                <a:gd name="T0" fmla="*/ 1 w 12"/>
                <a:gd name="T1" fmla="*/ 0 h 902"/>
                <a:gd name="T2" fmla="*/ 1 w 12"/>
                <a:gd name="T3" fmla="*/ 0 h 902"/>
                <a:gd name="T4" fmla="*/ 1 w 12"/>
                <a:gd name="T5" fmla="*/ 1 h 902"/>
                <a:gd name="T6" fmla="*/ 1 w 12"/>
                <a:gd name="T7" fmla="*/ 3 h 902"/>
                <a:gd name="T8" fmla="*/ 1 w 12"/>
                <a:gd name="T9" fmla="*/ 4 h 902"/>
                <a:gd name="T10" fmla="*/ 1 w 12"/>
                <a:gd name="T11" fmla="*/ 7 h 902"/>
                <a:gd name="T12" fmla="*/ 1 w 12"/>
                <a:gd name="T13" fmla="*/ 10 h 902"/>
                <a:gd name="T14" fmla="*/ 1 w 12"/>
                <a:gd name="T15" fmla="*/ 13 h 902"/>
                <a:gd name="T16" fmla="*/ 1 w 12"/>
                <a:gd name="T17" fmla="*/ 16 h 902"/>
                <a:gd name="T18" fmla="*/ 1 w 12"/>
                <a:gd name="T19" fmla="*/ 20 h 902"/>
                <a:gd name="T20" fmla="*/ 1 w 12"/>
                <a:gd name="T21" fmla="*/ 24 h 902"/>
                <a:gd name="T22" fmla="*/ 1 w 12"/>
                <a:gd name="T23" fmla="*/ 29 h 902"/>
                <a:gd name="T24" fmla="*/ 1 w 12"/>
                <a:gd name="T25" fmla="*/ 33 h 902"/>
                <a:gd name="T26" fmla="*/ 1 w 12"/>
                <a:gd name="T27" fmla="*/ 38 h 902"/>
                <a:gd name="T28" fmla="*/ 1 w 12"/>
                <a:gd name="T29" fmla="*/ 43 h 902"/>
                <a:gd name="T30" fmla="*/ 0 w 12"/>
                <a:gd name="T31" fmla="*/ 48 h 902"/>
                <a:gd name="T32" fmla="*/ 0 w 12"/>
                <a:gd name="T33" fmla="*/ 53 h 9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902">
                  <a:moveTo>
                    <a:pt x="8" y="0"/>
                  </a:moveTo>
                  <a:lnTo>
                    <a:pt x="8" y="4"/>
                  </a:lnTo>
                  <a:lnTo>
                    <a:pt x="8" y="20"/>
                  </a:lnTo>
                  <a:lnTo>
                    <a:pt x="9" y="43"/>
                  </a:lnTo>
                  <a:lnTo>
                    <a:pt x="9" y="76"/>
                  </a:lnTo>
                  <a:lnTo>
                    <a:pt x="10" y="117"/>
                  </a:lnTo>
                  <a:lnTo>
                    <a:pt x="11" y="164"/>
                  </a:lnTo>
                  <a:lnTo>
                    <a:pt x="12" y="218"/>
                  </a:lnTo>
                  <a:lnTo>
                    <a:pt x="12" y="278"/>
                  </a:lnTo>
                  <a:lnTo>
                    <a:pt x="12" y="344"/>
                  </a:lnTo>
                  <a:lnTo>
                    <a:pt x="12" y="414"/>
                  </a:lnTo>
                  <a:lnTo>
                    <a:pt x="12" y="489"/>
                  </a:lnTo>
                  <a:lnTo>
                    <a:pt x="10" y="567"/>
                  </a:lnTo>
                  <a:lnTo>
                    <a:pt x="9" y="648"/>
                  </a:lnTo>
                  <a:lnTo>
                    <a:pt x="6" y="731"/>
                  </a:lnTo>
                  <a:lnTo>
                    <a:pt x="3" y="816"/>
                  </a:lnTo>
                  <a:lnTo>
                    <a:pt x="0" y="90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6" name="Freeform 179">
              <a:extLst>
                <a:ext uri="{FF2B5EF4-FFF2-40B4-BE49-F238E27FC236}">
                  <a16:creationId xmlns:a16="http://schemas.microsoft.com/office/drawing/2014/main" id="{523996BB-0EDF-41C6-8DA7-36AA2E71B75B}"/>
                </a:ext>
              </a:extLst>
            </p:cNvPr>
            <p:cNvSpPr>
              <a:spLocks/>
            </p:cNvSpPr>
            <p:nvPr/>
          </p:nvSpPr>
          <p:spPr bwMode="auto">
            <a:xfrm>
              <a:off x="4997" y="1551"/>
              <a:ext cx="5" cy="3"/>
            </a:xfrm>
            <a:custGeom>
              <a:avLst/>
              <a:gdLst>
                <a:gd name="T0" fmla="*/ 0 w 90"/>
                <a:gd name="T1" fmla="*/ 3 h 46"/>
                <a:gd name="T2" fmla="*/ 0 w 90"/>
                <a:gd name="T3" fmla="*/ 3 h 46"/>
                <a:gd name="T4" fmla="*/ 0 w 90"/>
                <a:gd name="T5" fmla="*/ 3 h 46"/>
                <a:gd name="T6" fmla="*/ 0 w 90"/>
                <a:gd name="T7" fmla="*/ 2 h 46"/>
                <a:gd name="T8" fmla="*/ 0 w 90"/>
                <a:gd name="T9" fmla="*/ 2 h 46"/>
                <a:gd name="T10" fmla="*/ 1 w 90"/>
                <a:gd name="T11" fmla="*/ 1 h 46"/>
                <a:gd name="T12" fmla="*/ 1 w 90"/>
                <a:gd name="T13" fmla="*/ 1 h 46"/>
                <a:gd name="T14" fmla="*/ 1 w 90"/>
                <a:gd name="T15" fmla="*/ 0 h 46"/>
                <a:gd name="T16" fmla="*/ 2 w 90"/>
                <a:gd name="T17" fmla="*/ 0 h 46"/>
                <a:gd name="T18" fmla="*/ 2 w 90"/>
                <a:gd name="T19" fmla="*/ 0 h 46"/>
                <a:gd name="T20" fmla="*/ 2 w 90"/>
                <a:gd name="T21" fmla="*/ 0 h 46"/>
                <a:gd name="T22" fmla="*/ 3 w 90"/>
                <a:gd name="T23" fmla="*/ 0 h 46"/>
                <a:gd name="T24" fmla="*/ 3 w 90"/>
                <a:gd name="T25" fmla="*/ 0 h 46"/>
                <a:gd name="T26" fmla="*/ 4 w 90"/>
                <a:gd name="T27" fmla="*/ 0 h 46"/>
                <a:gd name="T28" fmla="*/ 4 w 90"/>
                <a:gd name="T29" fmla="*/ 1 h 46"/>
                <a:gd name="T30" fmla="*/ 4 w 90"/>
                <a:gd name="T31" fmla="*/ 1 h 46"/>
                <a:gd name="T32" fmla="*/ 5 w 90"/>
                <a:gd name="T33" fmla="*/ 1 h 46"/>
                <a:gd name="T34" fmla="*/ 5 w 90"/>
                <a:gd name="T35" fmla="*/ 2 h 46"/>
                <a:gd name="T36" fmla="*/ 5 w 90"/>
                <a:gd name="T37" fmla="*/ 2 h 46"/>
                <a:gd name="T38" fmla="*/ 5 w 90"/>
                <a:gd name="T39" fmla="*/ 3 h 46"/>
                <a:gd name="T40" fmla="*/ 5 w 90"/>
                <a:gd name="T41" fmla="*/ 3 h 46"/>
                <a:gd name="T42" fmla="*/ 0 w 90"/>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6">
                  <a:moveTo>
                    <a:pt x="0" y="46"/>
                  </a:moveTo>
                  <a:lnTo>
                    <a:pt x="0" y="46"/>
                  </a:lnTo>
                  <a:lnTo>
                    <a:pt x="0" y="39"/>
                  </a:lnTo>
                  <a:lnTo>
                    <a:pt x="2" y="32"/>
                  </a:lnTo>
                  <a:lnTo>
                    <a:pt x="5" y="24"/>
                  </a:lnTo>
                  <a:lnTo>
                    <a:pt x="9" y="18"/>
                  </a:lnTo>
                  <a:lnTo>
                    <a:pt x="14" y="12"/>
                  </a:lnTo>
                  <a:lnTo>
                    <a:pt x="22" y="7"/>
                  </a:lnTo>
                  <a:lnTo>
                    <a:pt x="29" y="3"/>
                  </a:lnTo>
                  <a:lnTo>
                    <a:pt x="36" y="0"/>
                  </a:lnTo>
                  <a:lnTo>
                    <a:pt x="44" y="0"/>
                  </a:lnTo>
                  <a:lnTo>
                    <a:pt x="51" y="0"/>
                  </a:lnTo>
                  <a:lnTo>
                    <a:pt x="58" y="2"/>
                  </a:lnTo>
                  <a:lnTo>
                    <a:pt x="66" y="6"/>
                  </a:lnTo>
                  <a:lnTo>
                    <a:pt x="73" y="10"/>
                  </a:lnTo>
                  <a:lnTo>
                    <a:pt x="79" y="15"/>
                  </a:lnTo>
                  <a:lnTo>
                    <a:pt x="84" y="22"/>
                  </a:lnTo>
                  <a:lnTo>
                    <a:pt x="87" y="29"/>
                  </a:lnTo>
                  <a:lnTo>
                    <a:pt x="90" y="36"/>
                  </a:lnTo>
                  <a:lnTo>
                    <a:pt x="90" y="44"/>
                  </a:lnTo>
                  <a:lnTo>
                    <a:pt x="0" y="46"/>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7" name="Freeform 180">
              <a:extLst>
                <a:ext uri="{FF2B5EF4-FFF2-40B4-BE49-F238E27FC236}">
                  <a16:creationId xmlns:a16="http://schemas.microsoft.com/office/drawing/2014/main" id="{D9D420AE-0CB3-497C-B36A-AECB2D4B22BD}"/>
                </a:ext>
              </a:extLst>
            </p:cNvPr>
            <p:cNvSpPr>
              <a:spLocks/>
            </p:cNvSpPr>
            <p:nvPr/>
          </p:nvSpPr>
          <p:spPr bwMode="auto">
            <a:xfrm>
              <a:off x="4997" y="1607"/>
              <a:ext cx="5" cy="2"/>
            </a:xfrm>
            <a:custGeom>
              <a:avLst/>
              <a:gdLst>
                <a:gd name="T0" fmla="*/ 5 w 90"/>
                <a:gd name="T1" fmla="*/ 0 h 47"/>
                <a:gd name="T2" fmla="*/ 5 w 90"/>
                <a:gd name="T3" fmla="*/ 0 h 47"/>
                <a:gd name="T4" fmla="*/ 5 w 90"/>
                <a:gd name="T5" fmla="*/ 1 h 47"/>
                <a:gd name="T6" fmla="*/ 5 w 90"/>
                <a:gd name="T7" fmla="*/ 1 h 47"/>
                <a:gd name="T8" fmla="*/ 5 w 90"/>
                <a:gd name="T9" fmla="*/ 1 h 47"/>
                <a:gd name="T10" fmla="*/ 4 w 90"/>
                <a:gd name="T11" fmla="*/ 1 h 47"/>
                <a:gd name="T12" fmla="*/ 4 w 90"/>
                <a:gd name="T13" fmla="*/ 2 h 47"/>
                <a:gd name="T14" fmla="*/ 4 w 90"/>
                <a:gd name="T15" fmla="*/ 2 h 47"/>
                <a:gd name="T16" fmla="*/ 3 w 90"/>
                <a:gd name="T17" fmla="*/ 2 h 47"/>
                <a:gd name="T18" fmla="*/ 3 w 90"/>
                <a:gd name="T19" fmla="*/ 2 h 47"/>
                <a:gd name="T20" fmla="*/ 2 w 90"/>
                <a:gd name="T21" fmla="*/ 2 h 47"/>
                <a:gd name="T22" fmla="*/ 2 w 90"/>
                <a:gd name="T23" fmla="*/ 2 h 47"/>
                <a:gd name="T24" fmla="*/ 2 w 90"/>
                <a:gd name="T25" fmla="*/ 2 h 47"/>
                <a:gd name="T26" fmla="*/ 1 w 90"/>
                <a:gd name="T27" fmla="*/ 2 h 47"/>
                <a:gd name="T28" fmla="*/ 1 w 90"/>
                <a:gd name="T29" fmla="*/ 1 h 47"/>
                <a:gd name="T30" fmla="*/ 1 w 90"/>
                <a:gd name="T31" fmla="*/ 1 h 47"/>
                <a:gd name="T32" fmla="*/ 0 w 90"/>
                <a:gd name="T33" fmla="*/ 1 h 47"/>
                <a:gd name="T34" fmla="*/ 0 w 90"/>
                <a:gd name="T35" fmla="*/ 1 h 47"/>
                <a:gd name="T36" fmla="*/ 0 w 90"/>
                <a:gd name="T37" fmla="*/ 0 h 47"/>
                <a:gd name="T38" fmla="*/ 0 w 90"/>
                <a:gd name="T39" fmla="*/ 0 h 47"/>
                <a:gd name="T40" fmla="*/ 0 w 90"/>
                <a:gd name="T41" fmla="*/ 0 h 47"/>
                <a:gd name="T42" fmla="*/ 5 w 90"/>
                <a:gd name="T43" fmla="*/ 0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90" y="4"/>
                  </a:moveTo>
                  <a:lnTo>
                    <a:pt x="90" y="4"/>
                  </a:lnTo>
                  <a:lnTo>
                    <a:pt x="89" y="12"/>
                  </a:lnTo>
                  <a:lnTo>
                    <a:pt x="87" y="19"/>
                  </a:lnTo>
                  <a:lnTo>
                    <a:pt x="83" y="27"/>
                  </a:lnTo>
                  <a:lnTo>
                    <a:pt x="77" y="33"/>
                  </a:lnTo>
                  <a:lnTo>
                    <a:pt x="72" y="38"/>
                  </a:lnTo>
                  <a:lnTo>
                    <a:pt x="65" y="43"/>
                  </a:lnTo>
                  <a:lnTo>
                    <a:pt x="58" y="46"/>
                  </a:lnTo>
                  <a:lnTo>
                    <a:pt x="50" y="47"/>
                  </a:lnTo>
                  <a:lnTo>
                    <a:pt x="43" y="47"/>
                  </a:lnTo>
                  <a:lnTo>
                    <a:pt x="35" y="46"/>
                  </a:lnTo>
                  <a:lnTo>
                    <a:pt x="27" y="44"/>
                  </a:lnTo>
                  <a:lnTo>
                    <a:pt x="20" y="40"/>
                  </a:lnTo>
                  <a:lnTo>
                    <a:pt x="14" y="35"/>
                  </a:lnTo>
                  <a:lnTo>
                    <a:pt x="9" y="30"/>
                  </a:lnTo>
                  <a:lnTo>
                    <a:pt x="4" y="23"/>
                  </a:lnTo>
                  <a:lnTo>
                    <a:pt x="1" y="15"/>
                  </a:lnTo>
                  <a:lnTo>
                    <a:pt x="0" y="7"/>
                  </a:lnTo>
                  <a:lnTo>
                    <a:pt x="0" y="0"/>
                  </a:lnTo>
                  <a:lnTo>
                    <a:pt x="90" y="4"/>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8" name="Freeform 181">
              <a:extLst>
                <a:ext uri="{FF2B5EF4-FFF2-40B4-BE49-F238E27FC236}">
                  <a16:creationId xmlns:a16="http://schemas.microsoft.com/office/drawing/2014/main" id="{AE3F72DF-B0D8-4610-A712-EEBC0651942F}"/>
                </a:ext>
              </a:extLst>
            </p:cNvPr>
            <p:cNvSpPr>
              <a:spLocks/>
            </p:cNvSpPr>
            <p:nvPr/>
          </p:nvSpPr>
          <p:spPr bwMode="auto">
            <a:xfrm>
              <a:off x="4993" y="1607"/>
              <a:ext cx="6" cy="54"/>
            </a:xfrm>
            <a:custGeom>
              <a:avLst/>
              <a:gdLst>
                <a:gd name="T0" fmla="*/ 6 w 98"/>
                <a:gd name="T1" fmla="*/ 0 h 925"/>
                <a:gd name="T2" fmla="*/ 6 w 98"/>
                <a:gd name="T3" fmla="*/ 5 h 925"/>
                <a:gd name="T4" fmla="*/ 5 w 98"/>
                <a:gd name="T5" fmla="*/ 10 h 925"/>
                <a:gd name="T6" fmla="*/ 5 w 98"/>
                <a:gd name="T7" fmla="*/ 15 h 925"/>
                <a:gd name="T8" fmla="*/ 4 w 98"/>
                <a:gd name="T9" fmla="*/ 20 h 925"/>
                <a:gd name="T10" fmla="*/ 4 w 98"/>
                <a:gd name="T11" fmla="*/ 24 h 925"/>
                <a:gd name="T12" fmla="*/ 3 w 98"/>
                <a:gd name="T13" fmla="*/ 29 h 925"/>
                <a:gd name="T14" fmla="*/ 3 w 98"/>
                <a:gd name="T15" fmla="*/ 33 h 925"/>
                <a:gd name="T16" fmla="*/ 2 w 98"/>
                <a:gd name="T17" fmla="*/ 37 h 925"/>
                <a:gd name="T18" fmla="*/ 2 w 98"/>
                <a:gd name="T19" fmla="*/ 41 h 925"/>
                <a:gd name="T20" fmla="*/ 1 w 98"/>
                <a:gd name="T21" fmla="*/ 44 h 925"/>
                <a:gd name="T22" fmla="*/ 1 w 98"/>
                <a:gd name="T23" fmla="*/ 47 h 925"/>
                <a:gd name="T24" fmla="*/ 1 w 98"/>
                <a:gd name="T25" fmla="*/ 49 h 925"/>
                <a:gd name="T26" fmla="*/ 0 w 98"/>
                <a:gd name="T27" fmla="*/ 51 h 925"/>
                <a:gd name="T28" fmla="*/ 0 w 98"/>
                <a:gd name="T29" fmla="*/ 53 h 925"/>
                <a:gd name="T30" fmla="*/ 0 w 98"/>
                <a:gd name="T31" fmla="*/ 54 h 925"/>
                <a:gd name="T32" fmla="*/ 0 w 98"/>
                <a:gd name="T33" fmla="*/ 54 h 9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25">
                  <a:moveTo>
                    <a:pt x="98" y="0"/>
                  </a:moveTo>
                  <a:lnTo>
                    <a:pt x="93" y="85"/>
                  </a:lnTo>
                  <a:lnTo>
                    <a:pt x="87" y="171"/>
                  </a:lnTo>
                  <a:lnTo>
                    <a:pt x="79" y="255"/>
                  </a:lnTo>
                  <a:lnTo>
                    <a:pt x="72" y="337"/>
                  </a:lnTo>
                  <a:lnTo>
                    <a:pt x="64" y="417"/>
                  </a:lnTo>
                  <a:lnTo>
                    <a:pt x="56" y="494"/>
                  </a:lnTo>
                  <a:lnTo>
                    <a:pt x="48" y="566"/>
                  </a:lnTo>
                  <a:lnTo>
                    <a:pt x="40" y="634"/>
                  </a:lnTo>
                  <a:lnTo>
                    <a:pt x="31" y="696"/>
                  </a:lnTo>
                  <a:lnTo>
                    <a:pt x="24" y="753"/>
                  </a:lnTo>
                  <a:lnTo>
                    <a:pt x="17" y="803"/>
                  </a:lnTo>
                  <a:lnTo>
                    <a:pt x="11" y="845"/>
                  </a:lnTo>
                  <a:lnTo>
                    <a:pt x="6" y="878"/>
                  </a:lnTo>
                  <a:lnTo>
                    <a:pt x="3" y="904"/>
                  </a:lnTo>
                  <a:lnTo>
                    <a:pt x="0" y="919"/>
                  </a:lnTo>
                  <a:lnTo>
                    <a:pt x="0" y="92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9" name="Freeform 182">
              <a:extLst>
                <a:ext uri="{FF2B5EF4-FFF2-40B4-BE49-F238E27FC236}">
                  <a16:creationId xmlns:a16="http://schemas.microsoft.com/office/drawing/2014/main" id="{0E2B75B3-5FDF-4535-BDC1-D65011164BA8}"/>
                </a:ext>
              </a:extLst>
            </p:cNvPr>
            <p:cNvSpPr>
              <a:spLocks/>
            </p:cNvSpPr>
            <p:nvPr/>
          </p:nvSpPr>
          <p:spPr bwMode="auto">
            <a:xfrm>
              <a:off x="4997" y="1604"/>
              <a:ext cx="5" cy="3"/>
            </a:xfrm>
            <a:custGeom>
              <a:avLst/>
              <a:gdLst>
                <a:gd name="T0" fmla="*/ 0 w 90"/>
                <a:gd name="T1" fmla="*/ 3 h 47"/>
                <a:gd name="T2" fmla="*/ 0 w 90"/>
                <a:gd name="T3" fmla="*/ 3 h 47"/>
                <a:gd name="T4" fmla="*/ 0 w 90"/>
                <a:gd name="T5" fmla="*/ 2 h 47"/>
                <a:gd name="T6" fmla="*/ 0 w 90"/>
                <a:gd name="T7" fmla="*/ 2 h 47"/>
                <a:gd name="T8" fmla="*/ 0 w 90"/>
                <a:gd name="T9" fmla="*/ 1 h 47"/>
                <a:gd name="T10" fmla="*/ 1 w 90"/>
                <a:gd name="T11" fmla="*/ 1 h 47"/>
                <a:gd name="T12" fmla="*/ 1 w 90"/>
                <a:gd name="T13" fmla="*/ 1 h 47"/>
                <a:gd name="T14" fmla="*/ 1 w 90"/>
                <a:gd name="T15" fmla="*/ 0 h 47"/>
                <a:gd name="T16" fmla="*/ 2 w 90"/>
                <a:gd name="T17" fmla="*/ 0 h 47"/>
                <a:gd name="T18" fmla="*/ 2 w 90"/>
                <a:gd name="T19" fmla="*/ 0 h 47"/>
                <a:gd name="T20" fmla="*/ 3 w 90"/>
                <a:gd name="T21" fmla="*/ 0 h 47"/>
                <a:gd name="T22" fmla="*/ 3 w 90"/>
                <a:gd name="T23" fmla="*/ 0 h 47"/>
                <a:gd name="T24" fmla="*/ 3 w 90"/>
                <a:gd name="T25" fmla="*/ 0 h 47"/>
                <a:gd name="T26" fmla="*/ 4 w 90"/>
                <a:gd name="T27" fmla="*/ 0 h 47"/>
                <a:gd name="T28" fmla="*/ 4 w 90"/>
                <a:gd name="T29" fmla="*/ 1 h 47"/>
                <a:gd name="T30" fmla="*/ 5 w 90"/>
                <a:gd name="T31" fmla="*/ 1 h 47"/>
                <a:gd name="T32" fmla="*/ 5 w 90"/>
                <a:gd name="T33" fmla="*/ 2 h 47"/>
                <a:gd name="T34" fmla="*/ 5 w 90"/>
                <a:gd name="T35" fmla="*/ 2 h 47"/>
                <a:gd name="T36" fmla="*/ 5 w 90"/>
                <a:gd name="T37" fmla="*/ 3 h 47"/>
                <a:gd name="T38" fmla="*/ 5 w 90"/>
                <a:gd name="T39" fmla="*/ 3 h 47"/>
                <a:gd name="T40" fmla="*/ 5 w 90"/>
                <a:gd name="T41" fmla="*/ 3 h 47"/>
                <a:gd name="T42" fmla="*/ 0 w 90"/>
                <a:gd name="T43" fmla="*/ 3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0" y="43"/>
                  </a:moveTo>
                  <a:lnTo>
                    <a:pt x="0" y="43"/>
                  </a:lnTo>
                  <a:lnTo>
                    <a:pt x="1" y="36"/>
                  </a:lnTo>
                  <a:lnTo>
                    <a:pt x="3" y="28"/>
                  </a:lnTo>
                  <a:lnTo>
                    <a:pt x="7" y="21"/>
                  </a:lnTo>
                  <a:lnTo>
                    <a:pt x="11" y="14"/>
                  </a:lnTo>
                  <a:lnTo>
                    <a:pt x="17" y="9"/>
                  </a:lnTo>
                  <a:lnTo>
                    <a:pt x="24" y="4"/>
                  </a:lnTo>
                  <a:lnTo>
                    <a:pt x="32" y="2"/>
                  </a:lnTo>
                  <a:lnTo>
                    <a:pt x="40" y="0"/>
                  </a:lnTo>
                  <a:lnTo>
                    <a:pt x="47" y="0"/>
                  </a:lnTo>
                  <a:lnTo>
                    <a:pt x="54" y="1"/>
                  </a:lnTo>
                  <a:lnTo>
                    <a:pt x="62" y="3"/>
                  </a:lnTo>
                  <a:lnTo>
                    <a:pt x="69" y="7"/>
                  </a:lnTo>
                  <a:lnTo>
                    <a:pt x="75" y="11"/>
                  </a:lnTo>
                  <a:lnTo>
                    <a:pt x="81" y="17"/>
                  </a:lnTo>
                  <a:lnTo>
                    <a:pt x="86" y="25"/>
                  </a:lnTo>
                  <a:lnTo>
                    <a:pt x="88" y="32"/>
                  </a:lnTo>
                  <a:lnTo>
                    <a:pt x="90" y="40"/>
                  </a:lnTo>
                  <a:lnTo>
                    <a:pt x="90" y="47"/>
                  </a:lnTo>
                  <a:lnTo>
                    <a:pt x="0" y="43"/>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00" name="Freeform 183">
              <a:extLst>
                <a:ext uri="{FF2B5EF4-FFF2-40B4-BE49-F238E27FC236}">
                  <a16:creationId xmlns:a16="http://schemas.microsoft.com/office/drawing/2014/main" id="{D3975D64-7AC9-41D5-907A-6F47C6404D04}"/>
                </a:ext>
              </a:extLst>
            </p:cNvPr>
            <p:cNvSpPr>
              <a:spLocks/>
            </p:cNvSpPr>
            <p:nvPr/>
          </p:nvSpPr>
          <p:spPr bwMode="auto">
            <a:xfrm>
              <a:off x="4991" y="1661"/>
              <a:ext cx="5" cy="3"/>
            </a:xfrm>
            <a:custGeom>
              <a:avLst/>
              <a:gdLst>
                <a:gd name="T0" fmla="*/ 5 w 90"/>
                <a:gd name="T1" fmla="*/ 1 h 52"/>
                <a:gd name="T2" fmla="*/ 5 w 90"/>
                <a:gd name="T3" fmla="*/ 1 h 52"/>
                <a:gd name="T4" fmla="*/ 5 w 90"/>
                <a:gd name="T5" fmla="*/ 1 h 52"/>
                <a:gd name="T6" fmla="*/ 5 w 90"/>
                <a:gd name="T7" fmla="*/ 2 h 52"/>
                <a:gd name="T8" fmla="*/ 4 w 90"/>
                <a:gd name="T9" fmla="*/ 2 h 52"/>
                <a:gd name="T10" fmla="*/ 4 w 90"/>
                <a:gd name="T11" fmla="*/ 2 h 52"/>
                <a:gd name="T12" fmla="*/ 4 w 90"/>
                <a:gd name="T13" fmla="*/ 3 h 52"/>
                <a:gd name="T14" fmla="*/ 3 w 90"/>
                <a:gd name="T15" fmla="*/ 3 h 52"/>
                <a:gd name="T16" fmla="*/ 3 w 90"/>
                <a:gd name="T17" fmla="*/ 3 h 52"/>
                <a:gd name="T18" fmla="*/ 3 w 90"/>
                <a:gd name="T19" fmla="*/ 3 h 52"/>
                <a:gd name="T20" fmla="*/ 2 w 90"/>
                <a:gd name="T21" fmla="*/ 3 h 52"/>
                <a:gd name="T22" fmla="*/ 2 w 90"/>
                <a:gd name="T23" fmla="*/ 3 h 52"/>
                <a:gd name="T24" fmla="*/ 1 w 90"/>
                <a:gd name="T25" fmla="*/ 3 h 52"/>
                <a:gd name="T26" fmla="*/ 1 w 90"/>
                <a:gd name="T27" fmla="*/ 2 h 52"/>
                <a:gd name="T28" fmla="*/ 1 w 90"/>
                <a:gd name="T29" fmla="*/ 2 h 52"/>
                <a:gd name="T30" fmla="*/ 0 w 90"/>
                <a:gd name="T31" fmla="*/ 2 h 52"/>
                <a:gd name="T32" fmla="*/ 0 w 90"/>
                <a:gd name="T33" fmla="*/ 1 h 52"/>
                <a:gd name="T34" fmla="*/ 0 w 90"/>
                <a:gd name="T35" fmla="*/ 1 h 52"/>
                <a:gd name="T36" fmla="*/ 0 w 90"/>
                <a:gd name="T37" fmla="*/ 0 h 52"/>
                <a:gd name="T38" fmla="*/ 0 w 90"/>
                <a:gd name="T39" fmla="*/ 0 h 52"/>
                <a:gd name="T40" fmla="*/ 0 w 90"/>
                <a:gd name="T41" fmla="*/ 0 h 52"/>
                <a:gd name="T42" fmla="*/ 5 w 90"/>
                <a:gd name="T43" fmla="*/ 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52">
                  <a:moveTo>
                    <a:pt x="90" y="14"/>
                  </a:moveTo>
                  <a:lnTo>
                    <a:pt x="90" y="14"/>
                  </a:lnTo>
                  <a:lnTo>
                    <a:pt x="88" y="22"/>
                  </a:lnTo>
                  <a:lnTo>
                    <a:pt x="85" y="29"/>
                  </a:lnTo>
                  <a:lnTo>
                    <a:pt x="80" y="36"/>
                  </a:lnTo>
                  <a:lnTo>
                    <a:pt x="74" y="42"/>
                  </a:lnTo>
                  <a:lnTo>
                    <a:pt x="68" y="46"/>
                  </a:lnTo>
                  <a:lnTo>
                    <a:pt x="60" y="50"/>
                  </a:lnTo>
                  <a:lnTo>
                    <a:pt x="53" y="52"/>
                  </a:lnTo>
                  <a:lnTo>
                    <a:pt x="45" y="52"/>
                  </a:lnTo>
                  <a:lnTo>
                    <a:pt x="38" y="52"/>
                  </a:lnTo>
                  <a:lnTo>
                    <a:pt x="31" y="50"/>
                  </a:lnTo>
                  <a:lnTo>
                    <a:pt x="23" y="47"/>
                  </a:lnTo>
                  <a:lnTo>
                    <a:pt x="16" y="42"/>
                  </a:lnTo>
                  <a:lnTo>
                    <a:pt x="10" y="37"/>
                  </a:lnTo>
                  <a:lnTo>
                    <a:pt x="6" y="31"/>
                  </a:lnTo>
                  <a:lnTo>
                    <a:pt x="2" y="23"/>
                  </a:lnTo>
                  <a:lnTo>
                    <a:pt x="0" y="15"/>
                  </a:lnTo>
                  <a:lnTo>
                    <a:pt x="0" y="7"/>
                  </a:lnTo>
                  <a:lnTo>
                    <a:pt x="0" y="0"/>
                  </a:lnTo>
                  <a:lnTo>
                    <a:pt x="90" y="14"/>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01" name="Line 184">
              <a:extLst>
                <a:ext uri="{FF2B5EF4-FFF2-40B4-BE49-F238E27FC236}">
                  <a16:creationId xmlns:a16="http://schemas.microsoft.com/office/drawing/2014/main" id="{D273BFFF-3E5A-4A80-A626-C8CCC9ED8BBB}"/>
                </a:ext>
              </a:extLst>
            </p:cNvPr>
            <p:cNvSpPr>
              <a:spLocks noChangeShapeType="1"/>
            </p:cNvSpPr>
            <p:nvPr/>
          </p:nvSpPr>
          <p:spPr bwMode="auto">
            <a:xfrm>
              <a:off x="4570" y="1575"/>
              <a:ext cx="51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2" name="Line 185">
              <a:extLst>
                <a:ext uri="{FF2B5EF4-FFF2-40B4-BE49-F238E27FC236}">
                  <a16:creationId xmlns:a16="http://schemas.microsoft.com/office/drawing/2014/main" id="{50D6422C-B2B5-4807-AC59-F21660D07312}"/>
                </a:ext>
              </a:extLst>
            </p:cNvPr>
            <p:cNvSpPr>
              <a:spLocks noChangeShapeType="1"/>
            </p:cNvSpPr>
            <p:nvPr/>
          </p:nvSpPr>
          <p:spPr bwMode="auto">
            <a:xfrm>
              <a:off x="4856"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3" name="Line 186">
              <a:extLst>
                <a:ext uri="{FF2B5EF4-FFF2-40B4-BE49-F238E27FC236}">
                  <a16:creationId xmlns:a16="http://schemas.microsoft.com/office/drawing/2014/main" id="{63357BAC-780C-41EE-B40B-AF29EA774DEC}"/>
                </a:ext>
              </a:extLst>
            </p:cNvPr>
            <p:cNvSpPr>
              <a:spLocks noChangeShapeType="1"/>
            </p:cNvSpPr>
            <p:nvPr/>
          </p:nvSpPr>
          <p:spPr bwMode="auto">
            <a:xfrm>
              <a:off x="4942"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4" name="Line 187">
              <a:extLst>
                <a:ext uri="{FF2B5EF4-FFF2-40B4-BE49-F238E27FC236}">
                  <a16:creationId xmlns:a16="http://schemas.microsoft.com/office/drawing/2014/main" id="{78D9702A-15A0-404C-89F2-393D676CABC6}"/>
                </a:ext>
              </a:extLst>
            </p:cNvPr>
            <p:cNvSpPr>
              <a:spLocks noChangeShapeType="1"/>
            </p:cNvSpPr>
            <p:nvPr/>
          </p:nvSpPr>
          <p:spPr bwMode="auto">
            <a:xfrm>
              <a:off x="5029"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5" name="Freeform 188">
              <a:extLst>
                <a:ext uri="{FF2B5EF4-FFF2-40B4-BE49-F238E27FC236}">
                  <a16:creationId xmlns:a16="http://schemas.microsoft.com/office/drawing/2014/main" id="{CE9DE4EC-D3EB-49D1-84EB-8EE8CD7C9E69}"/>
                </a:ext>
              </a:extLst>
            </p:cNvPr>
            <p:cNvSpPr>
              <a:spLocks/>
            </p:cNvSpPr>
            <p:nvPr/>
          </p:nvSpPr>
          <p:spPr bwMode="auto">
            <a:xfrm>
              <a:off x="4609" y="1618"/>
              <a:ext cx="25" cy="26"/>
            </a:xfrm>
            <a:custGeom>
              <a:avLst/>
              <a:gdLst>
                <a:gd name="T0" fmla="*/ 0 w 430"/>
                <a:gd name="T1" fmla="*/ 26 h 431"/>
                <a:gd name="T2" fmla="*/ 3 w 430"/>
                <a:gd name="T3" fmla="*/ 26 h 431"/>
                <a:gd name="T4" fmla="*/ 5 w 430"/>
                <a:gd name="T5" fmla="*/ 25 h 431"/>
                <a:gd name="T6" fmla="*/ 7 w 430"/>
                <a:gd name="T7" fmla="*/ 25 h 431"/>
                <a:gd name="T8" fmla="*/ 10 w 430"/>
                <a:gd name="T9" fmla="*/ 24 h 431"/>
                <a:gd name="T10" fmla="*/ 12 w 430"/>
                <a:gd name="T11" fmla="*/ 23 h 431"/>
                <a:gd name="T12" fmla="*/ 14 w 430"/>
                <a:gd name="T13" fmla="*/ 21 h 431"/>
                <a:gd name="T14" fmla="*/ 16 w 430"/>
                <a:gd name="T15" fmla="*/ 20 h 431"/>
                <a:gd name="T16" fmla="*/ 18 w 430"/>
                <a:gd name="T17" fmla="*/ 18 h 431"/>
                <a:gd name="T18" fmla="*/ 19 w 430"/>
                <a:gd name="T19" fmla="*/ 16 h 431"/>
                <a:gd name="T20" fmla="*/ 21 w 430"/>
                <a:gd name="T21" fmla="*/ 15 h 431"/>
                <a:gd name="T22" fmla="*/ 22 w 430"/>
                <a:gd name="T23" fmla="*/ 12 h 431"/>
                <a:gd name="T24" fmla="*/ 23 w 430"/>
                <a:gd name="T25" fmla="*/ 10 h 431"/>
                <a:gd name="T26" fmla="*/ 24 w 430"/>
                <a:gd name="T27" fmla="*/ 8 h 431"/>
                <a:gd name="T28" fmla="*/ 24 w 430"/>
                <a:gd name="T29" fmla="*/ 5 h 431"/>
                <a:gd name="T30" fmla="*/ 25 w 430"/>
                <a:gd name="T31" fmla="*/ 3 h 431"/>
                <a:gd name="T32" fmla="*/ 25 w 430"/>
                <a:gd name="T33" fmla="*/ 0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431"/>
                  </a:moveTo>
                  <a:lnTo>
                    <a:pt x="44" y="428"/>
                  </a:lnTo>
                  <a:lnTo>
                    <a:pt x="86" y="422"/>
                  </a:lnTo>
                  <a:lnTo>
                    <a:pt x="128" y="411"/>
                  </a:lnTo>
                  <a:lnTo>
                    <a:pt x="168" y="396"/>
                  </a:lnTo>
                  <a:lnTo>
                    <a:pt x="204" y="379"/>
                  </a:lnTo>
                  <a:lnTo>
                    <a:pt x="240" y="356"/>
                  </a:lnTo>
                  <a:lnTo>
                    <a:pt x="273" y="332"/>
                  </a:lnTo>
                  <a:lnTo>
                    <a:pt x="304" y="304"/>
                  </a:lnTo>
                  <a:lnTo>
                    <a:pt x="332" y="273"/>
                  </a:lnTo>
                  <a:lnTo>
                    <a:pt x="357" y="241"/>
                  </a:lnTo>
                  <a:lnTo>
                    <a:pt x="378" y="205"/>
                  </a:lnTo>
                  <a:lnTo>
                    <a:pt x="395" y="167"/>
                  </a:lnTo>
                  <a:lnTo>
                    <a:pt x="411" y="128"/>
                  </a:lnTo>
                  <a:lnTo>
                    <a:pt x="421" y="86"/>
                  </a:lnTo>
                  <a:lnTo>
                    <a:pt x="427" y="43"/>
                  </a:lnTo>
                  <a:lnTo>
                    <a:pt x="43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6" name="Freeform 189">
              <a:extLst>
                <a:ext uri="{FF2B5EF4-FFF2-40B4-BE49-F238E27FC236}">
                  <a16:creationId xmlns:a16="http://schemas.microsoft.com/office/drawing/2014/main" id="{02F46698-A6DB-4082-8C46-6161E01C4396}"/>
                </a:ext>
              </a:extLst>
            </p:cNvPr>
            <p:cNvSpPr>
              <a:spLocks/>
            </p:cNvSpPr>
            <p:nvPr/>
          </p:nvSpPr>
          <p:spPr bwMode="auto">
            <a:xfrm>
              <a:off x="4608" y="1643"/>
              <a:ext cx="1" cy="2"/>
            </a:xfrm>
            <a:custGeom>
              <a:avLst/>
              <a:gdLst>
                <a:gd name="T0" fmla="*/ 1 w 16"/>
                <a:gd name="T1" fmla="*/ 2 h 34"/>
                <a:gd name="T2" fmla="*/ 1 w 16"/>
                <a:gd name="T3" fmla="*/ 2 h 34"/>
                <a:gd name="T4" fmla="*/ 1 w 16"/>
                <a:gd name="T5" fmla="*/ 2 h 34"/>
                <a:gd name="T6" fmla="*/ 1 w 16"/>
                <a:gd name="T7" fmla="*/ 2 h 34"/>
                <a:gd name="T8" fmla="*/ 1 w 16"/>
                <a:gd name="T9" fmla="*/ 2 h 34"/>
                <a:gd name="T10" fmla="*/ 0 w 16"/>
                <a:gd name="T11" fmla="*/ 2 h 34"/>
                <a:gd name="T12" fmla="*/ 0 w 16"/>
                <a:gd name="T13" fmla="*/ 2 h 34"/>
                <a:gd name="T14" fmla="*/ 0 w 16"/>
                <a:gd name="T15" fmla="*/ 2 h 34"/>
                <a:gd name="T16" fmla="*/ 0 w 16"/>
                <a:gd name="T17" fmla="*/ 1 h 34"/>
                <a:gd name="T18" fmla="*/ 0 w 16"/>
                <a:gd name="T19" fmla="*/ 1 h 34"/>
                <a:gd name="T20" fmla="*/ 0 w 16"/>
                <a:gd name="T21" fmla="*/ 1 h 34"/>
                <a:gd name="T22" fmla="*/ 0 w 16"/>
                <a:gd name="T23" fmla="*/ 1 h 34"/>
                <a:gd name="T24" fmla="*/ 0 w 16"/>
                <a:gd name="T25" fmla="*/ 1 h 34"/>
                <a:gd name="T26" fmla="*/ 0 w 16"/>
                <a:gd name="T27" fmla="*/ 1 h 34"/>
                <a:gd name="T28" fmla="*/ 0 w 16"/>
                <a:gd name="T29" fmla="*/ 0 h 34"/>
                <a:gd name="T30" fmla="*/ 0 w 16"/>
                <a:gd name="T31" fmla="*/ 0 h 34"/>
                <a:gd name="T32" fmla="*/ 1 w 16"/>
                <a:gd name="T33" fmla="*/ 0 h 34"/>
                <a:gd name="T34" fmla="*/ 1 w 16"/>
                <a:gd name="T35" fmla="*/ 0 h 34"/>
                <a:gd name="T36" fmla="*/ 1 w 16"/>
                <a:gd name="T37" fmla="*/ 0 h 34"/>
                <a:gd name="T38" fmla="*/ 1 w 16"/>
                <a:gd name="T39" fmla="*/ 0 h 34"/>
                <a:gd name="T40" fmla="*/ 1 w 16"/>
                <a:gd name="T41" fmla="*/ 0 h 34"/>
                <a:gd name="T42" fmla="*/ 1 w 16"/>
                <a:gd name="T43" fmla="*/ 2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4">
                  <a:moveTo>
                    <a:pt x="16" y="34"/>
                  </a:moveTo>
                  <a:lnTo>
                    <a:pt x="16" y="34"/>
                  </a:lnTo>
                  <a:lnTo>
                    <a:pt x="14" y="34"/>
                  </a:lnTo>
                  <a:lnTo>
                    <a:pt x="11" y="33"/>
                  </a:lnTo>
                  <a:lnTo>
                    <a:pt x="8" y="32"/>
                  </a:lnTo>
                  <a:lnTo>
                    <a:pt x="6" y="30"/>
                  </a:lnTo>
                  <a:lnTo>
                    <a:pt x="3" y="28"/>
                  </a:lnTo>
                  <a:lnTo>
                    <a:pt x="2" y="26"/>
                  </a:lnTo>
                  <a:lnTo>
                    <a:pt x="1" y="23"/>
                  </a:lnTo>
                  <a:lnTo>
                    <a:pt x="0" y="20"/>
                  </a:lnTo>
                  <a:lnTo>
                    <a:pt x="0" y="17"/>
                  </a:lnTo>
                  <a:lnTo>
                    <a:pt x="0" y="15"/>
                  </a:lnTo>
                  <a:lnTo>
                    <a:pt x="1" y="12"/>
                  </a:lnTo>
                  <a:lnTo>
                    <a:pt x="2" y="9"/>
                  </a:lnTo>
                  <a:lnTo>
                    <a:pt x="3" y="7"/>
                  </a:lnTo>
                  <a:lnTo>
                    <a:pt x="6" y="3"/>
                  </a:lnTo>
                  <a:lnTo>
                    <a:pt x="8" y="2"/>
                  </a:lnTo>
                  <a:lnTo>
                    <a:pt x="11" y="1"/>
                  </a:lnTo>
                  <a:lnTo>
                    <a:pt x="14" y="0"/>
                  </a:lnTo>
                  <a:lnTo>
                    <a:pt x="16" y="0"/>
                  </a:lnTo>
                  <a:lnTo>
                    <a:pt x="16" y="3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07" name="Freeform 190">
              <a:extLst>
                <a:ext uri="{FF2B5EF4-FFF2-40B4-BE49-F238E27FC236}">
                  <a16:creationId xmlns:a16="http://schemas.microsoft.com/office/drawing/2014/main" id="{E5165DA1-30C0-482D-86E3-2FA3F15366A1}"/>
                </a:ext>
              </a:extLst>
            </p:cNvPr>
            <p:cNvSpPr>
              <a:spLocks/>
            </p:cNvSpPr>
            <p:nvPr/>
          </p:nvSpPr>
          <p:spPr bwMode="auto">
            <a:xfrm>
              <a:off x="4633" y="1617"/>
              <a:ext cx="2" cy="1"/>
            </a:xfrm>
            <a:custGeom>
              <a:avLst/>
              <a:gdLst>
                <a:gd name="T0" fmla="*/ 0 w 32"/>
                <a:gd name="T1" fmla="*/ 1 h 16"/>
                <a:gd name="T2" fmla="*/ 0 w 32"/>
                <a:gd name="T3" fmla="*/ 1 h 16"/>
                <a:gd name="T4" fmla="*/ 0 w 32"/>
                <a:gd name="T5" fmla="*/ 1 h 16"/>
                <a:gd name="T6" fmla="*/ 0 w 32"/>
                <a:gd name="T7" fmla="*/ 1 h 16"/>
                <a:gd name="T8" fmla="*/ 0 w 32"/>
                <a:gd name="T9" fmla="*/ 1 h 16"/>
                <a:gd name="T10" fmla="*/ 0 w 32"/>
                <a:gd name="T11" fmla="*/ 0 h 16"/>
                <a:gd name="T12" fmla="*/ 0 w 32"/>
                <a:gd name="T13" fmla="*/ 0 h 16"/>
                <a:gd name="T14" fmla="*/ 1 w 32"/>
                <a:gd name="T15" fmla="*/ 0 h 16"/>
                <a:gd name="T16" fmla="*/ 1 w 32"/>
                <a:gd name="T17" fmla="*/ 0 h 16"/>
                <a:gd name="T18" fmla="*/ 1 w 32"/>
                <a:gd name="T19" fmla="*/ 0 h 16"/>
                <a:gd name="T20" fmla="*/ 1 w 32"/>
                <a:gd name="T21" fmla="*/ 0 h 16"/>
                <a:gd name="T22" fmla="*/ 1 w 32"/>
                <a:gd name="T23" fmla="*/ 0 h 16"/>
                <a:gd name="T24" fmla="*/ 1 w 32"/>
                <a:gd name="T25" fmla="*/ 0 h 16"/>
                <a:gd name="T26" fmla="*/ 2 w 32"/>
                <a:gd name="T27" fmla="*/ 0 h 16"/>
                <a:gd name="T28" fmla="*/ 2 w 32"/>
                <a:gd name="T29" fmla="*/ 0 h 16"/>
                <a:gd name="T30" fmla="*/ 2 w 32"/>
                <a:gd name="T31" fmla="*/ 0 h 16"/>
                <a:gd name="T32" fmla="*/ 2 w 32"/>
                <a:gd name="T33" fmla="*/ 1 h 16"/>
                <a:gd name="T34" fmla="*/ 2 w 32"/>
                <a:gd name="T35" fmla="*/ 1 h 16"/>
                <a:gd name="T36" fmla="*/ 2 w 32"/>
                <a:gd name="T37" fmla="*/ 1 h 16"/>
                <a:gd name="T38" fmla="*/ 2 w 32"/>
                <a:gd name="T39" fmla="*/ 1 h 16"/>
                <a:gd name="T40" fmla="*/ 2 w 32"/>
                <a:gd name="T41" fmla="*/ 1 h 16"/>
                <a:gd name="T42" fmla="*/ 0 w 32"/>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1" y="1"/>
                  </a:lnTo>
                  <a:lnTo>
                    <a:pt x="24" y="2"/>
                  </a:lnTo>
                  <a:lnTo>
                    <a:pt x="26" y="3"/>
                  </a:lnTo>
                  <a:lnTo>
                    <a:pt x="29" y="6"/>
                  </a:lnTo>
                  <a:lnTo>
                    <a:pt x="30" y="8"/>
                  </a:lnTo>
                  <a:lnTo>
                    <a:pt x="31" y="11"/>
                  </a:lnTo>
                  <a:lnTo>
                    <a:pt x="32" y="14"/>
                  </a:lnTo>
                  <a:lnTo>
                    <a:pt x="32" y="16"/>
                  </a:lnTo>
                  <a:lnTo>
                    <a:pt x="0" y="1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08" name="Freeform 191">
              <a:extLst>
                <a:ext uri="{FF2B5EF4-FFF2-40B4-BE49-F238E27FC236}">
                  <a16:creationId xmlns:a16="http://schemas.microsoft.com/office/drawing/2014/main" id="{23E5C56B-537F-4FF8-9562-F05296F56AB3}"/>
                </a:ext>
              </a:extLst>
            </p:cNvPr>
            <p:cNvSpPr>
              <a:spLocks/>
            </p:cNvSpPr>
            <p:nvPr/>
          </p:nvSpPr>
          <p:spPr bwMode="auto">
            <a:xfrm>
              <a:off x="4609" y="1593"/>
              <a:ext cx="25" cy="25"/>
            </a:xfrm>
            <a:custGeom>
              <a:avLst/>
              <a:gdLst>
                <a:gd name="T0" fmla="*/ 25 w 430"/>
                <a:gd name="T1" fmla="*/ 25 h 430"/>
                <a:gd name="T2" fmla="*/ 25 w 430"/>
                <a:gd name="T3" fmla="*/ 22 h 430"/>
                <a:gd name="T4" fmla="*/ 24 w 430"/>
                <a:gd name="T5" fmla="*/ 20 h 430"/>
                <a:gd name="T6" fmla="*/ 24 w 430"/>
                <a:gd name="T7" fmla="*/ 18 h 430"/>
                <a:gd name="T8" fmla="*/ 23 w 430"/>
                <a:gd name="T9" fmla="*/ 15 h 430"/>
                <a:gd name="T10" fmla="*/ 22 w 430"/>
                <a:gd name="T11" fmla="*/ 13 h 430"/>
                <a:gd name="T12" fmla="*/ 21 w 430"/>
                <a:gd name="T13" fmla="*/ 11 h 430"/>
                <a:gd name="T14" fmla="*/ 19 w 430"/>
                <a:gd name="T15" fmla="*/ 9 h 430"/>
                <a:gd name="T16" fmla="*/ 18 w 430"/>
                <a:gd name="T17" fmla="*/ 7 h 430"/>
                <a:gd name="T18" fmla="*/ 16 w 430"/>
                <a:gd name="T19" fmla="*/ 6 h 430"/>
                <a:gd name="T20" fmla="*/ 14 w 430"/>
                <a:gd name="T21" fmla="*/ 4 h 430"/>
                <a:gd name="T22" fmla="*/ 12 w 430"/>
                <a:gd name="T23" fmla="*/ 3 h 430"/>
                <a:gd name="T24" fmla="*/ 10 w 430"/>
                <a:gd name="T25" fmla="*/ 2 h 430"/>
                <a:gd name="T26" fmla="*/ 7 w 430"/>
                <a:gd name="T27" fmla="*/ 1 h 430"/>
                <a:gd name="T28" fmla="*/ 5 w 430"/>
                <a:gd name="T29" fmla="*/ 0 h 430"/>
                <a:gd name="T30" fmla="*/ 3 w 430"/>
                <a:gd name="T31" fmla="*/ 0 h 430"/>
                <a:gd name="T32" fmla="*/ 0 w 430"/>
                <a:gd name="T33" fmla="*/ 0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430"/>
                  </a:moveTo>
                  <a:lnTo>
                    <a:pt x="427" y="385"/>
                  </a:lnTo>
                  <a:lnTo>
                    <a:pt x="421" y="343"/>
                  </a:lnTo>
                  <a:lnTo>
                    <a:pt x="411" y="302"/>
                  </a:lnTo>
                  <a:lnTo>
                    <a:pt x="395" y="262"/>
                  </a:lnTo>
                  <a:lnTo>
                    <a:pt x="378" y="225"/>
                  </a:lnTo>
                  <a:lnTo>
                    <a:pt x="357" y="189"/>
                  </a:lnTo>
                  <a:lnTo>
                    <a:pt x="332" y="156"/>
                  </a:lnTo>
                  <a:lnTo>
                    <a:pt x="304" y="126"/>
                  </a:lnTo>
                  <a:lnTo>
                    <a:pt x="273" y="97"/>
                  </a:lnTo>
                  <a:lnTo>
                    <a:pt x="240" y="73"/>
                  </a:lnTo>
                  <a:lnTo>
                    <a:pt x="204" y="51"/>
                  </a:lnTo>
                  <a:lnTo>
                    <a:pt x="168" y="34"/>
                  </a:lnTo>
                  <a:lnTo>
                    <a:pt x="128" y="18"/>
                  </a:lnTo>
                  <a:lnTo>
                    <a:pt x="86" y="8"/>
                  </a:lnTo>
                  <a:lnTo>
                    <a:pt x="44" y="2"/>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9" name="Freeform 192">
              <a:extLst>
                <a:ext uri="{FF2B5EF4-FFF2-40B4-BE49-F238E27FC236}">
                  <a16:creationId xmlns:a16="http://schemas.microsoft.com/office/drawing/2014/main" id="{AF578525-2D73-4FFC-A64F-891749E1F878}"/>
                </a:ext>
              </a:extLst>
            </p:cNvPr>
            <p:cNvSpPr>
              <a:spLocks/>
            </p:cNvSpPr>
            <p:nvPr/>
          </p:nvSpPr>
          <p:spPr bwMode="auto">
            <a:xfrm>
              <a:off x="4633" y="1618"/>
              <a:ext cx="2" cy="1"/>
            </a:xfrm>
            <a:custGeom>
              <a:avLst/>
              <a:gdLst>
                <a:gd name="T0" fmla="*/ 2 w 32"/>
                <a:gd name="T1" fmla="*/ 0 h 17"/>
                <a:gd name="T2" fmla="*/ 2 w 32"/>
                <a:gd name="T3" fmla="*/ 0 h 17"/>
                <a:gd name="T4" fmla="*/ 2 w 32"/>
                <a:gd name="T5" fmla="*/ 0 h 17"/>
                <a:gd name="T6" fmla="*/ 2 w 32"/>
                <a:gd name="T7" fmla="*/ 0 h 17"/>
                <a:gd name="T8" fmla="*/ 2 w 32"/>
                <a:gd name="T9" fmla="*/ 1 h 17"/>
                <a:gd name="T10" fmla="*/ 2 w 32"/>
                <a:gd name="T11" fmla="*/ 1 h 17"/>
                <a:gd name="T12" fmla="*/ 2 w 32"/>
                <a:gd name="T13" fmla="*/ 1 h 17"/>
                <a:gd name="T14" fmla="*/ 2 w 32"/>
                <a:gd name="T15" fmla="*/ 1 h 17"/>
                <a:gd name="T16" fmla="*/ 1 w 32"/>
                <a:gd name="T17" fmla="*/ 1 h 17"/>
                <a:gd name="T18" fmla="*/ 1 w 32"/>
                <a:gd name="T19" fmla="*/ 1 h 17"/>
                <a:gd name="T20" fmla="*/ 1 w 32"/>
                <a:gd name="T21" fmla="*/ 1 h 17"/>
                <a:gd name="T22" fmla="*/ 1 w 32"/>
                <a:gd name="T23" fmla="*/ 1 h 17"/>
                <a:gd name="T24" fmla="*/ 1 w 32"/>
                <a:gd name="T25" fmla="*/ 1 h 17"/>
                <a:gd name="T26" fmla="*/ 1 w 32"/>
                <a:gd name="T27" fmla="*/ 1 h 17"/>
                <a:gd name="T28" fmla="*/ 0 w 32"/>
                <a:gd name="T29" fmla="*/ 1 h 17"/>
                <a:gd name="T30" fmla="*/ 0 w 32"/>
                <a:gd name="T31" fmla="*/ 1 h 17"/>
                <a:gd name="T32" fmla="*/ 0 w 32"/>
                <a:gd name="T33" fmla="*/ 1 h 17"/>
                <a:gd name="T34" fmla="*/ 0 w 32"/>
                <a:gd name="T35" fmla="*/ 0 h 17"/>
                <a:gd name="T36" fmla="*/ 0 w 32"/>
                <a:gd name="T37" fmla="*/ 0 h 17"/>
                <a:gd name="T38" fmla="*/ 0 w 32"/>
                <a:gd name="T39" fmla="*/ 0 h 17"/>
                <a:gd name="T40" fmla="*/ 0 w 32"/>
                <a:gd name="T41" fmla="*/ 0 h 17"/>
                <a:gd name="T42" fmla="*/ 2 w 3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7">
                  <a:moveTo>
                    <a:pt x="32" y="0"/>
                  </a:moveTo>
                  <a:lnTo>
                    <a:pt x="32" y="0"/>
                  </a:lnTo>
                  <a:lnTo>
                    <a:pt x="32" y="2"/>
                  </a:lnTo>
                  <a:lnTo>
                    <a:pt x="31" y="5"/>
                  </a:lnTo>
                  <a:lnTo>
                    <a:pt x="30" y="9"/>
                  </a:lnTo>
                  <a:lnTo>
                    <a:pt x="29" y="11"/>
                  </a:lnTo>
                  <a:lnTo>
                    <a:pt x="26" y="14"/>
                  </a:lnTo>
                  <a:lnTo>
                    <a:pt x="24" y="15"/>
                  </a:lnTo>
                  <a:lnTo>
                    <a:pt x="21" y="16"/>
                  </a:lnTo>
                  <a:lnTo>
                    <a:pt x="18" y="17"/>
                  </a:lnTo>
                  <a:lnTo>
                    <a:pt x="16" y="17"/>
                  </a:lnTo>
                  <a:lnTo>
                    <a:pt x="14" y="17"/>
                  </a:lnTo>
                  <a:lnTo>
                    <a:pt x="11" y="16"/>
                  </a:lnTo>
                  <a:lnTo>
                    <a:pt x="8" y="15"/>
                  </a:lnTo>
                  <a:lnTo>
                    <a:pt x="6" y="14"/>
                  </a:lnTo>
                  <a:lnTo>
                    <a:pt x="3" y="11"/>
                  </a:lnTo>
                  <a:lnTo>
                    <a:pt x="2" y="9"/>
                  </a:lnTo>
                  <a:lnTo>
                    <a:pt x="1" y="5"/>
                  </a:lnTo>
                  <a:lnTo>
                    <a:pt x="0" y="2"/>
                  </a:lnTo>
                  <a:lnTo>
                    <a:pt x="0" y="0"/>
                  </a:lnTo>
                  <a:lnTo>
                    <a:pt x="32"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0" name="Freeform 193">
              <a:extLst>
                <a:ext uri="{FF2B5EF4-FFF2-40B4-BE49-F238E27FC236}">
                  <a16:creationId xmlns:a16="http://schemas.microsoft.com/office/drawing/2014/main" id="{5D7BF3F0-4CD6-4D02-8388-B45F4588C384}"/>
                </a:ext>
              </a:extLst>
            </p:cNvPr>
            <p:cNvSpPr>
              <a:spLocks/>
            </p:cNvSpPr>
            <p:nvPr/>
          </p:nvSpPr>
          <p:spPr bwMode="auto">
            <a:xfrm>
              <a:off x="4608" y="1592"/>
              <a:ext cx="1" cy="2"/>
            </a:xfrm>
            <a:custGeom>
              <a:avLst/>
              <a:gdLst>
                <a:gd name="T0" fmla="*/ 1 w 16"/>
                <a:gd name="T1" fmla="*/ 2 h 32"/>
                <a:gd name="T2" fmla="*/ 1 w 16"/>
                <a:gd name="T3" fmla="*/ 2 h 32"/>
                <a:gd name="T4" fmla="*/ 1 w 16"/>
                <a:gd name="T5" fmla="*/ 2 h 32"/>
                <a:gd name="T6" fmla="*/ 1 w 16"/>
                <a:gd name="T7" fmla="*/ 2 h 32"/>
                <a:gd name="T8" fmla="*/ 1 w 16"/>
                <a:gd name="T9" fmla="*/ 2 h 32"/>
                <a:gd name="T10" fmla="*/ 0 w 16"/>
                <a:gd name="T11" fmla="*/ 2 h 32"/>
                <a:gd name="T12" fmla="*/ 0 w 16"/>
                <a:gd name="T13" fmla="*/ 2 h 32"/>
                <a:gd name="T14" fmla="*/ 0 w 16"/>
                <a:gd name="T15" fmla="*/ 2 h 32"/>
                <a:gd name="T16" fmla="*/ 0 w 16"/>
                <a:gd name="T17" fmla="*/ 1 h 32"/>
                <a:gd name="T18" fmla="*/ 0 w 16"/>
                <a:gd name="T19" fmla="*/ 1 h 32"/>
                <a:gd name="T20" fmla="*/ 0 w 16"/>
                <a:gd name="T21" fmla="*/ 1 h 32"/>
                <a:gd name="T22" fmla="*/ 0 w 16"/>
                <a:gd name="T23" fmla="*/ 1 h 32"/>
                <a:gd name="T24" fmla="*/ 0 w 16"/>
                <a:gd name="T25" fmla="*/ 1 h 32"/>
                <a:gd name="T26" fmla="*/ 0 w 16"/>
                <a:gd name="T27" fmla="*/ 1 h 32"/>
                <a:gd name="T28" fmla="*/ 0 w 16"/>
                <a:gd name="T29" fmla="*/ 0 h 32"/>
                <a:gd name="T30" fmla="*/ 0 w 16"/>
                <a:gd name="T31" fmla="*/ 0 h 32"/>
                <a:gd name="T32" fmla="*/ 1 w 16"/>
                <a:gd name="T33" fmla="*/ 0 h 32"/>
                <a:gd name="T34" fmla="*/ 1 w 16"/>
                <a:gd name="T35" fmla="*/ 0 h 32"/>
                <a:gd name="T36" fmla="*/ 1 w 16"/>
                <a:gd name="T37" fmla="*/ 0 h 32"/>
                <a:gd name="T38" fmla="*/ 1 w 16"/>
                <a:gd name="T39" fmla="*/ 0 h 32"/>
                <a:gd name="T40" fmla="*/ 1 w 16"/>
                <a:gd name="T41" fmla="*/ 0 h 32"/>
                <a:gd name="T42" fmla="*/ 1 w 16"/>
                <a:gd name="T43" fmla="*/ 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2">
                  <a:moveTo>
                    <a:pt x="16" y="32"/>
                  </a:moveTo>
                  <a:lnTo>
                    <a:pt x="16" y="32"/>
                  </a:lnTo>
                  <a:lnTo>
                    <a:pt x="14" y="32"/>
                  </a:lnTo>
                  <a:lnTo>
                    <a:pt x="11" y="31"/>
                  </a:lnTo>
                  <a:lnTo>
                    <a:pt x="8" y="30"/>
                  </a:lnTo>
                  <a:lnTo>
                    <a:pt x="6" y="29"/>
                  </a:lnTo>
                  <a:lnTo>
                    <a:pt x="3" y="26"/>
                  </a:lnTo>
                  <a:lnTo>
                    <a:pt x="2" y="24"/>
                  </a:lnTo>
                  <a:lnTo>
                    <a:pt x="1" y="21"/>
                  </a:lnTo>
                  <a:lnTo>
                    <a:pt x="0" y="18"/>
                  </a:lnTo>
                  <a:lnTo>
                    <a:pt x="0" y="16"/>
                  </a:lnTo>
                  <a:lnTo>
                    <a:pt x="0" y="14"/>
                  </a:lnTo>
                  <a:lnTo>
                    <a:pt x="1" y="11"/>
                  </a:lnTo>
                  <a:lnTo>
                    <a:pt x="2" y="8"/>
                  </a:lnTo>
                  <a:lnTo>
                    <a:pt x="3" y="6"/>
                  </a:lnTo>
                  <a:lnTo>
                    <a:pt x="6" y="3"/>
                  </a:lnTo>
                  <a:lnTo>
                    <a:pt x="8" y="2"/>
                  </a:lnTo>
                  <a:lnTo>
                    <a:pt x="11" y="1"/>
                  </a:lnTo>
                  <a:lnTo>
                    <a:pt x="14" y="0"/>
                  </a:lnTo>
                  <a:lnTo>
                    <a:pt x="16" y="0"/>
                  </a:lnTo>
                  <a:lnTo>
                    <a:pt x="16" y="32"/>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1" name="Freeform 194">
              <a:extLst>
                <a:ext uri="{FF2B5EF4-FFF2-40B4-BE49-F238E27FC236}">
                  <a16:creationId xmlns:a16="http://schemas.microsoft.com/office/drawing/2014/main" id="{F41BF35B-BC2C-45E7-8BAC-949354649D7A}"/>
                </a:ext>
              </a:extLst>
            </p:cNvPr>
            <p:cNvSpPr>
              <a:spLocks/>
            </p:cNvSpPr>
            <p:nvPr/>
          </p:nvSpPr>
          <p:spPr bwMode="auto">
            <a:xfrm>
              <a:off x="4583" y="1593"/>
              <a:ext cx="26" cy="25"/>
            </a:xfrm>
            <a:custGeom>
              <a:avLst/>
              <a:gdLst>
                <a:gd name="T0" fmla="*/ 26 w 430"/>
                <a:gd name="T1" fmla="*/ 0 h 430"/>
                <a:gd name="T2" fmla="*/ 23 w 430"/>
                <a:gd name="T3" fmla="*/ 0 h 430"/>
                <a:gd name="T4" fmla="*/ 21 w 430"/>
                <a:gd name="T5" fmla="*/ 0 h 430"/>
                <a:gd name="T6" fmla="*/ 18 w 430"/>
                <a:gd name="T7" fmla="*/ 1 h 430"/>
                <a:gd name="T8" fmla="*/ 16 w 430"/>
                <a:gd name="T9" fmla="*/ 2 h 430"/>
                <a:gd name="T10" fmla="*/ 14 w 430"/>
                <a:gd name="T11" fmla="*/ 3 h 430"/>
                <a:gd name="T12" fmla="*/ 11 w 430"/>
                <a:gd name="T13" fmla="*/ 4 h 430"/>
                <a:gd name="T14" fmla="*/ 9 w 430"/>
                <a:gd name="T15" fmla="*/ 6 h 430"/>
                <a:gd name="T16" fmla="*/ 8 w 430"/>
                <a:gd name="T17" fmla="*/ 7 h 430"/>
                <a:gd name="T18" fmla="*/ 6 w 430"/>
                <a:gd name="T19" fmla="*/ 9 h 430"/>
                <a:gd name="T20" fmla="*/ 4 w 430"/>
                <a:gd name="T21" fmla="*/ 11 h 430"/>
                <a:gd name="T22" fmla="*/ 3 w 430"/>
                <a:gd name="T23" fmla="*/ 13 h 430"/>
                <a:gd name="T24" fmla="*/ 2 w 430"/>
                <a:gd name="T25" fmla="*/ 15 h 430"/>
                <a:gd name="T26" fmla="*/ 1 w 430"/>
                <a:gd name="T27" fmla="*/ 18 h 430"/>
                <a:gd name="T28" fmla="*/ 1 w 430"/>
                <a:gd name="T29" fmla="*/ 20 h 430"/>
                <a:gd name="T30" fmla="*/ 0 w 430"/>
                <a:gd name="T31" fmla="*/ 22 h 430"/>
                <a:gd name="T32" fmla="*/ 0 w 430"/>
                <a:gd name="T33" fmla="*/ 25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0"/>
                  </a:moveTo>
                  <a:lnTo>
                    <a:pt x="386" y="2"/>
                  </a:lnTo>
                  <a:lnTo>
                    <a:pt x="343" y="8"/>
                  </a:lnTo>
                  <a:lnTo>
                    <a:pt x="302" y="18"/>
                  </a:lnTo>
                  <a:lnTo>
                    <a:pt x="263" y="34"/>
                  </a:lnTo>
                  <a:lnTo>
                    <a:pt x="225" y="51"/>
                  </a:lnTo>
                  <a:lnTo>
                    <a:pt x="189" y="73"/>
                  </a:lnTo>
                  <a:lnTo>
                    <a:pt x="157" y="97"/>
                  </a:lnTo>
                  <a:lnTo>
                    <a:pt x="126" y="126"/>
                  </a:lnTo>
                  <a:lnTo>
                    <a:pt x="98" y="156"/>
                  </a:lnTo>
                  <a:lnTo>
                    <a:pt x="74" y="189"/>
                  </a:lnTo>
                  <a:lnTo>
                    <a:pt x="51" y="225"/>
                  </a:lnTo>
                  <a:lnTo>
                    <a:pt x="34" y="262"/>
                  </a:lnTo>
                  <a:lnTo>
                    <a:pt x="19" y="302"/>
                  </a:lnTo>
                  <a:lnTo>
                    <a:pt x="9" y="343"/>
                  </a:lnTo>
                  <a:lnTo>
                    <a:pt x="2" y="385"/>
                  </a:lnTo>
                  <a:lnTo>
                    <a:pt x="0" y="43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 name="Freeform 195">
              <a:extLst>
                <a:ext uri="{FF2B5EF4-FFF2-40B4-BE49-F238E27FC236}">
                  <a16:creationId xmlns:a16="http://schemas.microsoft.com/office/drawing/2014/main" id="{052DB8A5-D724-4ECE-8791-D17DDF9C4970}"/>
                </a:ext>
              </a:extLst>
            </p:cNvPr>
            <p:cNvSpPr>
              <a:spLocks/>
            </p:cNvSpPr>
            <p:nvPr/>
          </p:nvSpPr>
          <p:spPr bwMode="auto">
            <a:xfrm>
              <a:off x="4609" y="1592"/>
              <a:ext cx="1" cy="2"/>
            </a:xfrm>
            <a:custGeom>
              <a:avLst/>
              <a:gdLst>
                <a:gd name="T0" fmla="*/ 0 w 17"/>
                <a:gd name="T1" fmla="*/ 0 h 32"/>
                <a:gd name="T2" fmla="*/ 0 w 17"/>
                <a:gd name="T3" fmla="*/ 0 h 32"/>
                <a:gd name="T4" fmla="*/ 0 w 17"/>
                <a:gd name="T5" fmla="*/ 0 h 32"/>
                <a:gd name="T6" fmla="*/ 0 w 17"/>
                <a:gd name="T7" fmla="*/ 0 h 32"/>
                <a:gd name="T8" fmla="*/ 0 w 17"/>
                <a:gd name="T9" fmla="*/ 0 h 32"/>
                <a:gd name="T10" fmla="*/ 1 w 17"/>
                <a:gd name="T11" fmla="*/ 0 h 32"/>
                <a:gd name="T12" fmla="*/ 1 w 17"/>
                <a:gd name="T13" fmla="*/ 0 h 32"/>
                <a:gd name="T14" fmla="*/ 1 w 17"/>
                <a:gd name="T15" fmla="*/ 1 h 32"/>
                <a:gd name="T16" fmla="*/ 1 w 17"/>
                <a:gd name="T17" fmla="*/ 1 h 32"/>
                <a:gd name="T18" fmla="*/ 1 w 17"/>
                <a:gd name="T19" fmla="*/ 1 h 32"/>
                <a:gd name="T20" fmla="*/ 1 w 17"/>
                <a:gd name="T21" fmla="*/ 1 h 32"/>
                <a:gd name="T22" fmla="*/ 1 w 17"/>
                <a:gd name="T23" fmla="*/ 1 h 32"/>
                <a:gd name="T24" fmla="*/ 1 w 17"/>
                <a:gd name="T25" fmla="*/ 1 h 32"/>
                <a:gd name="T26" fmla="*/ 1 w 17"/>
                <a:gd name="T27" fmla="*/ 2 h 32"/>
                <a:gd name="T28" fmla="*/ 1 w 17"/>
                <a:gd name="T29" fmla="*/ 2 h 32"/>
                <a:gd name="T30" fmla="*/ 1 w 17"/>
                <a:gd name="T31" fmla="*/ 2 h 32"/>
                <a:gd name="T32" fmla="*/ 0 w 17"/>
                <a:gd name="T33" fmla="*/ 2 h 32"/>
                <a:gd name="T34" fmla="*/ 0 w 17"/>
                <a:gd name="T35" fmla="*/ 2 h 32"/>
                <a:gd name="T36" fmla="*/ 0 w 17"/>
                <a:gd name="T37" fmla="*/ 2 h 32"/>
                <a:gd name="T38" fmla="*/ 0 w 17"/>
                <a:gd name="T39" fmla="*/ 2 h 32"/>
                <a:gd name="T40" fmla="*/ 0 w 17"/>
                <a:gd name="T41" fmla="*/ 2 h 32"/>
                <a:gd name="T42" fmla="*/ 0 w 17"/>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32">
                  <a:moveTo>
                    <a:pt x="0" y="0"/>
                  </a:moveTo>
                  <a:lnTo>
                    <a:pt x="0" y="0"/>
                  </a:lnTo>
                  <a:lnTo>
                    <a:pt x="2" y="0"/>
                  </a:lnTo>
                  <a:lnTo>
                    <a:pt x="5" y="1"/>
                  </a:lnTo>
                  <a:lnTo>
                    <a:pt x="8" y="2"/>
                  </a:lnTo>
                  <a:lnTo>
                    <a:pt x="10" y="3"/>
                  </a:lnTo>
                  <a:lnTo>
                    <a:pt x="14" y="6"/>
                  </a:lnTo>
                  <a:lnTo>
                    <a:pt x="15" y="8"/>
                  </a:lnTo>
                  <a:lnTo>
                    <a:pt x="16" y="11"/>
                  </a:lnTo>
                  <a:lnTo>
                    <a:pt x="17" y="14"/>
                  </a:lnTo>
                  <a:lnTo>
                    <a:pt x="17" y="16"/>
                  </a:lnTo>
                  <a:lnTo>
                    <a:pt x="17" y="18"/>
                  </a:lnTo>
                  <a:lnTo>
                    <a:pt x="16" y="21"/>
                  </a:lnTo>
                  <a:lnTo>
                    <a:pt x="15" y="24"/>
                  </a:lnTo>
                  <a:lnTo>
                    <a:pt x="14" y="26"/>
                  </a:lnTo>
                  <a:lnTo>
                    <a:pt x="10" y="29"/>
                  </a:lnTo>
                  <a:lnTo>
                    <a:pt x="8" y="30"/>
                  </a:lnTo>
                  <a:lnTo>
                    <a:pt x="5" y="31"/>
                  </a:lnTo>
                  <a:lnTo>
                    <a:pt x="2" y="32"/>
                  </a:lnTo>
                  <a:lnTo>
                    <a:pt x="0" y="32"/>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3" name="Freeform 196">
              <a:extLst>
                <a:ext uri="{FF2B5EF4-FFF2-40B4-BE49-F238E27FC236}">
                  <a16:creationId xmlns:a16="http://schemas.microsoft.com/office/drawing/2014/main" id="{CE6F93A8-53F3-4A3C-82E1-065497762D44}"/>
                </a:ext>
              </a:extLst>
            </p:cNvPr>
            <p:cNvSpPr>
              <a:spLocks/>
            </p:cNvSpPr>
            <p:nvPr/>
          </p:nvSpPr>
          <p:spPr bwMode="auto">
            <a:xfrm>
              <a:off x="4582" y="1618"/>
              <a:ext cx="2" cy="1"/>
            </a:xfrm>
            <a:custGeom>
              <a:avLst/>
              <a:gdLst>
                <a:gd name="T0" fmla="*/ 2 w 33"/>
                <a:gd name="T1" fmla="*/ 0 h 17"/>
                <a:gd name="T2" fmla="*/ 2 w 33"/>
                <a:gd name="T3" fmla="*/ 0 h 17"/>
                <a:gd name="T4" fmla="*/ 2 w 33"/>
                <a:gd name="T5" fmla="*/ 0 h 17"/>
                <a:gd name="T6" fmla="*/ 2 w 33"/>
                <a:gd name="T7" fmla="*/ 0 h 17"/>
                <a:gd name="T8" fmla="*/ 2 w 33"/>
                <a:gd name="T9" fmla="*/ 1 h 17"/>
                <a:gd name="T10" fmla="*/ 2 w 33"/>
                <a:gd name="T11" fmla="*/ 1 h 17"/>
                <a:gd name="T12" fmla="*/ 2 w 33"/>
                <a:gd name="T13" fmla="*/ 1 h 17"/>
                <a:gd name="T14" fmla="*/ 2 w 33"/>
                <a:gd name="T15" fmla="*/ 1 h 17"/>
                <a:gd name="T16" fmla="*/ 1 w 33"/>
                <a:gd name="T17" fmla="*/ 1 h 17"/>
                <a:gd name="T18" fmla="*/ 1 w 33"/>
                <a:gd name="T19" fmla="*/ 1 h 17"/>
                <a:gd name="T20" fmla="*/ 1 w 33"/>
                <a:gd name="T21" fmla="*/ 1 h 17"/>
                <a:gd name="T22" fmla="*/ 1 w 33"/>
                <a:gd name="T23" fmla="*/ 1 h 17"/>
                <a:gd name="T24" fmla="*/ 1 w 33"/>
                <a:gd name="T25" fmla="*/ 1 h 17"/>
                <a:gd name="T26" fmla="*/ 0 w 33"/>
                <a:gd name="T27" fmla="*/ 1 h 17"/>
                <a:gd name="T28" fmla="*/ 0 w 33"/>
                <a:gd name="T29" fmla="*/ 1 h 17"/>
                <a:gd name="T30" fmla="*/ 0 w 33"/>
                <a:gd name="T31" fmla="*/ 1 h 17"/>
                <a:gd name="T32" fmla="*/ 0 w 33"/>
                <a:gd name="T33" fmla="*/ 1 h 17"/>
                <a:gd name="T34" fmla="*/ 0 w 33"/>
                <a:gd name="T35" fmla="*/ 0 h 17"/>
                <a:gd name="T36" fmla="*/ 0 w 33"/>
                <a:gd name="T37" fmla="*/ 0 h 17"/>
                <a:gd name="T38" fmla="*/ 0 w 33"/>
                <a:gd name="T39" fmla="*/ 0 h 17"/>
                <a:gd name="T40" fmla="*/ 0 w 33"/>
                <a:gd name="T41" fmla="*/ 0 h 17"/>
                <a:gd name="T42" fmla="*/ 2 w 33"/>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7">
                  <a:moveTo>
                    <a:pt x="33" y="0"/>
                  </a:moveTo>
                  <a:lnTo>
                    <a:pt x="33" y="0"/>
                  </a:lnTo>
                  <a:lnTo>
                    <a:pt x="33" y="2"/>
                  </a:lnTo>
                  <a:lnTo>
                    <a:pt x="32" y="5"/>
                  </a:lnTo>
                  <a:lnTo>
                    <a:pt x="31" y="9"/>
                  </a:lnTo>
                  <a:lnTo>
                    <a:pt x="30" y="11"/>
                  </a:lnTo>
                  <a:lnTo>
                    <a:pt x="27" y="14"/>
                  </a:lnTo>
                  <a:lnTo>
                    <a:pt x="25" y="15"/>
                  </a:lnTo>
                  <a:lnTo>
                    <a:pt x="22" y="16"/>
                  </a:lnTo>
                  <a:lnTo>
                    <a:pt x="18" y="17"/>
                  </a:lnTo>
                  <a:lnTo>
                    <a:pt x="16" y="17"/>
                  </a:lnTo>
                  <a:lnTo>
                    <a:pt x="14" y="17"/>
                  </a:lnTo>
                  <a:lnTo>
                    <a:pt x="11" y="16"/>
                  </a:lnTo>
                  <a:lnTo>
                    <a:pt x="8" y="15"/>
                  </a:lnTo>
                  <a:lnTo>
                    <a:pt x="6" y="14"/>
                  </a:lnTo>
                  <a:lnTo>
                    <a:pt x="3" y="11"/>
                  </a:lnTo>
                  <a:lnTo>
                    <a:pt x="2" y="9"/>
                  </a:lnTo>
                  <a:lnTo>
                    <a:pt x="1" y="5"/>
                  </a:lnTo>
                  <a:lnTo>
                    <a:pt x="0" y="2"/>
                  </a:lnTo>
                  <a:lnTo>
                    <a:pt x="0" y="0"/>
                  </a:lnTo>
                  <a:lnTo>
                    <a:pt x="33"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4" name="Freeform 197">
              <a:extLst>
                <a:ext uri="{FF2B5EF4-FFF2-40B4-BE49-F238E27FC236}">
                  <a16:creationId xmlns:a16="http://schemas.microsoft.com/office/drawing/2014/main" id="{47AB07D8-DBB3-45B4-8E7F-07C240C55E3C}"/>
                </a:ext>
              </a:extLst>
            </p:cNvPr>
            <p:cNvSpPr>
              <a:spLocks/>
            </p:cNvSpPr>
            <p:nvPr/>
          </p:nvSpPr>
          <p:spPr bwMode="auto">
            <a:xfrm>
              <a:off x="4583" y="1618"/>
              <a:ext cx="26" cy="26"/>
            </a:xfrm>
            <a:custGeom>
              <a:avLst/>
              <a:gdLst>
                <a:gd name="T0" fmla="*/ 0 w 430"/>
                <a:gd name="T1" fmla="*/ 0 h 431"/>
                <a:gd name="T2" fmla="*/ 0 w 430"/>
                <a:gd name="T3" fmla="*/ 3 h 431"/>
                <a:gd name="T4" fmla="*/ 1 w 430"/>
                <a:gd name="T5" fmla="*/ 5 h 431"/>
                <a:gd name="T6" fmla="*/ 1 w 430"/>
                <a:gd name="T7" fmla="*/ 8 h 431"/>
                <a:gd name="T8" fmla="*/ 2 w 430"/>
                <a:gd name="T9" fmla="*/ 10 h 431"/>
                <a:gd name="T10" fmla="*/ 3 w 430"/>
                <a:gd name="T11" fmla="*/ 12 h 431"/>
                <a:gd name="T12" fmla="*/ 4 w 430"/>
                <a:gd name="T13" fmla="*/ 15 h 431"/>
                <a:gd name="T14" fmla="*/ 6 w 430"/>
                <a:gd name="T15" fmla="*/ 16 h 431"/>
                <a:gd name="T16" fmla="*/ 8 w 430"/>
                <a:gd name="T17" fmla="*/ 18 h 431"/>
                <a:gd name="T18" fmla="*/ 9 w 430"/>
                <a:gd name="T19" fmla="*/ 20 h 431"/>
                <a:gd name="T20" fmla="*/ 11 w 430"/>
                <a:gd name="T21" fmla="*/ 21 h 431"/>
                <a:gd name="T22" fmla="*/ 14 w 430"/>
                <a:gd name="T23" fmla="*/ 23 h 431"/>
                <a:gd name="T24" fmla="*/ 16 w 430"/>
                <a:gd name="T25" fmla="*/ 24 h 431"/>
                <a:gd name="T26" fmla="*/ 18 w 430"/>
                <a:gd name="T27" fmla="*/ 25 h 431"/>
                <a:gd name="T28" fmla="*/ 21 w 430"/>
                <a:gd name="T29" fmla="*/ 25 h 431"/>
                <a:gd name="T30" fmla="*/ 23 w 430"/>
                <a:gd name="T31" fmla="*/ 26 h 431"/>
                <a:gd name="T32" fmla="*/ 26 w 430"/>
                <a:gd name="T33" fmla="*/ 26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0"/>
                  </a:moveTo>
                  <a:lnTo>
                    <a:pt x="2" y="43"/>
                  </a:lnTo>
                  <a:lnTo>
                    <a:pt x="9" y="86"/>
                  </a:lnTo>
                  <a:lnTo>
                    <a:pt x="19" y="128"/>
                  </a:lnTo>
                  <a:lnTo>
                    <a:pt x="34" y="167"/>
                  </a:lnTo>
                  <a:lnTo>
                    <a:pt x="51" y="205"/>
                  </a:lnTo>
                  <a:lnTo>
                    <a:pt x="74" y="241"/>
                  </a:lnTo>
                  <a:lnTo>
                    <a:pt x="98" y="273"/>
                  </a:lnTo>
                  <a:lnTo>
                    <a:pt x="126" y="304"/>
                  </a:lnTo>
                  <a:lnTo>
                    <a:pt x="157" y="332"/>
                  </a:lnTo>
                  <a:lnTo>
                    <a:pt x="189" y="356"/>
                  </a:lnTo>
                  <a:lnTo>
                    <a:pt x="225" y="379"/>
                  </a:lnTo>
                  <a:lnTo>
                    <a:pt x="263" y="396"/>
                  </a:lnTo>
                  <a:lnTo>
                    <a:pt x="302" y="411"/>
                  </a:lnTo>
                  <a:lnTo>
                    <a:pt x="343" y="422"/>
                  </a:lnTo>
                  <a:lnTo>
                    <a:pt x="386" y="428"/>
                  </a:lnTo>
                  <a:lnTo>
                    <a:pt x="430" y="431"/>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5" name="Freeform 198">
              <a:extLst>
                <a:ext uri="{FF2B5EF4-FFF2-40B4-BE49-F238E27FC236}">
                  <a16:creationId xmlns:a16="http://schemas.microsoft.com/office/drawing/2014/main" id="{5B903ECF-F541-4960-9FAF-D06A53D26C44}"/>
                </a:ext>
              </a:extLst>
            </p:cNvPr>
            <p:cNvSpPr>
              <a:spLocks/>
            </p:cNvSpPr>
            <p:nvPr/>
          </p:nvSpPr>
          <p:spPr bwMode="auto">
            <a:xfrm>
              <a:off x="4582" y="1617"/>
              <a:ext cx="2" cy="1"/>
            </a:xfrm>
            <a:custGeom>
              <a:avLst/>
              <a:gdLst>
                <a:gd name="T0" fmla="*/ 0 w 33"/>
                <a:gd name="T1" fmla="*/ 1 h 16"/>
                <a:gd name="T2" fmla="*/ 0 w 33"/>
                <a:gd name="T3" fmla="*/ 1 h 16"/>
                <a:gd name="T4" fmla="*/ 0 w 33"/>
                <a:gd name="T5" fmla="*/ 1 h 16"/>
                <a:gd name="T6" fmla="*/ 0 w 33"/>
                <a:gd name="T7" fmla="*/ 1 h 16"/>
                <a:gd name="T8" fmla="*/ 0 w 33"/>
                <a:gd name="T9" fmla="*/ 1 h 16"/>
                <a:gd name="T10" fmla="*/ 0 w 33"/>
                <a:gd name="T11" fmla="*/ 0 h 16"/>
                <a:gd name="T12" fmla="*/ 0 w 33"/>
                <a:gd name="T13" fmla="*/ 0 h 16"/>
                <a:gd name="T14" fmla="*/ 0 w 33"/>
                <a:gd name="T15" fmla="*/ 0 h 16"/>
                <a:gd name="T16" fmla="*/ 1 w 33"/>
                <a:gd name="T17" fmla="*/ 0 h 16"/>
                <a:gd name="T18" fmla="*/ 1 w 33"/>
                <a:gd name="T19" fmla="*/ 0 h 16"/>
                <a:gd name="T20" fmla="*/ 1 w 33"/>
                <a:gd name="T21" fmla="*/ 0 h 16"/>
                <a:gd name="T22" fmla="*/ 1 w 33"/>
                <a:gd name="T23" fmla="*/ 0 h 16"/>
                <a:gd name="T24" fmla="*/ 1 w 33"/>
                <a:gd name="T25" fmla="*/ 0 h 16"/>
                <a:gd name="T26" fmla="*/ 2 w 33"/>
                <a:gd name="T27" fmla="*/ 0 h 16"/>
                <a:gd name="T28" fmla="*/ 2 w 33"/>
                <a:gd name="T29" fmla="*/ 0 h 16"/>
                <a:gd name="T30" fmla="*/ 2 w 33"/>
                <a:gd name="T31" fmla="*/ 0 h 16"/>
                <a:gd name="T32" fmla="*/ 2 w 33"/>
                <a:gd name="T33" fmla="*/ 1 h 16"/>
                <a:gd name="T34" fmla="*/ 2 w 33"/>
                <a:gd name="T35" fmla="*/ 1 h 16"/>
                <a:gd name="T36" fmla="*/ 2 w 33"/>
                <a:gd name="T37" fmla="*/ 1 h 16"/>
                <a:gd name="T38" fmla="*/ 2 w 33"/>
                <a:gd name="T39" fmla="*/ 1 h 16"/>
                <a:gd name="T40" fmla="*/ 2 w 33"/>
                <a:gd name="T41" fmla="*/ 1 h 16"/>
                <a:gd name="T42" fmla="*/ 0 w 33"/>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2" y="1"/>
                  </a:lnTo>
                  <a:lnTo>
                    <a:pt x="25" y="2"/>
                  </a:lnTo>
                  <a:lnTo>
                    <a:pt x="27" y="3"/>
                  </a:lnTo>
                  <a:lnTo>
                    <a:pt x="30" y="6"/>
                  </a:lnTo>
                  <a:lnTo>
                    <a:pt x="31" y="8"/>
                  </a:lnTo>
                  <a:lnTo>
                    <a:pt x="32" y="11"/>
                  </a:lnTo>
                  <a:lnTo>
                    <a:pt x="33" y="14"/>
                  </a:lnTo>
                  <a:lnTo>
                    <a:pt x="33" y="16"/>
                  </a:lnTo>
                  <a:lnTo>
                    <a:pt x="0" y="1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6" name="Freeform 199">
              <a:extLst>
                <a:ext uri="{FF2B5EF4-FFF2-40B4-BE49-F238E27FC236}">
                  <a16:creationId xmlns:a16="http://schemas.microsoft.com/office/drawing/2014/main" id="{7E87B898-E6B9-42C4-B24D-FFA7D2DA6879}"/>
                </a:ext>
              </a:extLst>
            </p:cNvPr>
            <p:cNvSpPr>
              <a:spLocks/>
            </p:cNvSpPr>
            <p:nvPr/>
          </p:nvSpPr>
          <p:spPr bwMode="auto">
            <a:xfrm>
              <a:off x="4609" y="1643"/>
              <a:ext cx="1" cy="2"/>
            </a:xfrm>
            <a:custGeom>
              <a:avLst/>
              <a:gdLst>
                <a:gd name="T0" fmla="*/ 0 w 18"/>
                <a:gd name="T1" fmla="*/ 0 h 34"/>
                <a:gd name="T2" fmla="*/ 0 w 18"/>
                <a:gd name="T3" fmla="*/ 0 h 34"/>
                <a:gd name="T4" fmla="*/ 0 w 18"/>
                <a:gd name="T5" fmla="*/ 0 h 34"/>
                <a:gd name="T6" fmla="*/ 0 w 18"/>
                <a:gd name="T7" fmla="*/ 0 h 34"/>
                <a:gd name="T8" fmla="*/ 1 w 18"/>
                <a:gd name="T9" fmla="*/ 0 h 34"/>
                <a:gd name="T10" fmla="*/ 1 w 18"/>
                <a:gd name="T11" fmla="*/ 0 h 34"/>
                <a:gd name="T12" fmla="*/ 1 w 18"/>
                <a:gd name="T13" fmla="*/ 0 h 34"/>
                <a:gd name="T14" fmla="*/ 1 w 18"/>
                <a:gd name="T15" fmla="*/ 1 h 34"/>
                <a:gd name="T16" fmla="*/ 1 w 18"/>
                <a:gd name="T17" fmla="*/ 1 h 34"/>
                <a:gd name="T18" fmla="*/ 1 w 18"/>
                <a:gd name="T19" fmla="*/ 1 h 34"/>
                <a:gd name="T20" fmla="*/ 1 w 18"/>
                <a:gd name="T21" fmla="*/ 1 h 34"/>
                <a:gd name="T22" fmla="*/ 1 w 18"/>
                <a:gd name="T23" fmla="*/ 1 h 34"/>
                <a:gd name="T24" fmla="*/ 1 w 18"/>
                <a:gd name="T25" fmla="*/ 1 h 34"/>
                <a:gd name="T26" fmla="*/ 1 w 18"/>
                <a:gd name="T27" fmla="*/ 2 h 34"/>
                <a:gd name="T28" fmla="*/ 1 w 18"/>
                <a:gd name="T29" fmla="*/ 2 h 34"/>
                <a:gd name="T30" fmla="*/ 1 w 18"/>
                <a:gd name="T31" fmla="*/ 2 h 34"/>
                <a:gd name="T32" fmla="*/ 1 w 18"/>
                <a:gd name="T33" fmla="*/ 2 h 34"/>
                <a:gd name="T34" fmla="*/ 0 w 18"/>
                <a:gd name="T35" fmla="*/ 2 h 34"/>
                <a:gd name="T36" fmla="*/ 0 w 18"/>
                <a:gd name="T37" fmla="*/ 2 h 34"/>
                <a:gd name="T38" fmla="*/ 0 w 18"/>
                <a:gd name="T39" fmla="*/ 2 h 34"/>
                <a:gd name="T40" fmla="*/ 0 w 18"/>
                <a:gd name="T41" fmla="*/ 2 h 34"/>
                <a:gd name="T42" fmla="*/ 0 w 18"/>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34">
                  <a:moveTo>
                    <a:pt x="0" y="0"/>
                  </a:moveTo>
                  <a:lnTo>
                    <a:pt x="0" y="0"/>
                  </a:lnTo>
                  <a:lnTo>
                    <a:pt x="3" y="0"/>
                  </a:lnTo>
                  <a:lnTo>
                    <a:pt x="6" y="1"/>
                  </a:lnTo>
                  <a:lnTo>
                    <a:pt x="9" y="2"/>
                  </a:lnTo>
                  <a:lnTo>
                    <a:pt x="12" y="3"/>
                  </a:lnTo>
                  <a:lnTo>
                    <a:pt x="14" y="7"/>
                  </a:lnTo>
                  <a:lnTo>
                    <a:pt x="16" y="9"/>
                  </a:lnTo>
                  <a:lnTo>
                    <a:pt x="17" y="12"/>
                  </a:lnTo>
                  <a:lnTo>
                    <a:pt x="18" y="15"/>
                  </a:lnTo>
                  <a:lnTo>
                    <a:pt x="18" y="17"/>
                  </a:lnTo>
                  <a:lnTo>
                    <a:pt x="18" y="20"/>
                  </a:lnTo>
                  <a:lnTo>
                    <a:pt x="17" y="23"/>
                  </a:lnTo>
                  <a:lnTo>
                    <a:pt x="16" y="26"/>
                  </a:lnTo>
                  <a:lnTo>
                    <a:pt x="14" y="28"/>
                  </a:lnTo>
                  <a:lnTo>
                    <a:pt x="12" y="30"/>
                  </a:lnTo>
                  <a:lnTo>
                    <a:pt x="9" y="32"/>
                  </a:lnTo>
                  <a:lnTo>
                    <a:pt x="6" y="33"/>
                  </a:lnTo>
                  <a:lnTo>
                    <a:pt x="3" y="34"/>
                  </a:lnTo>
                  <a:lnTo>
                    <a:pt x="0" y="3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7" name="Freeform 200">
              <a:extLst>
                <a:ext uri="{FF2B5EF4-FFF2-40B4-BE49-F238E27FC236}">
                  <a16:creationId xmlns:a16="http://schemas.microsoft.com/office/drawing/2014/main" id="{70643CB9-DAEE-49C8-AC88-0235B418041C}"/>
                </a:ext>
              </a:extLst>
            </p:cNvPr>
            <p:cNvSpPr>
              <a:spLocks/>
            </p:cNvSpPr>
            <p:nvPr/>
          </p:nvSpPr>
          <p:spPr bwMode="auto">
            <a:xfrm>
              <a:off x="4589" y="1611"/>
              <a:ext cx="18" cy="20"/>
            </a:xfrm>
            <a:custGeom>
              <a:avLst/>
              <a:gdLst>
                <a:gd name="T0" fmla="*/ 18 w 309"/>
                <a:gd name="T1" fmla="*/ 4 h 332"/>
                <a:gd name="T2" fmla="*/ 18 w 309"/>
                <a:gd name="T3" fmla="*/ 5 h 332"/>
                <a:gd name="T4" fmla="*/ 18 w 309"/>
                <a:gd name="T5" fmla="*/ 5 h 332"/>
                <a:gd name="T6" fmla="*/ 18 w 309"/>
                <a:gd name="T7" fmla="*/ 5 h 332"/>
                <a:gd name="T8" fmla="*/ 18 w 309"/>
                <a:gd name="T9" fmla="*/ 5 h 332"/>
                <a:gd name="T10" fmla="*/ 18 w 309"/>
                <a:gd name="T11" fmla="*/ 5 h 332"/>
                <a:gd name="T12" fmla="*/ 18 w 309"/>
                <a:gd name="T13" fmla="*/ 5 h 332"/>
                <a:gd name="T14" fmla="*/ 18 w 309"/>
                <a:gd name="T15" fmla="*/ 5 h 332"/>
                <a:gd name="T16" fmla="*/ 17 w 309"/>
                <a:gd name="T17" fmla="*/ 5 h 332"/>
                <a:gd name="T18" fmla="*/ 17 w 309"/>
                <a:gd name="T19" fmla="*/ 19 h 332"/>
                <a:gd name="T20" fmla="*/ 17 w 309"/>
                <a:gd name="T21" fmla="*/ 19 h 332"/>
                <a:gd name="T22" fmla="*/ 17 w 309"/>
                <a:gd name="T23" fmla="*/ 19 h 332"/>
                <a:gd name="T24" fmla="*/ 16 w 309"/>
                <a:gd name="T25" fmla="*/ 20 h 332"/>
                <a:gd name="T26" fmla="*/ 15 w 309"/>
                <a:gd name="T27" fmla="*/ 20 h 332"/>
                <a:gd name="T28" fmla="*/ 15 w 309"/>
                <a:gd name="T29" fmla="*/ 20 h 332"/>
                <a:gd name="T30" fmla="*/ 15 w 309"/>
                <a:gd name="T31" fmla="*/ 20 h 332"/>
                <a:gd name="T32" fmla="*/ 15 w 309"/>
                <a:gd name="T33" fmla="*/ 20 h 332"/>
                <a:gd name="T34" fmla="*/ 15 w 309"/>
                <a:gd name="T35" fmla="*/ 20 h 332"/>
                <a:gd name="T36" fmla="*/ 14 w 309"/>
                <a:gd name="T37" fmla="*/ 19 h 332"/>
                <a:gd name="T38" fmla="*/ 14 w 309"/>
                <a:gd name="T39" fmla="*/ 19 h 332"/>
                <a:gd name="T40" fmla="*/ 3 w 309"/>
                <a:gd name="T41" fmla="*/ 19 h 332"/>
                <a:gd name="T42" fmla="*/ 3 w 309"/>
                <a:gd name="T43" fmla="*/ 19 h 332"/>
                <a:gd name="T44" fmla="*/ 3 w 309"/>
                <a:gd name="T45" fmla="*/ 19 h 332"/>
                <a:gd name="T46" fmla="*/ 2 w 309"/>
                <a:gd name="T47" fmla="*/ 20 h 332"/>
                <a:gd name="T48" fmla="*/ 2 w 309"/>
                <a:gd name="T49" fmla="*/ 20 h 332"/>
                <a:gd name="T50" fmla="*/ 1 w 309"/>
                <a:gd name="T51" fmla="*/ 20 h 332"/>
                <a:gd name="T52" fmla="*/ 1 w 309"/>
                <a:gd name="T53" fmla="*/ 20 h 332"/>
                <a:gd name="T54" fmla="*/ 0 w 309"/>
                <a:gd name="T55" fmla="*/ 20 h 332"/>
                <a:gd name="T56" fmla="*/ 0 w 309"/>
                <a:gd name="T57" fmla="*/ 20 h 332"/>
                <a:gd name="T58" fmla="*/ 0 w 309"/>
                <a:gd name="T59" fmla="*/ 20 h 332"/>
                <a:gd name="T60" fmla="*/ 0 w 309"/>
                <a:gd name="T61" fmla="*/ 20 h 332"/>
                <a:gd name="T62" fmla="*/ 0 w 309"/>
                <a:gd name="T63" fmla="*/ 4 h 332"/>
                <a:gd name="T64" fmla="*/ 3 w 309"/>
                <a:gd name="T65" fmla="*/ 4 h 332"/>
                <a:gd name="T66" fmla="*/ 4 w 309"/>
                <a:gd name="T67" fmla="*/ 5 h 332"/>
                <a:gd name="T68" fmla="*/ 4 w 309"/>
                <a:gd name="T69" fmla="*/ 5 h 332"/>
                <a:gd name="T70" fmla="*/ 4 w 309"/>
                <a:gd name="T71" fmla="*/ 5 h 332"/>
                <a:gd name="T72" fmla="*/ 4 w 309"/>
                <a:gd name="T73" fmla="*/ 5 h 332"/>
                <a:gd name="T74" fmla="*/ 4 w 309"/>
                <a:gd name="T75" fmla="*/ 5 h 332"/>
                <a:gd name="T76" fmla="*/ 3 w 309"/>
                <a:gd name="T77" fmla="*/ 5 h 332"/>
                <a:gd name="T78" fmla="*/ 3 w 309"/>
                <a:gd name="T79" fmla="*/ 6 h 332"/>
                <a:gd name="T80" fmla="*/ 7 w 309"/>
                <a:gd name="T81" fmla="*/ 0 h 332"/>
                <a:gd name="T82" fmla="*/ 10 w 309"/>
                <a:gd name="T83" fmla="*/ 0 h 332"/>
                <a:gd name="T84" fmla="*/ 11 w 309"/>
                <a:gd name="T85" fmla="*/ 0 h 332"/>
                <a:gd name="T86" fmla="*/ 11 w 309"/>
                <a:gd name="T87" fmla="*/ 0 h 332"/>
                <a:gd name="T88" fmla="*/ 11 w 309"/>
                <a:gd name="T89" fmla="*/ 1 h 332"/>
                <a:gd name="T90" fmla="*/ 11 w 309"/>
                <a:gd name="T91" fmla="*/ 1 h 332"/>
                <a:gd name="T92" fmla="*/ 11 w 309"/>
                <a:gd name="T93" fmla="*/ 1 h 332"/>
                <a:gd name="T94" fmla="*/ 11 w 309"/>
                <a:gd name="T95" fmla="*/ 1 h 332"/>
                <a:gd name="T96" fmla="*/ 10 w 309"/>
                <a:gd name="T97" fmla="*/ 1 h 332"/>
                <a:gd name="T98" fmla="*/ 10 w 309"/>
                <a:gd name="T99" fmla="*/ 1 h 3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9" h="332">
                  <a:moveTo>
                    <a:pt x="248" y="278"/>
                  </a:moveTo>
                  <a:lnTo>
                    <a:pt x="248" y="68"/>
                  </a:lnTo>
                  <a:lnTo>
                    <a:pt x="303" y="74"/>
                  </a:lnTo>
                  <a:lnTo>
                    <a:pt x="304" y="74"/>
                  </a:lnTo>
                  <a:lnTo>
                    <a:pt x="305" y="74"/>
                  </a:lnTo>
                  <a:lnTo>
                    <a:pt x="306" y="75"/>
                  </a:lnTo>
                  <a:lnTo>
                    <a:pt x="307" y="75"/>
                  </a:lnTo>
                  <a:lnTo>
                    <a:pt x="307" y="76"/>
                  </a:lnTo>
                  <a:lnTo>
                    <a:pt x="308" y="76"/>
                  </a:lnTo>
                  <a:lnTo>
                    <a:pt x="308" y="77"/>
                  </a:lnTo>
                  <a:lnTo>
                    <a:pt x="308" y="78"/>
                  </a:lnTo>
                  <a:lnTo>
                    <a:pt x="308" y="79"/>
                  </a:lnTo>
                  <a:lnTo>
                    <a:pt x="309" y="80"/>
                  </a:lnTo>
                  <a:lnTo>
                    <a:pt x="308" y="80"/>
                  </a:lnTo>
                  <a:lnTo>
                    <a:pt x="308" y="81"/>
                  </a:lnTo>
                  <a:lnTo>
                    <a:pt x="308" y="82"/>
                  </a:lnTo>
                  <a:lnTo>
                    <a:pt x="308" y="83"/>
                  </a:lnTo>
                  <a:lnTo>
                    <a:pt x="307" y="83"/>
                  </a:lnTo>
                  <a:lnTo>
                    <a:pt x="307" y="84"/>
                  </a:lnTo>
                  <a:lnTo>
                    <a:pt x="306" y="85"/>
                  </a:lnTo>
                  <a:lnTo>
                    <a:pt x="305" y="87"/>
                  </a:lnTo>
                  <a:lnTo>
                    <a:pt x="304" y="87"/>
                  </a:lnTo>
                  <a:lnTo>
                    <a:pt x="303" y="88"/>
                  </a:lnTo>
                  <a:lnTo>
                    <a:pt x="301" y="88"/>
                  </a:lnTo>
                  <a:lnTo>
                    <a:pt x="300" y="89"/>
                  </a:lnTo>
                  <a:lnTo>
                    <a:pt x="298" y="90"/>
                  </a:lnTo>
                  <a:lnTo>
                    <a:pt x="297" y="91"/>
                  </a:lnTo>
                  <a:lnTo>
                    <a:pt x="297" y="307"/>
                  </a:lnTo>
                  <a:lnTo>
                    <a:pt x="296" y="309"/>
                  </a:lnTo>
                  <a:lnTo>
                    <a:pt x="296" y="311"/>
                  </a:lnTo>
                  <a:lnTo>
                    <a:pt x="295" y="313"/>
                  </a:lnTo>
                  <a:lnTo>
                    <a:pt x="292" y="314"/>
                  </a:lnTo>
                  <a:lnTo>
                    <a:pt x="291" y="317"/>
                  </a:lnTo>
                  <a:lnTo>
                    <a:pt x="289" y="319"/>
                  </a:lnTo>
                  <a:lnTo>
                    <a:pt x="287" y="321"/>
                  </a:lnTo>
                  <a:lnTo>
                    <a:pt x="284" y="322"/>
                  </a:lnTo>
                  <a:lnTo>
                    <a:pt x="282" y="324"/>
                  </a:lnTo>
                  <a:lnTo>
                    <a:pt x="279" y="325"/>
                  </a:lnTo>
                  <a:lnTo>
                    <a:pt x="276" y="326"/>
                  </a:lnTo>
                  <a:lnTo>
                    <a:pt x="273" y="327"/>
                  </a:lnTo>
                  <a:lnTo>
                    <a:pt x="270" y="328"/>
                  </a:lnTo>
                  <a:lnTo>
                    <a:pt x="266" y="328"/>
                  </a:lnTo>
                  <a:lnTo>
                    <a:pt x="263" y="328"/>
                  </a:lnTo>
                  <a:lnTo>
                    <a:pt x="260" y="329"/>
                  </a:lnTo>
                  <a:lnTo>
                    <a:pt x="258" y="328"/>
                  </a:lnTo>
                  <a:lnTo>
                    <a:pt x="257" y="328"/>
                  </a:lnTo>
                  <a:lnTo>
                    <a:pt x="255" y="328"/>
                  </a:lnTo>
                  <a:lnTo>
                    <a:pt x="254" y="328"/>
                  </a:lnTo>
                  <a:lnTo>
                    <a:pt x="253" y="328"/>
                  </a:lnTo>
                  <a:lnTo>
                    <a:pt x="252" y="327"/>
                  </a:lnTo>
                  <a:lnTo>
                    <a:pt x="251" y="327"/>
                  </a:lnTo>
                  <a:lnTo>
                    <a:pt x="250" y="327"/>
                  </a:lnTo>
                  <a:lnTo>
                    <a:pt x="249" y="326"/>
                  </a:lnTo>
                  <a:lnTo>
                    <a:pt x="249" y="325"/>
                  </a:lnTo>
                  <a:lnTo>
                    <a:pt x="248" y="324"/>
                  </a:lnTo>
                  <a:lnTo>
                    <a:pt x="247" y="323"/>
                  </a:lnTo>
                  <a:lnTo>
                    <a:pt x="247" y="322"/>
                  </a:lnTo>
                  <a:lnTo>
                    <a:pt x="247" y="321"/>
                  </a:lnTo>
                  <a:lnTo>
                    <a:pt x="247" y="320"/>
                  </a:lnTo>
                  <a:lnTo>
                    <a:pt x="247" y="319"/>
                  </a:lnTo>
                  <a:lnTo>
                    <a:pt x="247" y="286"/>
                  </a:lnTo>
                  <a:lnTo>
                    <a:pt x="52" y="286"/>
                  </a:lnTo>
                  <a:lnTo>
                    <a:pt x="52" y="310"/>
                  </a:lnTo>
                  <a:lnTo>
                    <a:pt x="51" y="312"/>
                  </a:lnTo>
                  <a:lnTo>
                    <a:pt x="49" y="314"/>
                  </a:lnTo>
                  <a:lnTo>
                    <a:pt x="48" y="318"/>
                  </a:lnTo>
                  <a:lnTo>
                    <a:pt x="47" y="320"/>
                  </a:lnTo>
                  <a:lnTo>
                    <a:pt x="45" y="322"/>
                  </a:lnTo>
                  <a:lnTo>
                    <a:pt x="43" y="323"/>
                  </a:lnTo>
                  <a:lnTo>
                    <a:pt x="40" y="325"/>
                  </a:lnTo>
                  <a:lnTo>
                    <a:pt x="37" y="326"/>
                  </a:lnTo>
                  <a:lnTo>
                    <a:pt x="35" y="327"/>
                  </a:lnTo>
                  <a:lnTo>
                    <a:pt x="32" y="329"/>
                  </a:lnTo>
                  <a:lnTo>
                    <a:pt x="29" y="329"/>
                  </a:lnTo>
                  <a:lnTo>
                    <a:pt x="26" y="330"/>
                  </a:lnTo>
                  <a:lnTo>
                    <a:pt x="23" y="331"/>
                  </a:lnTo>
                  <a:lnTo>
                    <a:pt x="20" y="331"/>
                  </a:lnTo>
                  <a:lnTo>
                    <a:pt x="17" y="331"/>
                  </a:lnTo>
                  <a:lnTo>
                    <a:pt x="15" y="332"/>
                  </a:lnTo>
                  <a:lnTo>
                    <a:pt x="13" y="331"/>
                  </a:lnTo>
                  <a:lnTo>
                    <a:pt x="12" y="331"/>
                  </a:lnTo>
                  <a:lnTo>
                    <a:pt x="11" y="331"/>
                  </a:lnTo>
                  <a:lnTo>
                    <a:pt x="9" y="331"/>
                  </a:lnTo>
                  <a:lnTo>
                    <a:pt x="8" y="331"/>
                  </a:lnTo>
                  <a:lnTo>
                    <a:pt x="7" y="330"/>
                  </a:lnTo>
                  <a:lnTo>
                    <a:pt x="6" y="330"/>
                  </a:lnTo>
                  <a:lnTo>
                    <a:pt x="5" y="329"/>
                  </a:lnTo>
                  <a:lnTo>
                    <a:pt x="4" y="328"/>
                  </a:lnTo>
                  <a:lnTo>
                    <a:pt x="3" y="328"/>
                  </a:lnTo>
                  <a:lnTo>
                    <a:pt x="1" y="327"/>
                  </a:lnTo>
                  <a:lnTo>
                    <a:pt x="1" y="326"/>
                  </a:lnTo>
                  <a:lnTo>
                    <a:pt x="0" y="325"/>
                  </a:lnTo>
                  <a:lnTo>
                    <a:pt x="0" y="324"/>
                  </a:lnTo>
                  <a:lnTo>
                    <a:pt x="0" y="323"/>
                  </a:lnTo>
                  <a:lnTo>
                    <a:pt x="0" y="322"/>
                  </a:lnTo>
                  <a:lnTo>
                    <a:pt x="0" y="68"/>
                  </a:lnTo>
                  <a:lnTo>
                    <a:pt x="58" y="73"/>
                  </a:lnTo>
                  <a:lnTo>
                    <a:pt x="59" y="73"/>
                  </a:lnTo>
                  <a:lnTo>
                    <a:pt x="60" y="73"/>
                  </a:lnTo>
                  <a:lnTo>
                    <a:pt x="61" y="73"/>
                  </a:lnTo>
                  <a:lnTo>
                    <a:pt x="62" y="74"/>
                  </a:lnTo>
                  <a:lnTo>
                    <a:pt x="63" y="75"/>
                  </a:lnTo>
                  <a:lnTo>
                    <a:pt x="64" y="76"/>
                  </a:lnTo>
                  <a:lnTo>
                    <a:pt x="64" y="77"/>
                  </a:lnTo>
                  <a:lnTo>
                    <a:pt x="64" y="78"/>
                  </a:lnTo>
                  <a:lnTo>
                    <a:pt x="64" y="79"/>
                  </a:lnTo>
                  <a:lnTo>
                    <a:pt x="64" y="80"/>
                  </a:lnTo>
                  <a:lnTo>
                    <a:pt x="65" y="81"/>
                  </a:lnTo>
                  <a:lnTo>
                    <a:pt x="64" y="81"/>
                  </a:lnTo>
                  <a:lnTo>
                    <a:pt x="64" y="82"/>
                  </a:lnTo>
                  <a:lnTo>
                    <a:pt x="64" y="83"/>
                  </a:lnTo>
                  <a:lnTo>
                    <a:pt x="63" y="84"/>
                  </a:lnTo>
                  <a:lnTo>
                    <a:pt x="62" y="85"/>
                  </a:lnTo>
                  <a:lnTo>
                    <a:pt x="61" y="87"/>
                  </a:lnTo>
                  <a:lnTo>
                    <a:pt x="60" y="87"/>
                  </a:lnTo>
                  <a:lnTo>
                    <a:pt x="59" y="88"/>
                  </a:lnTo>
                  <a:lnTo>
                    <a:pt x="57" y="89"/>
                  </a:lnTo>
                  <a:lnTo>
                    <a:pt x="55" y="90"/>
                  </a:lnTo>
                  <a:lnTo>
                    <a:pt x="53" y="91"/>
                  </a:lnTo>
                  <a:lnTo>
                    <a:pt x="51" y="92"/>
                  </a:lnTo>
                  <a:lnTo>
                    <a:pt x="51" y="278"/>
                  </a:lnTo>
                  <a:lnTo>
                    <a:pt x="125" y="278"/>
                  </a:lnTo>
                  <a:lnTo>
                    <a:pt x="125" y="0"/>
                  </a:lnTo>
                  <a:lnTo>
                    <a:pt x="178" y="5"/>
                  </a:lnTo>
                  <a:lnTo>
                    <a:pt x="179" y="5"/>
                  </a:lnTo>
                  <a:lnTo>
                    <a:pt x="180" y="5"/>
                  </a:lnTo>
                  <a:lnTo>
                    <a:pt x="181" y="5"/>
                  </a:lnTo>
                  <a:lnTo>
                    <a:pt x="182" y="5"/>
                  </a:lnTo>
                  <a:lnTo>
                    <a:pt x="182" y="6"/>
                  </a:lnTo>
                  <a:lnTo>
                    <a:pt x="183" y="6"/>
                  </a:lnTo>
                  <a:lnTo>
                    <a:pt x="184" y="7"/>
                  </a:lnTo>
                  <a:lnTo>
                    <a:pt x="184" y="8"/>
                  </a:lnTo>
                  <a:lnTo>
                    <a:pt x="185" y="9"/>
                  </a:lnTo>
                  <a:lnTo>
                    <a:pt x="185" y="10"/>
                  </a:lnTo>
                  <a:lnTo>
                    <a:pt x="185" y="11"/>
                  </a:lnTo>
                  <a:lnTo>
                    <a:pt x="186" y="13"/>
                  </a:lnTo>
                  <a:lnTo>
                    <a:pt x="185" y="13"/>
                  </a:lnTo>
                  <a:lnTo>
                    <a:pt x="185" y="14"/>
                  </a:lnTo>
                  <a:lnTo>
                    <a:pt x="185" y="15"/>
                  </a:lnTo>
                  <a:lnTo>
                    <a:pt x="185" y="16"/>
                  </a:lnTo>
                  <a:lnTo>
                    <a:pt x="184" y="16"/>
                  </a:lnTo>
                  <a:lnTo>
                    <a:pt x="184" y="17"/>
                  </a:lnTo>
                  <a:lnTo>
                    <a:pt x="183" y="18"/>
                  </a:lnTo>
                  <a:lnTo>
                    <a:pt x="182" y="19"/>
                  </a:lnTo>
                  <a:lnTo>
                    <a:pt x="181" y="19"/>
                  </a:lnTo>
                  <a:lnTo>
                    <a:pt x="180" y="20"/>
                  </a:lnTo>
                  <a:lnTo>
                    <a:pt x="178" y="20"/>
                  </a:lnTo>
                  <a:lnTo>
                    <a:pt x="177" y="21"/>
                  </a:lnTo>
                  <a:lnTo>
                    <a:pt x="175" y="22"/>
                  </a:lnTo>
                  <a:lnTo>
                    <a:pt x="174" y="23"/>
                  </a:lnTo>
                  <a:lnTo>
                    <a:pt x="174" y="278"/>
                  </a:lnTo>
                  <a:lnTo>
                    <a:pt x="248" y="278"/>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8" name="Freeform 201">
              <a:extLst>
                <a:ext uri="{FF2B5EF4-FFF2-40B4-BE49-F238E27FC236}">
                  <a16:creationId xmlns:a16="http://schemas.microsoft.com/office/drawing/2014/main" id="{86F60061-C098-4141-BC74-881CBEBD2852}"/>
                </a:ext>
              </a:extLst>
            </p:cNvPr>
            <p:cNvSpPr>
              <a:spLocks noEditPoints="1"/>
            </p:cNvSpPr>
            <p:nvPr/>
          </p:nvSpPr>
          <p:spPr bwMode="auto">
            <a:xfrm>
              <a:off x="4611" y="1611"/>
              <a:ext cx="18" cy="19"/>
            </a:xfrm>
            <a:custGeom>
              <a:avLst/>
              <a:gdLst>
                <a:gd name="T0" fmla="*/ 15 w 303"/>
                <a:gd name="T1" fmla="*/ 1 h 326"/>
                <a:gd name="T2" fmla="*/ 15 w 303"/>
                <a:gd name="T3" fmla="*/ 0 h 326"/>
                <a:gd name="T4" fmla="*/ 15 w 303"/>
                <a:gd name="T5" fmla="*/ 0 h 326"/>
                <a:gd name="T6" fmla="*/ 15 w 303"/>
                <a:gd name="T7" fmla="*/ 0 h 326"/>
                <a:gd name="T8" fmla="*/ 16 w 303"/>
                <a:gd name="T9" fmla="*/ 0 h 326"/>
                <a:gd name="T10" fmla="*/ 16 w 303"/>
                <a:gd name="T11" fmla="*/ 0 h 326"/>
                <a:gd name="T12" fmla="*/ 16 w 303"/>
                <a:gd name="T13" fmla="*/ 0 h 326"/>
                <a:gd name="T14" fmla="*/ 16 w 303"/>
                <a:gd name="T15" fmla="*/ 0 h 326"/>
                <a:gd name="T16" fmla="*/ 16 w 303"/>
                <a:gd name="T17" fmla="*/ 0 h 326"/>
                <a:gd name="T18" fmla="*/ 16 w 303"/>
                <a:gd name="T19" fmla="*/ 0 h 326"/>
                <a:gd name="T20" fmla="*/ 18 w 303"/>
                <a:gd name="T21" fmla="*/ 2 h 326"/>
                <a:gd name="T22" fmla="*/ 18 w 303"/>
                <a:gd name="T23" fmla="*/ 2 h 326"/>
                <a:gd name="T24" fmla="*/ 18 w 303"/>
                <a:gd name="T25" fmla="*/ 2 h 326"/>
                <a:gd name="T26" fmla="*/ 18 w 303"/>
                <a:gd name="T27" fmla="*/ 2 h 326"/>
                <a:gd name="T28" fmla="*/ 18 w 303"/>
                <a:gd name="T29" fmla="*/ 2 h 326"/>
                <a:gd name="T30" fmla="*/ 18 w 303"/>
                <a:gd name="T31" fmla="*/ 2 h 326"/>
                <a:gd name="T32" fmla="*/ 18 w 303"/>
                <a:gd name="T33" fmla="*/ 2 h 326"/>
                <a:gd name="T34" fmla="*/ 18 w 303"/>
                <a:gd name="T35" fmla="*/ 3 h 326"/>
                <a:gd name="T36" fmla="*/ 18 w 303"/>
                <a:gd name="T37" fmla="*/ 17 h 326"/>
                <a:gd name="T38" fmla="*/ 17 w 303"/>
                <a:gd name="T39" fmla="*/ 18 h 326"/>
                <a:gd name="T40" fmla="*/ 17 w 303"/>
                <a:gd name="T41" fmla="*/ 18 h 326"/>
                <a:gd name="T42" fmla="*/ 17 w 303"/>
                <a:gd name="T43" fmla="*/ 19 h 326"/>
                <a:gd name="T44" fmla="*/ 16 w 303"/>
                <a:gd name="T45" fmla="*/ 19 h 326"/>
                <a:gd name="T46" fmla="*/ 16 w 303"/>
                <a:gd name="T47" fmla="*/ 19 h 326"/>
                <a:gd name="T48" fmla="*/ 15 w 303"/>
                <a:gd name="T49" fmla="*/ 19 h 326"/>
                <a:gd name="T50" fmla="*/ 15 w 303"/>
                <a:gd name="T51" fmla="*/ 19 h 326"/>
                <a:gd name="T52" fmla="*/ 14 w 303"/>
                <a:gd name="T53" fmla="*/ 18 h 326"/>
                <a:gd name="T54" fmla="*/ 14 w 303"/>
                <a:gd name="T55" fmla="*/ 18 h 326"/>
                <a:gd name="T56" fmla="*/ 14 w 303"/>
                <a:gd name="T57" fmla="*/ 18 h 326"/>
                <a:gd name="T58" fmla="*/ 3 w 303"/>
                <a:gd name="T59" fmla="*/ 18 h 326"/>
                <a:gd name="T60" fmla="*/ 3 w 303"/>
                <a:gd name="T61" fmla="*/ 18 h 326"/>
                <a:gd name="T62" fmla="*/ 3 w 303"/>
                <a:gd name="T63" fmla="*/ 18 h 326"/>
                <a:gd name="T64" fmla="*/ 3 w 303"/>
                <a:gd name="T65" fmla="*/ 18 h 326"/>
                <a:gd name="T66" fmla="*/ 3 w 303"/>
                <a:gd name="T67" fmla="*/ 18 h 326"/>
                <a:gd name="T68" fmla="*/ 2 w 303"/>
                <a:gd name="T69" fmla="*/ 19 h 326"/>
                <a:gd name="T70" fmla="*/ 2 w 303"/>
                <a:gd name="T71" fmla="*/ 19 h 326"/>
                <a:gd name="T72" fmla="*/ 2 w 303"/>
                <a:gd name="T73" fmla="*/ 19 h 326"/>
                <a:gd name="T74" fmla="*/ 1 w 303"/>
                <a:gd name="T75" fmla="*/ 19 h 326"/>
                <a:gd name="T76" fmla="*/ 1 w 303"/>
                <a:gd name="T77" fmla="*/ 19 h 326"/>
                <a:gd name="T78" fmla="*/ 1 w 303"/>
                <a:gd name="T79" fmla="*/ 19 h 326"/>
                <a:gd name="T80" fmla="*/ 1 w 303"/>
                <a:gd name="T81" fmla="*/ 19 h 326"/>
                <a:gd name="T82" fmla="*/ 0 w 303"/>
                <a:gd name="T83" fmla="*/ 19 h 326"/>
                <a:gd name="T84" fmla="*/ 0 w 303"/>
                <a:gd name="T85" fmla="*/ 19 h 326"/>
                <a:gd name="T86" fmla="*/ 0 w 303"/>
                <a:gd name="T87" fmla="*/ 19 h 326"/>
                <a:gd name="T88" fmla="*/ 0 w 303"/>
                <a:gd name="T89" fmla="*/ 19 h 326"/>
                <a:gd name="T90" fmla="*/ 0 w 303"/>
                <a:gd name="T91" fmla="*/ 18 h 326"/>
                <a:gd name="T92" fmla="*/ 3 w 303"/>
                <a:gd name="T93" fmla="*/ 2 h 326"/>
                <a:gd name="T94" fmla="*/ 7 w 303"/>
                <a:gd name="T95" fmla="*/ 2 h 326"/>
                <a:gd name="T96" fmla="*/ 3 w 303"/>
                <a:gd name="T97" fmla="*/ 16 h 326"/>
                <a:gd name="T98" fmla="*/ 3 w 303"/>
                <a:gd name="T99" fmla="*/ 9 h 326"/>
                <a:gd name="T100" fmla="*/ 11 w 303"/>
                <a:gd name="T101" fmla="*/ 2 h 326"/>
                <a:gd name="T102" fmla="*/ 11 w 303"/>
                <a:gd name="T103" fmla="*/ 2 h 326"/>
                <a:gd name="T104" fmla="*/ 11 w 303"/>
                <a:gd name="T105" fmla="*/ 2 h 326"/>
                <a:gd name="T106" fmla="*/ 11 w 303"/>
                <a:gd name="T107" fmla="*/ 3 h 326"/>
                <a:gd name="T108" fmla="*/ 11 w 303"/>
                <a:gd name="T109" fmla="*/ 3 h 326"/>
                <a:gd name="T110" fmla="*/ 10 w 303"/>
                <a:gd name="T111" fmla="*/ 3 h 326"/>
                <a:gd name="T112" fmla="*/ 10 w 303"/>
                <a:gd name="T113" fmla="*/ 3 h 326"/>
                <a:gd name="T114" fmla="*/ 10 w 303"/>
                <a:gd name="T115" fmla="*/ 3 h 326"/>
                <a:gd name="T116" fmla="*/ 10 w 303"/>
                <a:gd name="T117" fmla="*/ 9 h 326"/>
                <a:gd name="T118" fmla="*/ 15 w 303"/>
                <a:gd name="T119" fmla="*/ 9 h 3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3" h="326">
                  <a:moveTo>
                    <a:pt x="51" y="24"/>
                  </a:moveTo>
                  <a:lnTo>
                    <a:pt x="242" y="24"/>
                  </a:lnTo>
                  <a:lnTo>
                    <a:pt x="251" y="10"/>
                  </a:lnTo>
                  <a:lnTo>
                    <a:pt x="251" y="8"/>
                  </a:lnTo>
                  <a:lnTo>
                    <a:pt x="252" y="7"/>
                  </a:lnTo>
                  <a:lnTo>
                    <a:pt x="253" y="7"/>
                  </a:lnTo>
                  <a:lnTo>
                    <a:pt x="254" y="6"/>
                  </a:lnTo>
                  <a:lnTo>
                    <a:pt x="255" y="5"/>
                  </a:lnTo>
                  <a:lnTo>
                    <a:pt x="255" y="4"/>
                  </a:lnTo>
                  <a:lnTo>
                    <a:pt x="256" y="4"/>
                  </a:lnTo>
                  <a:lnTo>
                    <a:pt x="257" y="3"/>
                  </a:lnTo>
                  <a:lnTo>
                    <a:pt x="258" y="3"/>
                  </a:lnTo>
                  <a:lnTo>
                    <a:pt x="259" y="2"/>
                  </a:lnTo>
                  <a:lnTo>
                    <a:pt x="260" y="2"/>
                  </a:lnTo>
                  <a:lnTo>
                    <a:pt x="261" y="2"/>
                  </a:lnTo>
                  <a:lnTo>
                    <a:pt x="262" y="2"/>
                  </a:lnTo>
                  <a:lnTo>
                    <a:pt x="263" y="2"/>
                  </a:lnTo>
                  <a:lnTo>
                    <a:pt x="264" y="2"/>
                  </a:lnTo>
                  <a:lnTo>
                    <a:pt x="265" y="2"/>
                  </a:lnTo>
                  <a:lnTo>
                    <a:pt x="267" y="2"/>
                  </a:lnTo>
                  <a:lnTo>
                    <a:pt x="268" y="2"/>
                  </a:lnTo>
                  <a:lnTo>
                    <a:pt x="269" y="2"/>
                  </a:lnTo>
                  <a:lnTo>
                    <a:pt x="269" y="3"/>
                  </a:lnTo>
                  <a:lnTo>
                    <a:pt x="270" y="3"/>
                  </a:lnTo>
                  <a:lnTo>
                    <a:pt x="271" y="3"/>
                  </a:lnTo>
                  <a:lnTo>
                    <a:pt x="271" y="4"/>
                  </a:lnTo>
                  <a:lnTo>
                    <a:pt x="272" y="4"/>
                  </a:lnTo>
                  <a:lnTo>
                    <a:pt x="273" y="5"/>
                  </a:lnTo>
                  <a:lnTo>
                    <a:pt x="274" y="5"/>
                  </a:lnTo>
                  <a:lnTo>
                    <a:pt x="275" y="6"/>
                  </a:lnTo>
                  <a:lnTo>
                    <a:pt x="276" y="7"/>
                  </a:lnTo>
                  <a:lnTo>
                    <a:pt x="300" y="25"/>
                  </a:lnTo>
                  <a:lnTo>
                    <a:pt x="301" y="26"/>
                  </a:lnTo>
                  <a:lnTo>
                    <a:pt x="301" y="27"/>
                  </a:lnTo>
                  <a:lnTo>
                    <a:pt x="302" y="27"/>
                  </a:lnTo>
                  <a:lnTo>
                    <a:pt x="302" y="28"/>
                  </a:lnTo>
                  <a:lnTo>
                    <a:pt x="302" y="29"/>
                  </a:lnTo>
                  <a:lnTo>
                    <a:pt x="302" y="30"/>
                  </a:lnTo>
                  <a:lnTo>
                    <a:pt x="302" y="31"/>
                  </a:lnTo>
                  <a:lnTo>
                    <a:pt x="302" y="32"/>
                  </a:lnTo>
                  <a:lnTo>
                    <a:pt x="302" y="33"/>
                  </a:lnTo>
                  <a:lnTo>
                    <a:pt x="303" y="34"/>
                  </a:lnTo>
                  <a:lnTo>
                    <a:pt x="302" y="34"/>
                  </a:lnTo>
                  <a:lnTo>
                    <a:pt x="302" y="35"/>
                  </a:lnTo>
                  <a:lnTo>
                    <a:pt x="302" y="36"/>
                  </a:lnTo>
                  <a:lnTo>
                    <a:pt x="302" y="37"/>
                  </a:lnTo>
                  <a:lnTo>
                    <a:pt x="301" y="37"/>
                  </a:lnTo>
                  <a:lnTo>
                    <a:pt x="301" y="38"/>
                  </a:lnTo>
                  <a:lnTo>
                    <a:pt x="300" y="39"/>
                  </a:lnTo>
                  <a:lnTo>
                    <a:pt x="300" y="41"/>
                  </a:lnTo>
                  <a:lnTo>
                    <a:pt x="299" y="42"/>
                  </a:lnTo>
                  <a:lnTo>
                    <a:pt x="298" y="43"/>
                  </a:lnTo>
                  <a:lnTo>
                    <a:pt x="297" y="44"/>
                  </a:lnTo>
                  <a:lnTo>
                    <a:pt x="296" y="45"/>
                  </a:lnTo>
                  <a:lnTo>
                    <a:pt x="295" y="46"/>
                  </a:lnTo>
                  <a:lnTo>
                    <a:pt x="295" y="48"/>
                  </a:lnTo>
                  <a:lnTo>
                    <a:pt x="295" y="299"/>
                  </a:lnTo>
                  <a:lnTo>
                    <a:pt x="294" y="302"/>
                  </a:lnTo>
                  <a:lnTo>
                    <a:pt x="293" y="304"/>
                  </a:lnTo>
                  <a:lnTo>
                    <a:pt x="292" y="307"/>
                  </a:lnTo>
                  <a:lnTo>
                    <a:pt x="291" y="309"/>
                  </a:lnTo>
                  <a:lnTo>
                    <a:pt x="289" y="311"/>
                  </a:lnTo>
                  <a:lnTo>
                    <a:pt x="286" y="313"/>
                  </a:lnTo>
                  <a:lnTo>
                    <a:pt x="284" y="316"/>
                  </a:lnTo>
                  <a:lnTo>
                    <a:pt x="281" y="317"/>
                  </a:lnTo>
                  <a:lnTo>
                    <a:pt x="278" y="318"/>
                  </a:lnTo>
                  <a:lnTo>
                    <a:pt x="275" y="319"/>
                  </a:lnTo>
                  <a:lnTo>
                    <a:pt x="272" y="320"/>
                  </a:lnTo>
                  <a:lnTo>
                    <a:pt x="270" y="320"/>
                  </a:lnTo>
                  <a:lnTo>
                    <a:pt x="267" y="321"/>
                  </a:lnTo>
                  <a:lnTo>
                    <a:pt x="263" y="321"/>
                  </a:lnTo>
                  <a:lnTo>
                    <a:pt x="261" y="321"/>
                  </a:lnTo>
                  <a:lnTo>
                    <a:pt x="259" y="322"/>
                  </a:lnTo>
                  <a:lnTo>
                    <a:pt x="256" y="321"/>
                  </a:lnTo>
                  <a:lnTo>
                    <a:pt x="253" y="321"/>
                  </a:lnTo>
                  <a:lnTo>
                    <a:pt x="251" y="321"/>
                  </a:lnTo>
                  <a:lnTo>
                    <a:pt x="249" y="320"/>
                  </a:lnTo>
                  <a:lnTo>
                    <a:pt x="248" y="320"/>
                  </a:lnTo>
                  <a:lnTo>
                    <a:pt x="246" y="319"/>
                  </a:lnTo>
                  <a:lnTo>
                    <a:pt x="245" y="318"/>
                  </a:lnTo>
                  <a:lnTo>
                    <a:pt x="244" y="317"/>
                  </a:lnTo>
                  <a:lnTo>
                    <a:pt x="243" y="316"/>
                  </a:lnTo>
                  <a:lnTo>
                    <a:pt x="243" y="314"/>
                  </a:lnTo>
                  <a:lnTo>
                    <a:pt x="243" y="313"/>
                  </a:lnTo>
                  <a:lnTo>
                    <a:pt x="243" y="312"/>
                  </a:lnTo>
                  <a:lnTo>
                    <a:pt x="243" y="311"/>
                  </a:lnTo>
                  <a:lnTo>
                    <a:pt x="243" y="310"/>
                  </a:lnTo>
                  <a:lnTo>
                    <a:pt x="243" y="286"/>
                  </a:lnTo>
                  <a:lnTo>
                    <a:pt x="50" y="286"/>
                  </a:lnTo>
                  <a:lnTo>
                    <a:pt x="50" y="306"/>
                  </a:lnTo>
                  <a:lnTo>
                    <a:pt x="49" y="306"/>
                  </a:lnTo>
                  <a:lnTo>
                    <a:pt x="49" y="307"/>
                  </a:lnTo>
                  <a:lnTo>
                    <a:pt x="49" y="308"/>
                  </a:lnTo>
                  <a:lnTo>
                    <a:pt x="49" y="309"/>
                  </a:lnTo>
                  <a:lnTo>
                    <a:pt x="49" y="310"/>
                  </a:lnTo>
                  <a:lnTo>
                    <a:pt x="49" y="311"/>
                  </a:lnTo>
                  <a:lnTo>
                    <a:pt x="49" y="312"/>
                  </a:lnTo>
                  <a:lnTo>
                    <a:pt x="48" y="312"/>
                  </a:lnTo>
                  <a:lnTo>
                    <a:pt x="48" y="313"/>
                  </a:lnTo>
                  <a:lnTo>
                    <a:pt x="47" y="314"/>
                  </a:lnTo>
                  <a:lnTo>
                    <a:pt x="46" y="316"/>
                  </a:lnTo>
                  <a:lnTo>
                    <a:pt x="45" y="316"/>
                  </a:lnTo>
                  <a:lnTo>
                    <a:pt x="44" y="317"/>
                  </a:lnTo>
                  <a:lnTo>
                    <a:pt x="43" y="318"/>
                  </a:lnTo>
                  <a:lnTo>
                    <a:pt x="41" y="319"/>
                  </a:lnTo>
                  <a:lnTo>
                    <a:pt x="40" y="320"/>
                  </a:lnTo>
                  <a:lnTo>
                    <a:pt x="38" y="320"/>
                  </a:lnTo>
                  <a:lnTo>
                    <a:pt x="36" y="321"/>
                  </a:lnTo>
                  <a:lnTo>
                    <a:pt x="33" y="322"/>
                  </a:lnTo>
                  <a:lnTo>
                    <a:pt x="31" y="323"/>
                  </a:lnTo>
                  <a:lnTo>
                    <a:pt x="29" y="323"/>
                  </a:lnTo>
                  <a:lnTo>
                    <a:pt x="27" y="324"/>
                  </a:lnTo>
                  <a:lnTo>
                    <a:pt x="25" y="324"/>
                  </a:lnTo>
                  <a:lnTo>
                    <a:pt x="22" y="324"/>
                  </a:lnTo>
                  <a:lnTo>
                    <a:pt x="20" y="325"/>
                  </a:lnTo>
                  <a:lnTo>
                    <a:pt x="18" y="325"/>
                  </a:lnTo>
                  <a:lnTo>
                    <a:pt x="16" y="325"/>
                  </a:lnTo>
                  <a:lnTo>
                    <a:pt x="15" y="325"/>
                  </a:lnTo>
                  <a:lnTo>
                    <a:pt x="13" y="325"/>
                  </a:lnTo>
                  <a:lnTo>
                    <a:pt x="12" y="325"/>
                  </a:lnTo>
                  <a:lnTo>
                    <a:pt x="11" y="325"/>
                  </a:lnTo>
                  <a:lnTo>
                    <a:pt x="11" y="326"/>
                  </a:lnTo>
                  <a:lnTo>
                    <a:pt x="9" y="325"/>
                  </a:lnTo>
                  <a:lnTo>
                    <a:pt x="8" y="325"/>
                  </a:lnTo>
                  <a:lnTo>
                    <a:pt x="7" y="325"/>
                  </a:lnTo>
                  <a:lnTo>
                    <a:pt x="6" y="325"/>
                  </a:lnTo>
                  <a:lnTo>
                    <a:pt x="5" y="325"/>
                  </a:lnTo>
                  <a:lnTo>
                    <a:pt x="4" y="324"/>
                  </a:lnTo>
                  <a:lnTo>
                    <a:pt x="3" y="324"/>
                  </a:lnTo>
                  <a:lnTo>
                    <a:pt x="2" y="323"/>
                  </a:lnTo>
                  <a:lnTo>
                    <a:pt x="2" y="322"/>
                  </a:lnTo>
                  <a:lnTo>
                    <a:pt x="1" y="322"/>
                  </a:lnTo>
                  <a:lnTo>
                    <a:pt x="1" y="321"/>
                  </a:lnTo>
                  <a:lnTo>
                    <a:pt x="0" y="320"/>
                  </a:lnTo>
                  <a:lnTo>
                    <a:pt x="0" y="319"/>
                  </a:lnTo>
                  <a:lnTo>
                    <a:pt x="0" y="318"/>
                  </a:lnTo>
                  <a:lnTo>
                    <a:pt x="0" y="317"/>
                  </a:lnTo>
                  <a:lnTo>
                    <a:pt x="0" y="316"/>
                  </a:lnTo>
                  <a:lnTo>
                    <a:pt x="0" y="0"/>
                  </a:lnTo>
                  <a:lnTo>
                    <a:pt x="51" y="24"/>
                  </a:lnTo>
                  <a:close/>
                  <a:moveTo>
                    <a:pt x="49" y="33"/>
                  </a:moveTo>
                  <a:lnTo>
                    <a:pt x="49" y="150"/>
                  </a:lnTo>
                  <a:lnTo>
                    <a:pt x="124" y="150"/>
                  </a:lnTo>
                  <a:lnTo>
                    <a:pt x="124" y="33"/>
                  </a:lnTo>
                  <a:lnTo>
                    <a:pt x="49" y="33"/>
                  </a:lnTo>
                  <a:close/>
                  <a:moveTo>
                    <a:pt x="49" y="159"/>
                  </a:moveTo>
                  <a:lnTo>
                    <a:pt x="49" y="278"/>
                  </a:lnTo>
                  <a:lnTo>
                    <a:pt x="124" y="278"/>
                  </a:lnTo>
                  <a:lnTo>
                    <a:pt x="124" y="159"/>
                  </a:lnTo>
                  <a:lnTo>
                    <a:pt x="49" y="159"/>
                  </a:lnTo>
                  <a:close/>
                  <a:moveTo>
                    <a:pt x="245" y="150"/>
                  </a:moveTo>
                  <a:lnTo>
                    <a:pt x="245" y="33"/>
                  </a:lnTo>
                  <a:lnTo>
                    <a:pt x="180" y="33"/>
                  </a:lnTo>
                  <a:lnTo>
                    <a:pt x="181" y="34"/>
                  </a:lnTo>
                  <a:lnTo>
                    <a:pt x="181" y="35"/>
                  </a:lnTo>
                  <a:lnTo>
                    <a:pt x="181" y="36"/>
                  </a:lnTo>
                  <a:lnTo>
                    <a:pt x="181" y="37"/>
                  </a:lnTo>
                  <a:lnTo>
                    <a:pt x="182" y="38"/>
                  </a:lnTo>
                  <a:lnTo>
                    <a:pt x="181" y="39"/>
                  </a:lnTo>
                  <a:lnTo>
                    <a:pt x="181" y="41"/>
                  </a:lnTo>
                  <a:lnTo>
                    <a:pt x="181" y="42"/>
                  </a:lnTo>
                  <a:lnTo>
                    <a:pt x="180" y="43"/>
                  </a:lnTo>
                  <a:lnTo>
                    <a:pt x="180" y="44"/>
                  </a:lnTo>
                  <a:lnTo>
                    <a:pt x="179" y="44"/>
                  </a:lnTo>
                  <a:lnTo>
                    <a:pt x="179" y="45"/>
                  </a:lnTo>
                  <a:lnTo>
                    <a:pt x="178" y="45"/>
                  </a:lnTo>
                  <a:lnTo>
                    <a:pt x="177" y="46"/>
                  </a:lnTo>
                  <a:lnTo>
                    <a:pt x="176" y="46"/>
                  </a:lnTo>
                  <a:lnTo>
                    <a:pt x="175" y="47"/>
                  </a:lnTo>
                  <a:lnTo>
                    <a:pt x="174" y="47"/>
                  </a:lnTo>
                  <a:lnTo>
                    <a:pt x="173" y="47"/>
                  </a:lnTo>
                  <a:lnTo>
                    <a:pt x="172" y="48"/>
                  </a:lnTo>
                  <a:lnTo>
                    <a:pt x="171" y="48"/>
                  </a:lnTo>
                  <a:lnTo>
                    <a:pt x="170" y="49"/>
                  </a:lnTo>
                  <a:lnTo>
                    <a:pt x="170" y="150"/>
                  </a:lnTo>
                  <a:lnTo>
                    <a:pt x="245" y="150"/>
                  </a:lnTo>
                  <a:close/>
                  <a:moveTo>
                    <a:pt x="170" y="159"/>
                  </a:moveTo>
                  <a:lnTo>
                    <a:pt x="170" y="278"/>
                  </a:lnTo>
                  <a:lnTo>
                    <a:pt x="245" y="278"/>
                  </a:lnTo>
                  <a:lnTo>
                    <a:pt x="245" y="159"/>
                  </a:lnTo>
                  <a:lnTo>
                    <a:pt x="170" y="159"/>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9" name="Freeform 202">
              <a:extLst>
                <a:ext uri="{FF2B5EF4-FFF2-40B4-BE49-F238E27FC236}">
                  <a16:creationId xmlns:a16="http://schemas.microsoft.com/office/drawing/2014/main" id="{E2129063-6983-465A-AD79-3D9509748BFE}"/>
                </a:ext>
              </a:extLst>
            </p:cNvPr>
            <p:cNvSpPr>
              <a:spLocks/>
            </p:cNvSpPr>
            <p:nvPr/>
          </p:nvSpPr>
          <p:spPr bwMode="auto">
            <a:xfrm>
              <a:off x="4704" y="1610"/>
              <a:ext cx="16" cy="28"/>
            </a:xfrm>
            <a:custGeom>
              <a:avLst/>
              <a:gdLst>
                <a:gd name="T0" fmla="*/ 0 w 268"/>
                <a:gd name="T1" fmla="*/ 28 h 482"/>
                <a:gd name="T2" fmla="*/ 2 w 268"/>
                <a:gd name="T3" fmla="*/ 27 h 482"/>
                <a:gd name="T4" fmla="*/ 4 w 268"/>
                <a:gd name="T5" fmla="*/ 27 h 482"/>
                <a:gd name="T6" fmla="*/ 6 w 268"/>
                <a:gd name="T7" fmla="*/ 26 h 482"/>
                <a:gd name="T8" fmla="*/ 7 w 268"/>
                <a:gd name="T9" fmla="*/ 25 h 482"/>
                <a:gd name="T10" fmla="*/ 9 w 268"/>
                <a:gd name="T11" fmla="*/ 23 h 482"/>
                <a:gd name="T12" fmla="*/ 10 w 268"/>
                <a:gd name="T13" fmla="*/ 22 h 482"/>
                <a:gd name="T14" fmla="*/ 12 w 268"/>
                <a:gd name="T15" fmla="*/ 20 h 482"/>
                <a:gd name="T16" fmla="*/ 13 w 268"/>
                <a:gd name="T17" fmla="*/ 18 h 482"/>
                <a:gd name="T18" fmla="*/ 14 w 268"/>
                <a:gd name="T19" fmla="*/ 16 h 482"/>
                <a:gd name="T20" fmla="*/ 15 w 268"/>
                <a:gd name="T21" fmla="*/ 14 h 482"/>
                <a:gd name="T22" fmla="*/ 15 w 268"/>
                <a:gd name="T23" fmla="*/ 12 h 482"/>
                <a:gd name="T24" fmla="*/ 16 w 268"/>
                <a:gd name="T25" fmla="*/ 10 h 482"/>
                <a:gd name="T26" fmla="*/ 16 w 268"/>
                <a:gd name="T27" fmla="*/ 7 h 482"/>
                <a:gd name="T28" fmla="*/ 16 w 268"/>
                <a:gd name="T29" fmla="*/ 5 h 482"/>
                <a:gd name="T30" fmla="*/ 16 w 268"/>
                <a:gd name="T31" fmla="*/ 2 h 482"/>
                <a:gd name="T32" fmla="*/ 16 w 268"/>
                <a:gd name="T33" fmla="*/ 0 h 4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8" h="482">
                  <a:moveTo>
                    <a:pt x="0" y="482"/>
                  </a:moveTo>
                  <a:lnTo>
                    <a:pt x="33" y="473"/>
                  </a:lnTo>
                  <a:lnTo>
                    <a:pt x="65" y="461"/>
                  </a:lnTo>
                  <a:lnTo>
                    <a:pt x="96" y="445"/>
                  </a:lnTo>
                  <a:lnTo>
                    <a:pt x="124" y="425"/>
                  </a:lnTo>
                  <a:lnTo>
                    <a:pt x="151" y="402"/>
                  </a:lnTo>
                  <a:lnTo>
                    <a:pt x="174" y="376"/>
                  </a:lnTo>
                  <a:lnTo>
                    <a:pt x="196" y="348"/>
                  </a:lnTo>
                  <a:lnTo>
                    <a:pt x="215" y="316"/>
                  </a:lnTo>
                  <a:lnTo>
                    <a:pt x="232" y="282"/>
                  </a:lnTo>
                  <a:lnTo>
                    <a:pt x="245" y="247"/>
                  </a:lnTo>
                  <a:lnTo>
                    <a:pt x="256" y="209"/>
                  </a:lnTo>
                  <a:lnTo>
                    <a:pt x="263" y="169"/>
                  </a:lnTo>
                  <a:lnTo>
                    <a:pt x="267" y="128"/>
                  </a:lnTo>
                  <a:lnTo>
                    <a:pt x="268" y="86"/>
                  </a:lnTo>
                  <a:lnTo>
                    <a:pt x="266" y="43"/>
                  </a:lnTo>
                  <a:lnTo>
                    <a:pt x="261"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0" name="Freeform 203">
              <a:extLst>
                <a:ext uri="{FF2B5EF4-FFF2-40B4-BE49-F238E27FC236}">
                  <a16:creationId xmlns:a16="http://schemas.microsoft.com/office/drawing/2014/main" id="{D79989C4-63FA-4B50-B8A2-72BCA3AC1D73}"/>
                </a:ext>
              </a:extLst>
            </p:cNvPr>
            <p:cNvSpPr>
              <a:spLocks/>
            </p:cNvSpPr>
            <p:nvPr/>
          </p:nvSpPr>
          <p:spPr bwMode="auto">
            <a:xfrm>
              <a:off x="4704" y="163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1" name="Freeform 204">
              <a:extLst>
                <a:ext uri="{FF2B5EF4-FFF2-40B4-BE49-F238E27FC236}">
                  <a16:creationId xmlns:a16="http://schemas.microsoft.com/office/drawing/2014/main" id="{1E7DCE25-30FD-48EF-82FA-F4E3EBAE8C7A}"/>
                </a:ext>
              </a:extLst>
            </p:cNvPr>
            <p:cNvSpPr>
              <a:spLocks/>
            </p:cNvSpPr>
            <p:nvPr/>
          </p:nvSpPr>
          <p:spPr bwMode="auto">
            <a:xfrm>
              <a:off x="4719" y="1610"/>
              <a:ext cx="2" cy="1"/>
            </a:xfrm>
            <a:custGeom>
              <a:avLst/>
              <a:gdLst>
                <a:gd name="T0" fmla="*/ 0 w 32"/>
                <a:gd name="T1" fmla="*/ 1 h 4"/>
                <a:gd name="T2" fmla="*/ 2 w 32"/>
                <a:gd name="T3" fmla="*/ 0 h 4"/>
                <a:gd name="T4" fmla="*/ 0 w 32"/>
                <a:gd name="T5" fmla="*/ 1 h 4"/>
                <a:gd name="T6" fmla="*/ 0 60000 65536"/>
                <a:gd name="T7" fmla="*/ 0 60000 65536"/>
                <a:gd name="T8" fmla="*/ 0 60000 65536"/>
              </a:gdLst>
              <a:ahLst/>
              <a:cxnLst>
                <a:cxn ang="T6">
                  <a:pos x="T0" y="T1"/>
                </a:cxn>
                <a:cxn ang="T7">
                  <a:pos x="T2" y="T3"/>
                </a:cxn>
                <a:cxn ang="T8">
                  <a:pos x="T4" y="T5"/>
                </a:cxn>
              </a:cxnLst>
              <a:rect l="0" t="0" r="r" b="b"/>
              <a:pathLst>
                <a:path w="32" h="4">
                  <a:moveTo>
                    <a:pt x="0" y="4"/>
                  </a:moveTo>
                  <a:lnTo>
                    <a:pt x="32" y="0"/>
                  </a:lnTo>
                  <a:lnTo>
                    <a:pt x="0"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2" name="Freeform 205">
              <a:extLst>
                <a:ext uri="{FF2B5EF4-FFF2-40B4-BE49-F238E27FC236}">
                  <a16:creationId xmlns:a16="http://schemas.microsoft.com/office/drawing/2014/main" id="{64C1D0E7-4B60-47C0-A3D8-2A7AD4DB55BD}"/>
                </a:ext>
              </a:extLst>
            </p:cNvPr>
            <p:cNvSpPr>
              <a:spLocks/>
            </p:cNvSpPr>
            <p:nvPr/>
          </p:nvSpPr>
          <p:spPr bwMode="auto">
            <a:xfrm>
              <a:off x="4696" y="1588"/>
              <a:ext cx="24" cy="22"/>
            </a:xfrm>
            <a:custGeom>
              <a:avLst/>
              <a:gdLst>
                <a:gd name="T0" fmla="*/ 24 w 410"/>
                <a:gd name="T1" fmla="*/ 22 h 369"/>
                <a:gd name="T2" fmla="*/ 23 w 410"/>
                <a:gd name="T3" fmla="*/ 19 h 369"/>
                <a:gd name="T4" fmla="*/ 23 w 410"/>
                <a:gd name="T5" fmla="*/ 17 h 369"/>
                <a:gd name="T6" fmla="*/ 22 w 410"/>
                <a:gd name="T7" fmla="*/ 15 h 369"/>
                <a:gd name="T8" fmla="*/ 21 w 410"/>
                <a:gd name="T9" fmla="*/ 12 h 369"/>
                <a:gd name="T10" fmla="*/ 20 w 410"/>
                <a:gd name="T11" fmla="*/ 10 h 369"/>
                <a:gd name="T12" fmla="*/ 18 w 410"/>
                <a:gd name="T13" fmla="*/ 8 h 369"/>
                <a:gd name="T14" fmla="*/ 17 w 410"/>
                <a:gd name="T15" fmla="*/ 7 h 369"/>
                <a:gd name="T16" fmla="*/ 15 w 410"/>
                <a:gd name="T17" fmla="*/ 5 h 369"/>
                <a:gd name="T18" fmla="*/ 13 w 410"/>
                <a:gd name="T19" fmla="*/ 4 h 369"/>
                <a:gd name="T20" fmla="*/ 12 w 410"/>
                <a:gd name="T21" fmla="*/ 3 h 369"/>
                <a:gd name="T22" fmla="*/ 10 w 410"/>
                <a:gd name="T23" fmla="*/ 2 h 369"/>
                <a:gd name="T24" fmla="*/ 8 w 410"/>
                <a:gd name="T25" fmla="*/ 1 h 369"/>
                <a:gd name="T26" fmla="*/ 6 w 410"/>
                <a:gd name="T27" fmla="*/ 0 h 369"/>
                <a:gd name="T28" fmla="*/ 4 w 410"/>
                <a:gd name="T29" fmla="*/ 0 h 369"/>
                <a:gd name="T30" fmla="*/ 2 w 410"/>
                <a:gd name="T31" fmla="*/ 0 h 369"/>
                <a:gd name="T32" fmla="*/ 0 w 410"/>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369"/>
                  </a:moveTo>
                  <a:lnTo>
                    <a:pt x="400" y="325"/>
                  </a:lnTo>
                  <a:lnTo>
                    <a:pt x="388" y="284"/>
                  </a:lnTo>
                  <a:lnTo>
                    <a:pt x="372" y="245"/>
                  </a:lnTo>
                  <a:lnTo>
                    <a:pt x="354" y="209"/>
                  </a:lnTo>
                  <a:lnTo>
                    <a:pt x="334" y="174"/>
                  </a:lnTo>
                  <a:lnTo>
                    <a:pt x="310" y="141"/>
                  </a:lnTo>
                  <a:lnTo>
                    <a:pt x="286" y="113"/>
                  </a:lnTo>
                  <a:lnTo>
                    <a:pt x="258" y="86"/>
                  </a:lnTo>
                  <a:lnTo>
                    <a:pt x="229" y="62"/>
                  </a:lnTo>
                  <a:lnTo>
                    <a:pt x="200" y="43"/>
                  </a:lnTo>
                  <a:lnTo>
                    <a:pt x="168" y="27"/>
                  </a:lnTo>
                  <a:lnTo>
                    <a:pt x="135" y="14"/>
                  </a:lnTo>
                  <a:lnTo>
                    <a:pt x="102" y="5"/>
                  </a:lnTo>
                  <a:lnTo>
                    <a:pt x="68" y="0"/>
                  </a:lnTo>
                  <a:lnTo>
                    <a:pt x="33" y="0"/>
                  </a:lnTo>
                  <a:lnTo>
                    <a:pt x="0" y="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3" name="Freeform 206">
              <a:extLst>
                <a:ext uri="{FF2B5EF4-FFF2-40B4-BE49-F238E27FC236}">
                  <a16:creationId xmlns:a16="http://schemas.microsoft.com/office/drawing/2014/main" id="{F94A5CDC-29C2-4FA6-8709-6A8BED5263CB}"/>
                </a:ext>
              </a:extLst>
            </p:cNvPr>
            <p:cNvSpPr>
              <a:spLocks/>
            </p:cNvSpPr>
            <p:nvPr/>
          </p:nvSpPr>
          <p:spPr bwMode="auto">
            <a:xfrm>
              <a:off x="4719" y="1610"/>
              <a:ext cx="2" cy="1"/>
            </a:xfrm>
            <a:custGeom>
              <a:avLst/>
              <a:gdLst>
                <a:gd name="T0" fmla="*/ 2 w 32"/>
                <a:gd name="T1" fmla="*/ 0 h 4"/>
                <a:gd name="T2" fmla="*/ 0 w 32"/>
                <a:gd name="T3" fmla="*/ 1 h 4"/>
                <a:gd name="T4" fmla="*/ 2 w 32"/>
                <a:gd name="T5" fmla="*/ 0 h 4"/>
                <a:gd name="T6" fmla="*/ 0 60000 65536"/>
                <a:gd name="T7" fmla="*/ 0 60000 65536"/>
                <a:gd name="T8" fmla="*/ 0 60000 65536"/>
              </a:gdLst>
              <a:ahLst/>
              <a:cxnLst>
                <a:cxn ang="T6">
                  <a:pos x="T0" y="T1"/>
                </a:cxn>
                <a:cxn ang="T7">
                  <a:pos x="T2" y="T3"/>
                </a:cxn>
                <a:cxn ang="T8">
                  <a:pos x="T4" y="T5"/>
                </a:cxn>
              </a:cxnLst>
              <a:rect l="0" t="0" r="r" b="b"/>
              <a:pathLst>
                <a:path w="32" h="4">
                  <a:moveTo>
                    <a:pt x="32" y="0"/>
                  </a:moveTo>
                  <a:lnTo>
                    <a:pt x="0" y="4"/>
                  </a:lnTo>
                  <a:lnTo>
                    <a:pt x="32"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4" name="Freeform 207">
              <a:extLst>
                <a:ext uri="{FF2B5EF4-FFF2-40B4-BE49-F238E27FC236}">
                  <a16:creationId xmlns:a16="http://schemas.microsoft.com/office/drawing/2014/main" id="{993311C5-CE25-4D0A-A8A3-866CDC53802E}"/>
                </a:ext>
              </a:extLst>
            </p:cNvPr>
            <p:cNvSpPr>
              <a:spLocks/>
            </p:cNvSpPr>
            <p:nvPr/>
          </p:nvSpPr>
          <p:spPr bwMode="auto">
            <a:xfrm>
              <a:off x="4696" y="158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5" name="Freeform 208">
              <a:extLst>
                <a:ext uri="{FF2B5EF4-FFF2-40B4-BE49-F238E27FC236}">
                  <a16:creationId xmlns:a16="http://schemas.microsoft.com/office/drawing/2014/main" id="{9B76703E-C791-40F3-9353-20E5994E20A2}"/>
                </a:ext>
              </a:extLst>
            </p:cNvPr>
            <p:cNvSpPr>
              <a:spLocks/>
            </p:cNvSpPr>
            <p:nvPr/>
          </p:nvSpPr>
          <p:spPr bwMode="auto">
            <a:xfrm>
              <a:off x="4680" y="1588"/>
              <a:ext cx="16" cy="29"/>
            </a:xfrm>
            <a:custGeom>
              <a:avLst/>
              <a:gdLst>
                <a:gd name="T0" fmla="*/ 16 w 269"/>
                <a:gd name="T1" fmla="*/ 0 h 484"/>
                <a:gd name="T2" fmla="*/ 14 w 269"/>
                <a:gd name="T3" fmla="*/ 0 h 484"/>
                <a:gd name="T4" fmla="*/ 12 w 269"/>
                <a:gd name="T5" fmla="*/ 1 h 484"/>
                <a:gd name="T6" fmla="*/ 10 w 269"/>
                <a:gd name="T7" fmla="*/ 2 h 484"/>
                <a:gd name="T8" fmla="*/ 9 w 269"/>
                <a:gd name="T9" fmla="*/ 3 h 484"/>
                <a:gd name="T10" fmla="*/ 7 w 269"/>
                <a:gd name="T11" fmla="*/ 5 h 484"/>
                <a:gd name="T12" fmla="*/ 6 w 269"/>
                <a:gd name="T13" fmla="*/ 6 h 484"/>
                <a:gd name="T14" fmla="*/ 4 w 269"/>
                <a:gd name="T15" fmla="*/ 8 h 484"/>
                <a:gd name="T16" fmla="*/ 3 w 269"/>
                <a:gd name="T17" fmla="*/ 10 h 484"/>
                <a:gd name="T18" fmla="*/ 2 w 269"/>
                <a:gd name="T19" fmla="*/ 12 h 484"/>
                <a:gd name="T20" fmla="*/ 1 w 269"/>
                <a:gd name="T21" fmla="*/ 14 h 484"/>
                <a:gd name="T22" fmla="*/ 1 w 269"/>
                <a:gd name="T23" fmla="*/ 16 h 484"/>
                <a:gd name="T24" fmla="*/ 0 w 269"/>
                <a:gd name="T25" fmla="*/ 19 h 484"/>
                <a:gd name="T26" fmla="*/ 0 w 269"/>
                <a:gd name="T27" fmla="*/ 21 h 484"/>
                <a:gd name="T28" fmla="*/ 0 w 269"/>
                <a:gd name="T29" fmla="*/ 24 h 484"/>
                <a:gd name="T30" fmla="*/ 0 w 269"/>
                <a:gd name="T31" fmla="*/ 26 h 484"/>
                <a:gd name="T32" fmla="*/ 0 w 269"/>
                <a:gd name="T33" fmla="*/ 29 h 4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4">
                  <a:moveTo>
                    <a:pt x="269" y="0"/>
                  </a:moveTo>
                  <a:lnTo>
                    <a:pt x="234" y="8"/>
                  </a:lnTo>
                  <a:lnTo>
                    <a:pt x="202" y="21"/>
                  </a:lnTo>
                  <a:lnTo>
                    <a:pt x="172" y="36"/>
                  </a:lnTo>
                  <a:lnTo>
                    <a:pt x="144" y="56"/>
                  </a:lnTo>
                  <a:lnTo>
                    <a:pt x="118" y="79"/>
                  </a:lnTo>
                  <a:lnTo>
                    <a:pt x="94" y="105"/>
                  </a:lnTo>
                  <a:lnTo>
                    <a:pt x="73" y="134"/>
                  </a:lnTo>
                  <a:lnTo>
                    <a:pt x="53" y="166"/>
                  </a:lnTo>
                  <a:lnTo>
                    <a:pt x="37" y="200"/>
                  </a:lnTo>
                  <a:lnTo>
                    <a:pt x="24" y="235"/>
                  </a:lnTo>
                  <a:lnTo>
                    <a:pt x="12" y="273"/>
                  </a:lnTo>
                  <a:lnTo>
                    <a:pt x="5" y="313"/>
                  </a:lnTo>
                  <a:lnTo>
                    <a:pt x="1" y="354"/>
                  </a:lnTo>
                  <a:lnTo>
                    <a:pt x="0" y="396"/>
                  </a:lnTo>
                  <a:lnTo>
                    <a:pt x="2" y="440"/>
                  </a:lnTo>
                  <a:lnTo>
                    <a:pt x="8" y="48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6" name="Freeform 209">
              <a:extLst>
                <a:ext uri="{FF2B5EF4-FFF2-40B4-BE49-F238E27FC236}">
                  <a16:creationId xmlns:a16="http://schemas.microsoft.com/office/drawing/2014/main" id="{46CF5B40-2F88-4748-BB3C-F95F93BDA39E}"/>
                </a:ext>
              </a:extLst>
            </p:cNvPr>
            <p:cNvSpPr>
              <a:spLocks/>
            </p:cNvSpPr>
            <p:nvPr/>
          </p:nvSpPr>
          <p:spPr bwMode="auto">
            <a:xfrm>
              <a:off x="4696" y="1587"/>
              <a:ext cx="1" cy="2"/>
            </a:xfrm>
            <a:custGeom>
              <a:avLst/>
              <a:gdLst>
                <a:gd name="T0" fmla="*/ 0 w 4"/>
                <a:gd name="T1" fmla="*/ 0 h 33"/>
                <a:gd name="T2" fmla="*/ 1 w 4"/>
                <a:gd name="T3" fmla="*/ 2 h 33"/>
                <a:gd name="T4" fmla="*/ 0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0" y="0"/>
                  </a:moveTo>
                  <a:lnTo>
                    <a:pt x="4" y="33"/>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7" name="Freeform 210">
              <a:extLst>
                <a:ext uri="{FF2B5EF4-FFF2-40B4-BE49-F238E27FC236}">
                  <a16:creationId xmlns:a16="http://schemas.microsoft.com/office/drawing/2014/main" id="{2231016B-56E6-4614-81BC-DD64E000CF70}"/>
                </a:ext>
              </a:extLst>
            </p:cNvPr>
            <p:cNvSpPr>
              <a:spLocks/>
            </p:cNvSpPr>
            <p:nvPr/>
          </p:nvSpPr>
          <p:spPr bwMode="auto">
            <a:xfrm>
              <a:off x="4679" y="1617"/>
              <a:ext cx="2" cy="1"/>
            </a:xfrm>
            <a:custGeom>
              <a:avLst/>
              <a:gdLst>
                <a:gd name="T0" fmla="*/ 2 w 33"/>
                <a:gd name="T1" fmla="*/ 0 h 4"/>
                <a:gd name="T2" fmla="*/ 0 w 33"/>
                <a:gd name="T3" fmla="*/ 1 h 4"/>
                <a:gd name="T4" fmla="*/ 2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33" y="0"/>
                  </a:moveTo>
                  <a:lnTo>
                    <a:pt x="0" y="4"/>
                  </a:lnTo>
                  <a:lnTo>
                    <a:pt x="33"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8" name="Freeform 211">
              <a:extLst>
                <a:ext uri="{FF2B5EF4-FFF2-40B4-BE49-F238E27FC236}">
                  <a16:creationId xmlns:a16="http://schemas.microsoft.com/office/drawing/2014/main" id="{514F5968-D46D-46B5-836C-E72A7180FB7E}"/>
                </a:ext>
              </a:extLst>
            </p:cNvPr>
            <p:cNvSpPr>
              <a:spLocks/>
            </p:cNvSpPr>
            <p:nvPr/>
          </p:nvSpPr>
          <p:spPr bwMode="auto">
            <a:xfrm>
              <a:off x="4680" y="1617"/>
              <a:ext cx="24" cy="21"/>
            </a:xfrm>
            <a:custGeom>
              <a:avLst/>
              <a:gdLst>
                <a:gd name="T0" fmla="*/ 0 w 410"/>
                <a:gd name="T1" fmla="*/ 0 h 366"/>
                <a:gd name="T2" fmla="*/ 1 w 410"/>
                <a:gd name="T3" fmla="*/ 2 h 366"/>
                <a:gd name="T4" fmla="*/ 1 w 410"/>
                <a:gd name="T5" fmla="*/ 5 h 366"/>
                <a:gd name="T6" fmla="*/ 2 w 410"/>
                <a:gd name="T7" fmla="*/ 7 h 366"/>
                <a:gd name="T8" fmla="*/ 3 w 410"/>
                <a:gd name="T9" fmla="*/ 9 h 366"/>
                <a:gd name="T10" fmla="*/ 4 w 410"/>
                <a:gd name="T11" fmla="*/ 11 h 366"/>
                <a:gd name="T12" fmla="*/ 6 w 410"/>
                <a:gd name="T13" fmla="*/ 13 h 366"/>
                <a:gd name="T14" fmla="*/ 7 w 410"/>
                <a:gd name="T15" fmla="*/ 15 h 366"/>
                <a:gd name="T16" fmla="*/ 9 w 410"/>
                <a:gd name="T17" fmla="*/ 16 h 366"/>
                <a:gd name="T18" fmla="*/ 10 w 410"/>
                <a:gd name="T19" fmla="*/ 17 h 366"/>
                <a:gd name="T20" fmla="*/ 12 w 410"/>
                <a:gd name="T21" fmla="*/ 19 h 366"/>
                <a:gd name="T22" fmla="*/ 14 w 410"/>
                <a:gd name="T23" fmla="*/ 20 h 366"/>
                <a:gd name="T24" fmla="*/ 16 w 410"/>
                <a:gd name="T25" fmla="*/ 20 h 366"/>
                <a:gd name="T26" fmla="*/ 18 w 410"/>
                <a:gd name="T27" fmla="*/ 21 h 366"/>
                <a:gd name="T28" fmla="*/ 20 w 410"/>
                <a:gd name="T29" fmla="*/ 21 h 366"/>
                <a:gd name="T30" fmla="*/ 22 w 410"/>
                <a:gd name="T31" fmla="*/ 21 h 366"/>
                <a:gd name="T32" fmla="*/ 24 w 410"/>
                <a:gd name="T33" fmla="*/ 21 h 3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6">
                  <a:moveTo>
                    <a:pt x="0" y="0"/>
                  </a:moveTo>
                  <a:lnTo>
                    <a:pt x="10" y="42"/>
                  </a:lnTo>
                  <a:lnTo>
                    <a:pt x="22" y="84"/>
                  </a:lnTo>
                  <a:lnTo>
                    <a:pt x="37" y="122"/>
                  </a:lnTo>
                  <a:lnTo>
                    <a:pt x="55" y="159"/>
                  </a:lnTo>
                  <a:lnTo>
                    <a:pt x="76" y="194"/>
                  </a:lnTo>
                  <a:lnTo>
                    <a:pt x="99" y="226"/>
                  </a:lnTo>
                  <a:lnTo>
                    <a:pt x="124" y="254"/>
                  </a:lnTo>
                  <a:lnTo>
                    <a:pt x="151" y="281"/>
                  </a:lnTo>
                  <a:lnTo>
                    <a:pt x="179" y="303"/>
                  </a:lnTo>
                  <a:lnTo>
                    <a:pt x="210" y="324"/>
                  </a:lnTo>
                  <a:lnTo>
                    <a:pt x="241" y="340"/>
                  </a:lnTo>
                  <a:lnTo>
                    <a:pt x="273" y="352"/>
                  </a:lnTo>
                  <a:lnTo>
                    <a:pt x="307" y="362"/>
                  </a:lnTo>
                  <a:lnTo>
                    <a:pt x="340" y="366"/>
                  </a:lnTo>
                  <a:lnTo>
                    <a:pt x="375" y="366"/>
                  </a:lnTo>
                  <a:lnTo>
                    <a:pt x="410" y="36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9" name="Freeform 212">
              <a:extLst>
                <a:ext uri="{FF2B5EF4-FFF2-40B4-BE49-F238E27FC236}">
                  <a16:creationId xmlns:a16="http://schemas.microsoft.com/office/drawing/2014/main" id="{CD70D780-C0E5-4E13-8F8C-2ECE0D5B134E}"/>
                </a:ext>
              </a:extLst>
            </p:cNvPr>
            <p:cNvSpPr>
              <a:spLocks/>
            </p:cNvSpPr>
            <p:nvPr/>
          </p:nvSpPr>
          <p:spPr bwMode="auto">
            <a:xfrm>
              <a:off x="4679" y="1616"/>
              <a:ext cx="2" cy="1"/>
            </a:xfrm>
            <a:custGeom>
              <a:avLst/>
              <a:gdLst>
                <a:gd name="T0" fmla="*/ 0 w 33"/>
                <a:gd name="T1" fmla="*/ 1 h 6"/>
                <a:gd name="T2" fmla="*/ 2 w 33"/>
                <a:gd name="T3" fmla="*/ 0 h 6"/>
                <a:gd name="T4" fmla="*/ 0 w 33"/>
                <a:gd name="T5" fmla="*/ 1 h 6"/>
                <a:gd name="T6" fmla="*/ 0 60000 65536"/>
                <a:gd name="T7" fmla="*/ 0 60000 65536"/>
                <a:gd name="T8" fmla="*/ 0 60000 65536"/>
              </a:gdLst>
              <a:ahLst/>
              <a:cxnLst>
                <a:cxn ang="T6">
                  <a:pos x="T0" y="T1"/>
                </a:cxn>
                <a:cxn ang="T7">
                  <a:pos x="T2" y="T3"/>
                </a:cxn>
                <a:cxn ang="T8">
                  <a:pos x="T4" y="T5"/>
                </a:cxn>
              </a:cxnLst>
              <a:rect l="0" t="0" r="r" b="b"/>
              <a:pathLst>
                <a:path w="33" h="6">
                  <a:moveTo>
                    <a:pt x="0" y="6"/>
                  </a:moveTo>
                  <a:lnTo>
                    <a:pt x="33" y="0"/>
                  </a:lnTo>
                  <a:lnTo>
                    <a:pt x="0" y="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0" name="Freeform 213">
              <a:extLst>
                <a:ext uri="{FF2B5EF4-FFF2-40B4-BE49-F238E27FC236}">
                  <a16:creationId xmlns:a16="http://schemas.microsoft.com/office/drawing/2014/main" id="{FF9C7FA9-650A-4CCA-BE84-BD7F8E4A1C63}"/>
                </a:ext>
              </a:extLst>
            </p:cNvPr>
            <p:cNvSpPr>
              <a:spLocks/>
            </p:cNvSpPr>
            <p:nvPr/>
          </p:nvSpPr>
          <p:spPr bwMode="auto">
            <a:xfrm>
              <a:off x="4704" y="1637"/>
              <a:ext cx="1" cy="2"/>
            </a:xfrm>
            <a:custGeom>
              <a:avLst/>
              <a:gdLst>
                <a:gd name="T0" fmla="*/ 0 w 6"/>
                <a:gd name="T1" fmla="*/ 0 h 33"/>
                <a:gd name="T2" fmla="*/ 1 w 6"/>
                <a:gd name="T3" fmla="*/ 2 h 33"/>
                <a:gd name="T4" fmla="*/ 0 w 6"/>
                <a:gd name="T5" fmla="*/ 0 h 33"/>
                <a:gd name="T6" fmla="*/ 0 60000 65536"/>
                <a:gd name="T7" fmla="*/ 0 60000 65536"/>
                <a:gd name="T8" fmla="*/ 0 60000 65536"/>
              </a:gdLst>
              <a:ahLst/>
              <a:cxnLst>
                <a:cxn ang="T6">
                  <a:pos x="T0" y="T1"/>
                </a:cxn>
                <a:cxn ang="T7">
                  <a:pos x="T2" y="T3"/>
                </a:cxn>
                <a:cxn ang="T8">
                  <a:pos x="T4" y="T5"/>
                </a:cxn>
              </a:cxnLst>
              <a:rect l="0" t="0" r="r" b="b"/>
              <a:pathLst>
                <a:path w="6" h="33">
                  <a:moveTo>
                    <a:pt x="0" y="0"/>
                  </a:moveTo>
                  <a:lnTo>
                    <a:pt x="6" y="33"/>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1" name="Freeform 214">
              <a:extLst>
                <a:ext uri="{FF2B5EF4-FFF2-40B4-BE49-F238E27FC236}">
                  <a16:creationId xmlns:a16="http://schemas.microsoft.com/office/drawing/2014/main" id="{FAC10F1B-B7BC-4B06-A6D8-7583FE4F0D48}"/>
                </a:ext>
              </a:extLst>
            </p:cNvPr>
            <p:cNvSpPr>
              <a:spLocks noEditPoints="1"/>
            </p:cNvSpPr>
            <p:nvPr/>
          </p:nvSpPr>
          <p:spPr bwMode="auto">
            <a:xfrm>
              <a:off x="4685" y="1594"/>
              <a:ext cx="26" cy="19"/>
            </a:xfrm>
            <a:custGeom>
              <a:avLst/>
              <a:gdLst>
                <a:gd name="T0" fmla="*/ 8 w 442"/>
                <a:gd name="T1" fmla="*/ 2 h 315"/>
                <a:gd name="T2" fmla="*/ 7 w 442"/>
                <a:gd name="T3" fmla="*/ 4 h 315"/>
                <a:gd name="T4" fmla="*/ 6 w 442"/>
                <a:gd name="T5" fmla="*/ 5 h 315"/>
                <a:gd name="T6" fmla="*/ 8 w 442"/>
                <a:gd name="T7" fmla="*/ 12 h 315"/>
                <a:gd name="T8" fmla="*/ 8 w 442"/>
                <a:gd name="T9" fmla="*/ 17 h 315"/>
                <a:gd name="T10" fmla="*/ 7 w 442"/>
                <a:gd name="T11" fmla="*/ 19 h 315"/>
                <a:gd name="T12" fmla="*/ 5 w 442"/>
                <a:gd name="T13" fmla="*/ 18 h 315"/>
                <a:gd name="T14" fmla="*/ 5 w 442"/>
                <a:gd name="T15" fmla="*/ 13 h 315"/>
                <a:gd name="T16" fmla="*/ 4 w 442"/>
                <a:gd name="T17" fmla="*/ 8 h 315"/>
                <a:gd name="T18" fmla="*/ 2 w 442"/>
                <a:gd name="T19" fmla="*/ 10 h 315"/>
                <a:gd name="T20" fmla="*/ 0 w 442"/>
                <a:gd name="T21" fmla="*/ 9 h 315"/>
                <a:gd name="T22" fmla="*/ 0 w 442"/>
                <a:gd name="T23" fmla="*/ 7 h 315"/>
                <a:gd name="T24" fmla="*/ 2 w 442"/>
                <a:gd name="T25" fmla="*/ 6 h 315"/>
                <a:gd name="T26" fmla="*/ 4 w 442"/>
                <a:gd name="T27" fmla="*/ 4 h 315"/>
                <a:gd name="T28" fmla="*/ 6 w 442"/>
                <a:gd name="T29" fmla="*/ 2 h 315"/>
                <a:gd name="T30" fmla="*/ 17 w 442"/>
                <a:gd name="T31" fmla="*/ 2 h 315"/>
                <a:gd name="T32" fmla="*/ 23 w 442"/>
                <a:gd name="T33" fmla="*/ 2 h 315"/>
                <a:gd name="T34" fmla="*/ 23 w 442"/>
                <a:gd name="T35" fmla="*/ 2 h 315"/>
                <a:gd name="T36" fmla="*/ 23 w 442"/>
                <a:gd name="T37" fmla="*/ 4 h 315"/>
                <a:gd name="T38" fmla="*/ 22 w 442"/>
                <a:gd name="T39" fmla="*/ 4 h 315"/>
                <a:gd name="T40" fmla="*/ 18 w 442"/>
                <a:gd name="T41" fmla="*/ 5 h 315"/>
                <a:gd name="T42" fmla="*/ 16 w 442"/>
                <a:gd name="T43" fmla="*/ 5 h 315"/>
                <a:gd name="T44" fmla="*/ 14 w 442"/>
                <a:gd name="T45" fmla="*/ 7 h 315"/>
                <a:gd name="T46" fmla="*/ 15 w 442"/>
                <a:gd name="T47" fmla="*/ 8 h 315"/>
                <a:gd name="T48" fmla="*/ 19 w 442"/>
                <a:gd name="T49" fmla="*/ 7 h 315"/>
                <a:gd name="T50" fmla="*/ 23 w 442"/>
                <a:gd name="T51" fmla="*/ 7 h 315"/>
                <a:gd name="T52" fmla="*/ 23 w 442"/>
                <a:gd name="T53" fmla="*/ 8 h 315"/>
                <a:gd name="T54" fmla="*/ 23 w 442"/>
                <a:gd name="T55" fmla="*/ 9 h 315"/>
                <a:gd name="T56" fmla="*/ 21 w 442"/>
                <a:gd name="T57" fmla="*/ 10 h 315"/>
                <a:gd name="T58" fmla="*/ 20 w 442"/>
                <a:gd name="T59" fmla="*/ 10 h 315"/>
                <a:gd name="T60" fmla="*/ 22 w 442"/>
                <a:gd name="T61" fmla="*/ 13 h 315"/>
                <a:gd name="T62" fmla="*/ 26 w 442"/>
                <a:gd name="T63" fmla="*/ 13 h 315"/>
                <a:gd name="T64" fmla="*/ 25 w 442"/>
                <a:gd name="T65" fmla="*/ 15 h 315"/>
                <a:gd name="T66" fmla="*/ 24 w 442"/>
                <a:gd name="T67" fmla="*/ 15 h 315"/>
                <a:gd name="T68" fmla="*/ 21 w 442"/>
                <a:gd name="T69" fmla="*/ 15 h 315"/>
                <a:gd name="T70" fmla="*/ 16 w 442"/>
                <a:gd name="T71" fmla="*/ 16 h 315"/>
                <a:gd name="T72" fmla="*/ 12 w 442"/>
                <a:gd name="T73" fmla="*/ 18 h 315"/>
                <a:gd name="T74" fmla="*/ 11 w 442"/>
                <a:gd name="T75" fmla="*/ 18 h 315"/>
                <a:gd name="T76" fmla="*/ 10 w 442"/>
                <a:gd name="T77" fmla="*/ 17 h 315"/>
                <a:gd name="T78" fmla="*/ 10 w 442"/>
                <a:gd name="T79" fmla="*/ 16 h 315"/>
                <a:gd name="T80" fmla="*/ 13 w 442"/>
                <a:gd name="T81" fmla="*/ 14 h 315"/>
                <a:gd name="T82" fmla="*/ 14 w 442"/>
                <a:gd name="T83" fmla="*/ 11 h 315"/>
                <a:gd name="T84" fmla="*/ 13 w 442"/>
                <a:gd name="T85" fmla="*/ 11 h 315"/>
                <a:gd name="T86" fmla="*/ 12 w 442"/>
                <a:gd name="T87" fmla="*/ 12 h 315"/>
                <a:gd name="T88" fmla="*/ 9 w 442"/>
                <a:gd name="T89" fmla="*/ 14 h 315"/>
                <a:gd name="T90" fmla="*/ 8 w 442"/>
                <a:gd name="T91" fmla="*/ 14 h 315"/>
                <a:gd name="T92" fmla="*/ 8 w 442"/>
                <a:gd name="T93" fmla="*/ 12 h 315"/>
                <a:gd name="T94" fmla="*/ 8 w 442"/>
                <a:gd name="T95" fmla="*/ 11 h 315"/>
                <a:gd name="T96" fmla="*/ 10 w 442"/>
                <a:gd name="T97" fmla="*/ 9 h 315"/>
                <a:gd name="T98" fmla="*/ 12 w 442"/>
                <a:gd name="T99" fmla="*/ 7 h 315"/>
                <a:gd name="T100" fmla="*/ 11 w 442"/>
                <a:gd name="T101" fmla="*/ 6 h 315"/>
                <a:gd name="T102" fmla="*/ 9 w 442"/>
                <a:gd name="T103" fmla="*/ 7 h 315"/>
                <a:gd name="T104" fmla="*/ 8 w 442"/>
                <a:gd name="T105" fmla="*/ 6 h 315"/>
                <a:gd name="T106" fmla="*/ 8 w 442"/>
                <a:gd name="T107" fmla="*/ 5 h 315"/>
                <a:gd name="T108" fmla="*/ 11 w 442"/>
                <a:gd name="T109" fmla="*/ 3 h 315"/>
                <a:gd name="T110" fmla="*/ 13 w 442"/>
                <a:gd name="T111" fmla="*/ 2 h 315"/>
                <a:gd name="T112" fmla="*/ 14 w 442"/>
                <a:gd name="T113" fmla="*/ 0 h 315"/>
                <a:gd name="T114" fmla="*/ 15 w 442"/>
                <a:gd name="T115" fmla="*/ 0 h 315"/>
                <a:gd name="T116" fmla="*/ 15 w 442"/>
                <a:gd name="T117" fmla="*/ 1 h 315"/>
                <a:gd name="T118" fmla="*/ 15 w 442"/>
                <a:gd name="T119" fmla="*/ 3 h 3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2" h="315">
                  <a:moveTo>
                    <a:pt x="120" y="21"/>
                  </a:moveTo>
                  <a:lnTo>
                    <a:pt x="121" y="20"/>
                  </a:lnTo>
                  <a:lnTo>
                    <a:pt x="123" y="20"/>
                  </a:lnTo>
                  <a:lnTo>
                    <a:pt x="124" y="20"/>
                  </a:lnTo>
                  <a:lnTo>
                    <a:pt x="126" y="20"/>
                  </a:lnTo>
                  <a:lnTo>
                    <a:pt x="127" y="20"/>
                  </a:lnTo>
                  <a:lnTo>
                    <a:pt x="128" y="21"/>
                  </a:lnTo>
                  <a:lnTo>
                    <a:pt x="129" y="21"/>
                  </a:lnTo>
                  <a:lnTo>
                    <a:pt x="131" y="22"/>
                  </a:lnTo>
                  <a:lnTo>
                    <a:pt x="131" y="23"/>
                  </a:lnTo>
                  <a:lnTo>
                    <a:pt x="132" y="24"/>
                  </a:lnTo>
                  <a:lnTo>
                    <a:pt x="133" y="25"/>
                  </a:lnTo>
                  <a:lnTo>
                    <a:pt x="134" y="26"/>
                  </a:lnTo>
                  <a:lnTo>
                    <a:pt x="134" y="27"/>
                  </a:lnTo>
                  <a:lnTo>
                    <a:pt x="135" y="28"/>
                  </a:lnTo>
                  <a:lnTo>
                    <a:pt x="135" y="30"/>
                  </a:lnTo>
                  <a:lnTo>
                    <a:pt x="136" y="32"/>
                  </a:lnTo>
                  <a:lnTo>
                    <a:pt x="136" y="33"/>
                  </a:lnTo>
                  <a:lnTo>
                    <a:pt x="136" y="34"/>
                  </a:lnTo>
                  <a:lnTo>
                    <a:pt x="136" y="36"/>
                  </a:lnTo>
                  <a:lnTo>
                    <a:pt x="135" y="37"/>
                  </a:lnTo>
                  <a:lnTo>
                    <a:pt x="135" y="39"/>
                  </a:lnTo>
                  <a:lnTo>
                    <a:pt x="134" y="41"/>
                  </a:lnTo>
                  <a:lnTo>
                    <a:pt x="134" y="43"/>
                  </a:lnTo>
                  <a:lnTo>
                    <a:pt x="133" y="45"/>
                  </a:lnTo>
                  <a:lnTo>
                    <a:pt x="132" y="47"/>
                  </a:lnTo>
                  <a:lnTo>
                    <a:pt x="131" y="51"/>
                  </a:lnTo>
                  <a:lnTo>
                    <a:pt x="130" y="53"/>
                  </a:lnTo>
                  <a:lnTo>
                    <a:pt x="129" y="56"/>
                  </a:lnTo>
                  <a:lnTo>
                    <a:pt x="127" y="59"/>
                  </a:lnTo>
                  <a:lnTo>
                    <a:pt x="126" y="62"/>
                  </a:lnTo>
                  <a:lnTo>
                    <a:pt x="124" y="65"/>
                  </a:lnTo>
                  <a:lnTo>
                    <a:pt x="123" y="69"/>
                  </a:lnTo>
                  <a:lnTo>
                    <a:pt x="122" y="70"/>
                  </a:lnTo>
                  <a:lnTo>
                    <a:pt x="121" y="71"/>
                  </a:lnTo>
                  <a:lnTo>
                    <a:pt x="120" y="73"/>
                  </a:lnTo>
                  <a:lnTo>
                    <a:pt x="118" y="74"/>
                  </a:lnTo>
                  <a:lnTo>
                    <a:pt x="118" y="76"/>
                  </a:lnTo>
                  <a:lnTo>
                    <a:pt x="117" y="77"/>
                  </a:lnTo>
                  <a:lnTo>
                    <a:pt x="116" y="79"/>
                  </a:lnTo>
                  <a:lnTo>
                    <a:pt x="115" y="80"/>
                  </a:lnTo>
                  <a:lnTo>
                    <a:pt x="115" y="81"/>
                  </a:lnTo>
                  <a:lnTo>
                    <a:pt x="114" y="83"/>
                  </a:lnTo>
                  <a:lnTo>
                    <a:pt x="113" y="84"/>
                  </a:lnTo>
                  <a:lnTo>
                    <a:pt x="112" y="85"/>
                  </a:lnTo>
                  <a:lnTo>
                    <a:pt x="111" y="87"/>
                  </a:lnTo>
                  <a:lnTo>
                    <a:pt x="110" y="88"/>
                  </a:lnTo>
                  <a:lnTo>
                    <a:pt x="109" y="89"/>
                  </a:lnTo>
                  <a:lnTo>
                    <a:pt x="109" y="91"/>
                  </a:lnTo>
                  <a:lnTo>
                    <a:pt x="109" y="95"/>
                  </a:lnTo>
                  <a:lnTo>
                    <a:pt x="110" y="102"/>
                  </a:lnTo>
                  <a:lnTo>
                    <a:pt x="112" y="107"/>
                  </a:lnTo>
                  <a:lnTo>
                    <a:pt x="113" y="113"/>
                  </a:lnTo>
                  <a:lnTo>
                    <a:pt x="114" y="119"/>
                  </a:lnTo>
                  <a:lnTo>
                    <a:pt x="115" y="126"/>
                  </a:lnTo>
                  <a:lnTo>
                    <a:pt x="116" y="132"/>
                  </a:lnTo>
                  <a:lnTo>
                    <a:pt x="118" y="140"/>
                  </a:lnTo>
                  <a:lnTo>
                    <a:pt x="120" y="148"/>
                  </a:lnTo>
                  <a:lnTo>
                    <a:pt x="121" y="156"/>
                  </a:lnTo>
                  <a:lnTo>
                    <a:pt x="123" y="164"/>
                  </a:lnTo>
                  <a:lnTo>
                    <a:pt x="125" y="173"/>
                  </a:lnTo>
                  <a:lnTo>
                    <a:pt x="126" y="182"/>
                  </a:lnTo>
                  <a:lnTo>
                    <a:pt x="128" y="192"/>
                  </a:lnTo>
                  <a:lnTo>
                    <a:pt x="130" y="202"/>
                  </a:lnTo>
                  <a:lnTo>
                    <a:pt x="132" y="212"/>
                  </a:lnTo>
                  <a:lnTo>
                    <a:pt x="133" y="218"/>
                  </a:lnTo>
                  <a:lnTo>
                    <a:pt x="134" y="225"/>
                  </a:lnTo>
                  <a:lnTo>
                    <a:pt x="135" y="231"/>
                  </a:lnTo>
                  <a:lnTo>
                    <a:pt x="135" y="238"/>
                  </a:lnTo>
                  <a:lnTo>
                    <a:pt x="136" y="244"/>
                  </a:lnTo>
                  <a:lnTo>
                    <a:pt x="137" y="249"/>
                  </a:lnTo>
                  <a:lnTo>
                    <a:pt x="138" y="254"/>
                  </a:lnTo>
                  <a:lnTo>
                    <a:pt x="138" y="259"/>
                  </a:lnTo>
                  <a:lnTo>
                    <a:pt x="139" y="264"/>
                  </a:lnTo>
                  <a:lnTo>
                    <a:pt x="139" y="268"/>
                  </a:lnTo>
                  <a:lnTo>
                    <a:pt x="139" y="272"/>
                  </a:lnTo>
                  <a:lnTo>
                    <a:pt x="140" y="276"/>
                  </a:lnTo>
                  <a:lnTo>
                    <a:pt x="140" y="280"/>
                  </a:lnTo>
                  <a:lnTo>
                    <a:pt x="140" y="283"/>
                  </a:lnTo>
                  <a:lnTo>
                    <a:pt x="140" y="286"/>
                  </a:lnTo>
                  <a:lnTo>
                    <a:pt x="140" y="289"/>
                  </a:lnTo>
                  <a:lnTo>
                    <a:pt x="139" y="291"/>
                  </a:lnTo>
                  <a:lnTo>
                    <a:pt x="139" y="294"/>
                  </a:lnTo>
                  <a:lnTo>
                    <a:pt x="138" y="296"/>
                  </a:lnTo>
                  <a:lnTo>
                    <a:pt x="138" y="299"/>
                  </a:lnTo>
                  <a:lnTo>
                    <a:pt x="137" y="301"/>
                  </a:lnTo>
                  <a:lnTo>
                    <a:pt x="136" y="303"/>
                  </a:lnTo>
                  <a:lnTo>
                    <a:pt x="135" y="305"/>
                  </a:lnTo>
                  <a:lnTo>
                    <a:pt x="134" y="306"/>
                  </a:lnTo>
                  <a:lnTo>
                    <a:pt x="132" y="308"/>
                  </a:lnTo>
                  <a:lnTo>
                    <a:pt x="131" y="309"/>
                  </a:lnTo>
                  <a:lnTo>
                    <a:pt x="130" y="311"/>
                  </a:lnTo>
                  <a:lnTo>
                    <a:pt x="128" y="312"/>
                  </a:lnTo>
                  <a:lnTo>
                    <a:pt x="126" y="313"/>
                  </a:lnTo>
                  <a:lnTo>
                    <a:pt x="124" y="313"/>
                  </a:lnTo>
                  <a:lnTo>
                    <a:pt x="123" y="314"/>
                  </a:lnTo>
                  <a:lnTo>
                    <a:pt x="121" y="315"/>
                  </a:lnTo>
                  <a:lnTo>
                    <a:pt x="117" y="315"/>
                  </a:lnTo>
                  <a:lnTo>
                    <a:pt x="115" y="315"/>
                  </a:lnTo>
                  <a:lnTo>
                    <a:pt x="113" y="314"/>
                  </a:lnTo>
                  <a:lnTo>
                    <a:pt x="111" y="314"/>
                  </a:lnTo>
                  <a:lnTo>
                    <a:pt x="109" y="314"/>
                  </a:lnTo>
                  <a:lnTo>
                    <a:pt x="107" y="313"/>
                  </a:lnTo>
                  <a:lnTo>
                    <a:pt x="105" y="312"/>
                  </a:lnTo>
                  <a:lnTo>
                    <a:pt x="103" y="311"/>
                  </a:lnTo>
                  <a:lnTo>
                    <a:pt x="101" y="310"/>
                  </a:lnTo>
                  <a:lnTo>
                    <a:pt x="99" y="309"/>
                  </a:lnTo>
                  <a:lnTo>
                    <a:pt x="97" y="308"/>
                  </a:lnTo>
                  <a:lnTo>
                    <a:pt x="95" y="306"/>
                  </a:lnTo>
                  <a:lnTo>
                    <a:pt x="93" y="305"/>
                  </a:lnTo>
                  <a:lnTo>
                    <a:pt x="91" y="303"/>
                  </a:lnTo>
                  <a:lnTo>
                    <a:pt x="89" y="301"/>
                  </a:lnTo>
                  <a:lnTo>
                    <a:pt x="87" y="299"/>
                  </a:lnTo>
                  <a:lnTo>
                    <a:pt x="87" y="295"/>
                  </a:lnTo>
                  <a:lnTo>
                    <a:pt x="87" y="291"/>
                  </a:lnTo>
                  <a:lnTo>
                    <a:pt x="88" y="287"/>
                  </a:lnTo>
                  <a:lnTo>
                    <a:pt x="88" y="282"/>
                  </a:lnTo>
                  <a:lnTo>
                    <a:pt x="88" y="277"/>
                  </a:lnTo>
                  <a:lnTo>
                    <a:pt x="87" y="271"/>
                  </a:lnTo>
                  <a:lnTo>
                    <a:pt x="87" y="266"/>
                  </a:lnTo>
                  <a:lnTo>
                    <a:pt x="87" y="260"/>
                  </a:lnTo>
                  <a:lnTo>
                    <a:pt x="86" y="254"/>
                  </a:lnTo>
                  <a:lnTo>
                    <a:pt x="85" y="248"/>
                  </a:lnTo>
                  <a:lnTo>
                    <a:pt x="85" y="241"/>
                  </a:lnTo>
                  <a:lnTo>
                    <a:pt x="84" y="234"/>
                  </a:lnTo>
                  <a:lnTo>
                    <a:pt x="82" y="225"/>
                  </a:lnTo>
                  <a:lnTo>
                    <a:pt x="81" y="218"/>
                  </a:lnTo>
                  <a:lnTo>
                    <a:pt x="80" y="210"/>
                  </a:lnTo>
                  <a:lnTo>
                    <a:pt x="79" y="202"/>
                  </a:lnTo>
                  <a:lnTo>
                    <a:pt x="78" y="197"/>
                  </a:lnTo>
                  <a:lnTo>
                    <a:pt x="77" y="192"/>
                  </a:lnTo>
                  <a:lnTo>
                    <a:pt x="76" y="186"/>
                  </a:lnTo>
                  <a:lnTo>
                    <a:pt x="75" y="181"/>
                  </a:lnTo>
                  <a:lnTo>
                    <a:pt x="74" y="177"/>
                  </a:lnTo>
                  <a:lnTo>
                    <a:pt x="74" y="173"/>
                  </a:lnTo>
                  <a:lnTo>
                    <a:pt x="73" y="169"/>
                  </a:lnTo>
                  <a:lnTo>
                    <a:pt x="72" y="165"/>
                  </a:lnTo>
                  <a:lnTo>
                    <a:pt x="72" y="161"/>
                  </a:lnTo>
                  <a:lnTo>
                    <a:pt x="70" y="157"/>
                  </a:lnTo>
                  <a:lnTo>
                    <a:pt x="69" y="153"/>
                  </a:lnTo>
                  <a:lnTo>
                    <a:pt x="69" y="150"/>
                  </a:lnTo>
                  <a:lnTo>
                    <a:pt x="68" y="147"/>
                  </a:lnTo>
                  <a:lnTo>
                    <a:pt x="68" y="143"/>
                  </a:lnTo>
                  <a:lnTo>
                    <a:pt x="67" y="139"/>
                  </a:lnTo>
                  <a:lnTo>
                    <a:pt x="67" y="137"/>
                  </a:lnTo>
                  <a:lnTo>
                    <a:pt x="64" y="139"/>
                  </a:lnTo>
                  <a:lnTo>
                    <a:pt x="61" y="141"/>
                  </a:lnTo>
                  <a:lnTo>
                    <a:pt x="58" y="144"/>
                  </a:lnTo>
                  <a:lnTo>
                    <a:pt x="55" y="146"/>
                  </a:lnTo>
                  <a:lnTo>
                    <a:pt x="52" y="148"/>
                  </a:lnTo>
                  <a:lnTo>
                    <a:pt x="49" y="150"/>
                  </a:lnTo>
                  <a:lnTo>
                    <a:pt x="47" y="152"/>
                  </a:lnTo>
                  <a:lnTo>
                    <a:pt x="44" y="153"/>
                  </a:lnTo>
                  <a:lnTo>
                    <a:pt x="41" y="155"/>
                  </a:lnTo>
                  <a:lnTo>
                    <a:pt x="39" y="156"/>
                  </a:lnTo>
                  <a:lnTo>
                    <a:pt x="36" y="157"/>
                  </a:lnTo>
                  <a:lnTo>
                    <a:pt x="34" y="158"/>
                  </a:lnTo>
                  <a:lnTo>
                    <a:pt x="31" y="159"/>
                  </a:lnTo>
                  <a:lnTo>
                    <a:pt x="29" y="159"/>
                  </a:lnTo>
                  <a:lnTo>
                    <a:pt x="27" y="160"/>
                  </a:lnTo>
                  <a:lnTo>
                    <a:pt x="25" y="161"/>
                  </a:lnTo>
                  <a:lnTo>
                    <a:pt x="21" y="161"/>
                  </a:lnTo>
                  <a:lnTo>
                    <a:pt x="19" y="161"/>
                  </a:lnTo>
                  <a:lnTo>
                    <a:pt x="16" y="161"/>
                  </a:lnTo>
                  <a:lnTo>
                    <a:pt x="14" y="161"/>
                  </a:lnTo>
                  <a:lnTo>
                    <a:pt x="12" y="161"/>
                  </a:lnTo>
                  <a:lnTo>
                    <a:pt x="11" y="160"/>
                  </a:lnTo>
                  <a:lnTo>
                    <a:pt x="9" y="160"/>
                  </a:lnTo>
                  <a:lnTo>
                    <a:pt x="8" y="159"/>
                  </a:lnTo>
                  <a:lnTo>
                    <a:pt x="6" y="158"/>
                  </a:lnTo>
                  <a:lnTo>
                    <a:pt x="5" y="157"/>
                  </a:lnTo>
                  <a:lnTo>
                    <a:pt x="4" y="155"/>
                  </a:lnTo>
                  <a:lnTo>
                    <a:pt x="3" y="154"/>
                  </a:lnTo>
                  <a:lnTo>
                    <a:pt x="2" y="152"/>
                  </a:lnTo>
                  <a:lnTo>
                    <a:pt x="1" y="151"/>
                  </a:lnTo>
                  <a:lnTo>
                    <a:pt x="1" y="149"/>
                  </a:lnTo>
                  <a:lnTo>
                    <a:pt x="1" y="147"/>
                  </a:lnTo>
                  <a:lnTo>
                    <a:pt x="0" y="144"/>
                  </a:lnTo>
                  <a:lnTo>
                    <a:pt x="0" y="141"/>
                  </a:lnTo>
                  <a:lnTo>
                    <a:pt x="0" y="139"/>
                  </a:lnTo>
                  <a:lnTo>
                    <a:pt x="0" y="137"/>
                  </a:lnTo>
                  <a:lnTo>
                    <a:pt x="0" y="135"/>
                  </a:lnTo>
                  <a:lnTo>
                    <a:pt x="0" y="132"/>
                  </a:lnTo>
                  <a:lnTo>
                    <a:pt x="0" y="130"/>
                  </a:lnTo>
                  <a:lnTo>
                    <a:pt x="1" y="127"/>
                  </a:lnTo>
                  <a:lnTo>
                    <a:pt x="1" y="125"/>
                  </a:lnTo>
                  <a:lnTo>
                    <a:pt x="2" y="122"/>
                  </a:lnTo>
                  <a:lnTo>
                    <a:pt x="3" y="120"/>
                  </a:lnTo>
                  <a:lnTo>
                    <a:pt x="4" y="117"/>
                  </a:lnTo>
                  <a:lnTo>
                    <a:pt x="5" y="114"/>
                  </a:lnTo>
                  <a:lnTo>
                    <a:pt x="6" y="111"/>
                  </a:lnTo>
                  <a:lnTo>
                    <a:pt x="7" y="108"/>
                  </a:lnTo>
                  <a:lnTo>
                    <a:pt x="9" y="106"/>
                  </a:lnTo>
                  <a:lnTo>
                    <a:pt x="10" y="106"/>
                  </a:lnTo>
                  <a:lnTo>
                    <a:pt x="10" y="107"/>
                  </a:lnTo>
                  <a:lnTo>
                    <a:pt x="11" y="107"/>
                  </a:lnTo>
                  <a:lnTo>
                    <a:pt x="12" y="107"/>
                  </a:lnTo>
                  <a:lnTo>
                    <a:pt x="13" y="107"/>
                  </a:lnTo>
                  <a:lnTo>
                    <a:pt x="14" y="107"/>
                  </a:lnTo>
                  <a:lnTo>
                    <a:pt x="15" y="107"/>
                  </a:lnTo>
                  <a:lnTo>
                    <a:pt x="16" y="107"/>
                  </a:lnTo>
                  <a:lnTo>
                    <a:pt x="17" y="107"/>
                  </a:lnTo>
                  <a:lnTo>
                    <a:pt x="18" y="107"/>
                  </a:lnTo>
                  <a:lnTo>
                    <a:pt x="19" y="107"/>
                  </a:lnTo>
                  <a:lnTo>
                    <a:pt x="20" y="107"/>
                  </a:lnTo>
                  <a:lnTo>
                    <a:pt x="23" y="106"/>
                  </a:lnTo>
                  <a:lnTo>
                    <a:pt x="25" y="105"/>
                  </a:lnTo>
                  <a:lnTo>
                    <a:pt x="27" y="105"/>
                  </a:lnTo>
                  <a:lnTo>
                    <a:pt x="30" y="104"/>
                  </a:lnTo>
                  <a:lnTo>
                    <a:pt x="32" y="103"/>
                  </a:lnTo>
                  <a:lnTo>
                    <a:pt x="35" y="102"/>
                  </a:lnTo>
                  <a:lnTo>
                    <a:pt x="37" y="101"/>
                  </a:lnTo>
                  <a:lnTo>
                    <a:pt x="40" y="99"/>
                  </a:lnTo>
                  <a:lnTo>
                    <a:pt x="42" y="98"/>
                  </a:lnTo>
                  <a:lnTo>
                    <a:pt x="45" y="95"/>
                  </a:lnTo>
                  <a:lnTo>
                    <a:pt x="47" y="93"/>
                  </a:lnTo>
                  <a:lnTo>
                    <a:pt x="50" y="91"/>
                  </a:lnTo>
                  <a:lnTo>
                    <a:pt x="53" y="89"/>
                  </a:lnTo>
                  <a:lnTo>
                    <a:pt x="55" y="87"/>
                  </a:lnTo>
                  <a:lnTo>
                    <a:pt x="58" y="85"/>
                  </a:lnTo>
                  <a:lnTo>
                    <a:pt x="61" y="83"/>
                  </a:lnTo>
                  <a:lnTo>
                    <a:pt x="64" y="79"/>
                  </a:lnTo>
                  <a:lnTo>
                    <a:pt x="67" y="76"/>
                  </a:lnTo>
                  <a:lnTo>
                    <a:pt x="72" y="73"/>
                  </a:lnTo>
                  <a:lnTo>
                    <a:pt x="75" y="69"/>
                  </a:lnTo>
                  <a:lnTo>
                    <a:pt x="78" y="66"/>
                  </a:lnTo>
                  <a:lnTo>
                    <a:pt x="81" y="63"/>
                  </a:lnTo>
                  <a:lnTo>
                    <a:pt x="84" y="60"/>
                  </a:lnTo>
                  <a:lnTo>
                    <a:pt x="86" y="57"/>
                  </a:lnTo>
                  <a:lnTo>
                    <a:pt x="89" y="54"/>
                  </a:lnTo>
                  <a:lnTo>
                    <a:pt x="92" y="51"/>
                  </a:lnTo>
                  <a:lnTo>
                    <a:pt x="94" y="47"/>
                  </a:lnTo>
                  <a:lnTo>
                    <a:pt x="96" y="44"/>
                  </a:lnTo>
                  <a:lnTo>
                    <a:pt x="98" y="41"/>
                  </a:lnTo>
                  <a:lnTo>
                    <a:pt x="101" y="38"/>
                  </a:lnTo>
                  <a:lnTo>
                    <a:pt x="103" y="35"/>
                  </a:lnTo>
                  <a:lnTo>
                    <a:pt x="105" y="32"/>
                  </a:lnTo>
                  <a:lnTo>
                    <a:pt x="105" y="30"/>
                  </a:lnTo>
                  <a:lnTo>
                    <a:pt x="106" y="29"/>
                  </a:lnTo>
                  <a:lnTo>
                    <a:pt x="106" y="28"/>
                  </a:lnTo>
                  <a:lnTo>
                    <a:pt x="107" y="27"/>
                  </a:lnTo>
                  <a:lnTo>
                    <a:pt x="108" y="26"/>
                  </a:lnTo>
                  <a:lnTo>
                    <a:pt x="109" y="25"/>
                  </a:lnTo>
                  <a:lnTo>
                    <a:pt x="110" y="24"/>
                  </a:lnTo>
                  <a:lnTo>
                    <a:pt x="111" y="23"/>
                  </a:lnTo>
                  <a:lnTo>
                    <a:pt x="112" y="23"/>
                  </a:lnTo>
                  <a:lnTo>
                    <a:pt x="113" y="22"/>
                  </a:lnTo>
                  <a:lnTo>
                    <a:pt x="114" y="22"/>
                  </a:lnTo>
                  <a:lnTo>
                    <a:pt x="115" y="21"/>
                  </a:lnTo>
                  <a:lnTo>
                    <a:pt x="116" y="21"/>
                  </a:lnTo>
                  <a:lnTo>
                    <a:pt x="117" y="21"/>
                  </a:lnTo>
                  <a:lnTo>
                    <a:pt x="120" y="21"/>
                  </a:lnTo>
                  <a:close/>
                  <a:moveTo>
                    <a:pt x="274" y="42"/>
                  </a:moveTo>
                  <a:lnTo>
                    <a:pt x="281" y="40"/>
                  </a:lnTo>
                  <a:lnTo>
                    <a:pt x="289" y="39"/>
                  </a:lnTo>
                  <a:lnTo>
                    <a:pt x="296" y="38"/>
                  </a:lnTo>
                  <a:lnTo>
                    <a:pt x="303" y="37"/>
                  </a:lnTo>
                  <a:lnTo>
                    <a:pt x="310" y="36"/>
                  </a:lnTo>
                  <a:lnTo>
                    <a:pt x="318" y="34"/>
                  </a:lnTo>
                  <a:lnTo>
                    <a:pt x="325" y="33"/>
                  </a:lnTo>
                  <a:lnTo>
                    <a:pt x="332" y="33"/>
                  </a:lnTo>
                  <a:lnTo>
                    <a:pt x="338" y="32"/>
                  </a:lnTo>
                  <a:lnTo>
                    <a:pt x="344" y="31"/>
                  </a:lnTo>
                  <a:lnTo>
                    <a:pt x="351" y="30"/>
                  </a:lnTo>
                  <a:lnTo>
                    <a:pt x="357" y="29"/>
                  </a:lnTo>
                  <a:lnTo>
                    <a:pt x="364" y="28"/>
                  </a:lnTo>
                  <a:lnTo>
                    <a:pt x="369" y="28"/>
                  </a:lnTo>
                  <a:lnTo>
                    <a:pt x="375" y="27"/>
                  </a:lnTo>
                  <a:lnTo>
                    <a:pt x="381" y="27"/>
                  </a:lnTo>
                  <a:lnTo>
                    <a:pt x="382" y="26"/>
                  </a:lnTo>
                  <a:lnTo>
                    <a:pt x="384" y="26"/>
                  </a:lnTo>
                  <a:lnTo>
                    <a:pt x="385" y="26"/>
                  </a:lnTo>
                  <a:lnTo>
                    <a:pt x="386" y="26"/>
                  </a:lnTo>
                  <a:lnTo>
                    <a:pt x="388" y="26"/>
                  </a:lnTo>
                  <a:lnTo>
                    <a:pt x="389" y="26"/>
                  </a:lnTo>
                  <a:lnTo>
                    <a:pt x="390" y="26"/>
                  </a:lnTo>
                  <a:lnTo>
                    <a:pt x="391" y="27"/>
                  </a:lnTo>
                  <a:lnTo>
                    <a:pt x="392" y="27"/>
                  </a:lnTo>
                  <a:lnTo>
                    <a:pt x="393" y="27"/>
                  </a:lnTo>
                  <a:lnTo>
                    <a:pt x="394" y="28"/>
                  </a:lnTo>
                  <a:lnTo>
                    <a:pt x="394" y="29"/>
                  </a:lnTo>
                  <a:lnTo>
                    <a:pt x="395" y="30"/>
                  </a:lnTo>
                  <a:lnTo>
                    <a:pt x="395" y="31"/>
                  </a:lnTo>
                  <a:lnTo>
                    <a:pt x="395" y="33"/>
                  </a:lnTo>
                  <a:lnTo>
                    <a:pt x="395" y="34"/>
                  </a:lnTo>
                  <a:lnTo>
                    <a:pt x="395" y="36"/>
                  </a:lnTo>
                  <a:lnTo>
                    <a:pt x="396" y="37"/>
                  </a:lnTo>
                  <a:lnTo>
                    <a:pt x="396" y="39"/>
                  </a:lnTo>
                  <a:lnTo>
                    <a:pt x="396" y="41"/>
                  </a:lnTo>
                  <a:lnTo>
                    <a:pt x="396" y="43"/>
                  </a:lnTo>
                  <a:lnTo>
                    <a:pt x="395" y="44"/>
                  </a:lnTo>
                  <a:lnTo>
                    <a:pt x="395" y="46"/>
                  </a:lnTo>
                  <a:lnTo>
                    <a:pt x="395" y="48"/>
                  </a:lnTo>
                  <a:lnTo>
                    <a:pt x="395" y="51"/>
                  </a:lnTo>
                  <a:lnTo>
                    <a:pt x="395" y="52"/>
                  </a:lnTo>
                  <a:lnTo>
                    <a:pt x="394" y="54"/>
                  </a:lnTo>
                  <a:lnTo>
                    <a:pt x="394" y="56"/>
                  </a:lnTo>
                  <a:lnTo>
                    <a:pt x="394" y="58"/>
                  </a:lnTo>
                  <a:lnTo>
                    <a:pt x="393" y="59"/>
                  </a:lnTo>
                  <a:lnTo>
                    <a:pt x="393" y="60"/>
                  </a:lnTo>
                  <a:lnTo>
                    <a:pt x="392" y="61"/>
                  </a:lnTo>
                  <a:lnTo>
                    <a:pt x="392" y="62"/>
                  </a:lnTo>
                  <a:lnTo>
                    <a:pt x="391" y="63"/>
                  </a:lnTo>
                  <a:lnTo>
                    <a:pt x="390" y="64"/>
                  </a:lnTo>
                  <a:lnTo>
                    <a:pt x="390" y="65"/>
                  </a:lnTo>
                  <a:lnTo>
                    <a:pt x="389" y="66"/>
                  </a:lnTo>
                  <a:lnTo>
                    <a:pt x="388" y="67"/>
                  </a:lnTo>
                  <a:lnTo>
                    <a:pt x="387" y="67"/>
                  </a:lnTo>
                  <a:lnTo>
                    <a:pt x="386" y="68"/>
                  </a:lnTo>
                  <a:lnTo>
                    <a:pt x="385" y="69"/>
                  </a:lnTo>
                  <a:lnTo>
                    <a:pt x="384" y="69"/>
                  </a:lnTo>
                  <a:lnTo>
                    <a:pt x="383" y="70"/>
                  </a:lnTo>
                  <a:lnTo>
                    <a:pt x="382" y="70"/>
                  </a:lnTo>
                  <a:lnTo>
                    <a:pt x="381" y="71"/>
                  </a:lnTo>
                  <a:lnTo>
                    <a:pt x="379" y="71"/>
                  </a:lnTo>
                  <a:lnTo>
                    <a:pt x="377" y="71"/>
                  </a:lnTo>
                  <a:lnTo>
                    <a:pt x="375" y="71"/>
                  </a:lnTo>
                  <a:lnTo>
                    <a:pt x="373" y="71"/>
                  </a:lnTo>
                  <a:lnTo>
                    <a:pt x="371" y="72"/>
                  </a:lnTo>
                  <a:lnTo>
                    <a:pt x="369" y="72"/>
                  </a:lnTo>
                  <a:lnTo>
                    <a:pt x="366" y="72"/>
                  </a:lnTo>
                  <a:lnTo>
                    <a:pt x="364" y="73"/>
                  </a:lnTo>
                  <a:lnTo>
                    <a:pt x="360" y="73"/>
                  </a:lnTo>
                  <a:lnTo>
                    <a:pt x="357" y="73"/>
                  </a:lnTo>
                  <a:lnTo>
                    <a:pt x="354" y="74"/>
                  </a:lnTo>
                  <a:lnTo>
                    <a:pt x="351" y="74"/>
                  </a:lnTo>
                  <a:lnTo>
                    <a:pt x="347" y="74"/>
                  </a:lnTo>
                  <a:lnTo>
                    <a:pt x="344" y="75"/>
                  </a:lnTo>
                  <a:lnTo>
                    <a:pt x="340" y="75"/>
                  </a:lnTo>
                  <a:lnTo>
                    <a:pt x="337" y="76"/>
                  </a:lnTo>
                  <a:lnTo>
                    <a:pt x="333" y="76"/>
                  </a:lnTo>
                  <a:lnTo>
                    <a:pt x="329" y="76"/>
                  </a:lnTo>
                  <a:lnTo>
                    <a:pt x="325" y="77"/>
                  </a:lnTo>
                  <a:lnTo>
                    <a:pt x="322" y="77"/>
                  </a:lnTo>
                  <a:lnTo>
                    <a:pt x="318" y="78"/>
                  </a:lnTo>
                  <a:lnTo>
                    <a:pt x="313" y="78"/>
                  </a:lnTo>
                  <a:lnTo>
                    <a:pt x="309" y="79"/>
                  </a:lnTo>
                  <a:lnTo>
                    <a:pt x="306" y="79"/>
                  </a:lnTo>
                  <a:lnTo>
                    <a:pt x="302" y="80"/>
                  </a:lnTo>
                  <a:lnTo>
                    <a:pt x="298" y="80"/>
                  </a:lnTo>
                  <a:lnTo>
                    <a:pt x="294" y="81"/>
                  </a:lnTo>
                  <a:lnTo>
                    <a:pt x="291" y="82"/>
                  </a:lnTo>
                  <a:lnTo>
                    <a:pt x="287" y="82"/>
                  </a:lnTo>
                  <a:lnTo>
                    <a:pt x="283" y="83"/>
                  </a:lnTo>
                  <a:lnTo>
                    <a:pt x="279" y="84"/>
                  </a:lnTo>
                  <a:lnTo>
                    <a:pt x="276" y="85"/>
                  </a:lnTo>
                  <a:lnTo>
                    <a:pt x="274" y="85"/>
                  </a:lnTo>
                  <a:lnTo>
                    <a:pt x="273" y="85"/>
                  </a:lnTo>
                  <a:lnTo>
                    <a:pt x="271" y="85"/>
                  </a:lnTo>
                  <a:lnTo>
                    <a:pt x="270" y="85"/>
                  </a:lnTo>
                  <a:lnTo>
                    <a:pt x="268" y="86"/>
                  </a:lnTo>
                  <a:lnTo>
                    <a:pt x="267" y="86"/>
                  </a:lnTo>
                  <a:lnTo>
                    <a:pt x="264" y="86"/>
                  </a:lnTo>
                  <a:lnTo>
                    <a:pt x="263" y="87"/>
                  </a:lnTo>
                  <a:lnTo>
                    <a:pt x="261" y="87"/>
                  </a:lnTo>
                  <a:lnTo>
                    <a:pt x="260" y="87"/>
                  </a:lnTo>
                  <a:lnTo>
                    <a:pt x="258" y="88"/>
                  </a:lnTo>
                  <a:lnTo>
                    <a:pt x="257" y="88"/>
                  </a:lnTo>
                  <a:lnTo>
                    <a:pt x="255" y="88"/>
                  </a:lnTo>
                  <a:lnTo>
                    <a:pt x="254" y="89"/>
                  </a:lnTo>
                  <a:lnTo>
                    <a:pt x="252" y="89"/>
                  </a:lnTo>
                  <a:lnTo>
                    <a:pt x="251" y="90"/>
                  </a:lnTo>
                  <a:lnTo>
                    <a:pt x="251" y="91"/>
                  </a:lnTo>
                  <a:lnTo>
                    <a:pt x="250" y="94"/>
                  </a:lnTo>
                  <a:lnTo>
                    <a:pt x="249" y="98"/>
                  </a:lnTo>
                  <a:lnTo>
                    <a:pt x="248" y="101"/>
                  </a:lnTo>
                  <a:lnTo>
                    <a:pt x="247" y="105"/>
                  </a:lnTo>
                  <a:lnTo>
                    <a:pt x="246" y="108"/>
                  </a:lnTo>
                  <a:lnTo>
                    <a:pt x="244" y="111"/>
                  </a:lnTo>
                  <a:lnTo>
                    <a:pt x="243" y="114"/>
                  </a:lnTo>
                  <a:lnTo>
                    <a:pt x="242" y="117"/>
                  </a:lnTo>
                  <a:lnTo>
                    <a:pt x="241" y="120"/>
                  </a:lnTo>
                  <a:lnTo>
                    <a:pt x="240" y="123"/>
                  </a:lnTo>
                  <a:lnTo>
                    <a:pt x="239" y="126"/>
                  </a:lnTo>
                  <a:lnTo>
                    <a:pt x="238" y="129"/>
                  </a:lnTo>
                  <a:lnTo>
                    <a:pt x="236" y="132"/>
                  </a:lnTo>
                  <a:lnTo>
                    <a:pt x="235" y="135"/>
                  </a:lnTo>
                  <a:lnTo>
                    <a:pt x="234" y="138"/>
                  </a:lnTo>
                  <a:lnTo>
                    <a:pt x="233" y="143"/>
                  </a:lnTo>
                  <a:lnTo>
                    <a:pt x="236" y="141"/>
                  </a:lnTo>
                  <a:lnTo>
                    <a:pt x="239" y="140"/>
                  </a:lnTo>
                  <a:lnTo>
                    <a:pt x="242" y="139"/>
                  </a:lnTo>
                  <a:lnTo>
                    <a:pt x="246" y="138"/>
                  </a:lnTo>
                  <a:lnTo>
                    <a:pt x="249" y="137"/>
                  </a:lnTo>
                  <a:lnTo>
                    <a:pt x="253" y="136"/>
                  </a:lnTo>
                  <a:lnTo>
                    <a:pt x="257" y="135"/>
                  </a:lnTo>
                  <a:lnTo>
                    <a:pt x="261" y="135"/>
                  </a:lnTo>
                  <a:lnTo>
                    <a:pt x="266" y="134"/>
                  </a:lnTo>
                  <a:lnTo>
                    <a:pt x="270" y="133"/>
                  </a:lnTo>
                  <a:lnTo>
                    <a:pt x="275" y="132"/>
                  </a:lnTo>
                  <a:lnTo>
                    <a:pt x="279" y="131"/>
                  </a:lnTo>
                  <a:lnTo>
                    <a:pt x="284" y="130"/>
                  </a:lnTo>
                  <a:lnTo>
                    <a:pt x="289" y="129"/>
                  </a:lnTo>
                  <a:lnTo>
                    <a:pt x="293" y="128"/>
                  </a:lnTo>
                  <a:lnTo>
                    <a:pt x="299" y="128"/>
                  </a:lnTo>
                  <a:lnTo>
                    <a:pt x="304" y="127"/>
                  </a:lnTo>
                  <a:lnTo>
                    <a:pt x="310" y="126"/>
                  </a:lnTo>
                  <a:lnTo>
                    <a:pt x="316" y="125"/>
                  </a:lnTo>
                  <a:lnTo>
                    <a:pt x="322" y="124"/>
                  </a:lnTo>
                  <a:lnTo>
                    <a:pt x="327" y="123"/>
                  </a:lnTo>
                  <a:lnTo>
                    <a:pt x="332" y="122"/>
                  </a:lnTo>
                  <a:lnTo>
                    <a:pt x="337" y="122"/>
                  </a:lnTo>
                  <a:lnTo>
                    <a:pt x="343" y="121"/>
                  </a:lnTo>
                  <a:lnTo>
                    <a:pt x="347" y="120"/>
                  </a:lnTo>
                  <a:lnTo>
                    <a:pt x="352" y="120"/>
                  </a:lnTo>
                  <a:lnTo>
                    <a:pt x="357" y="119"/>
                  </a:lnTo>
                  <a:lnTo>
                    <a:pt x="363" y="118"/>
                  </a:lnTo>
                  <a:lnTo>
                    <a:pt x="367" y="118"/>
                  </a:lnTo>
                  <a:lnTo>
                    <a:pt x="372" y="117"/>
                  </a:lnTo>
                  <a:lnTo>
                    <a:pt x="376" y="117"/>
                  </a:lnTo>
                  <a:lnTo>
                    <a:pt x="381" y="117"/>
                  </a:lnTo>
                  <a:lnTo>
                    <a:pt x="382" y="117"/>
                  </a:lnTo>
                  <a:lnTo>
                    <a:pt x="383" y="117"/>
                  </a:lnTo>
                  <a:lnTo>
                    <a:pt x="384" y="117"/>
                  </a:lnTo>
                  <a:lnTo>
                    <a:pt x="385" y="117"/>
                  </a:lnTo>
                  <a:lnTo>
                    <a:pt x="386" y="117"/>
                  </a:lnTo>
                  <a:lnTo>
                    <a:pt x="387" y="117"/>
                  </a:lnTo>
                  <a:lnTo>
                    <a:pt x="388" y="117"/>
                  </a:lnTo>
                  <a:lnTo>
                    <a:pt x="389" y="118"/>
                  </a:lnTo>
                  <a:lnTo>
                    <a:pt x="390" y="118"/>
                  </a:lnTo>
                  <a:lnTo>
                    <a:pt x="390" y="119"/>
                  </a:lnTo>
                  <a:lnTo>
                    <a:pt x="391" y="119"/>
                  </a:lnTo>
                  <a:lnTo>
                    <a:pt x="391" y="120"/>
                  </a:lnTo>
                  <a:lnTo>
                    <a:pt x="392" y="121"/>
                  </a:lnTo>
                  <a:lnTo>
                    <a:pt x="392" y="122"/>
                  </a:lnTo>
                  <a:lnTo>
                    <a:pt x="392" y="124"/>
                  </a:lnTo>
                  <a:lnTo>
                    <a:pt x="392" y="125"/>
                  </a:lnTo>
                  <a:lnTo>
                    <a:pt x="392" y="127"/>
                  </a:lnTo>
                  <a:lnTo>
                    <a:pt x="392" y="128"/>
                  </a:lnTo>
                  <a:lnTo>
                    <a:pt x="392" y="130"/>
                  </a:lnTo>
                  <a:lnTo>
                    <a:pt x="392" y="131"/>
                  </a:lnTo>
                  <a:lnTo>
                    <a:pt x="392" y="133"/>
                  </a:lnTo>
                  <a:lnTo>
                    <a:pt x="391" y="134"/>
                  </a:lnTo>
                  <a:lnTo>
                    <a:pt x="391" y="136"/>
                  </a:lnTo>
                  <a:lnTo>
                    <a:pt x="391" y="137"/>
                  </a:lnTo>
                  <a:lnTo>
                    <a:pt x="391" y="139"/>
                  </a:lnTo>
                  <a:lnTo>
                    <a:pt x="391" y="141"/>
                  </a:lnTo>
                  <a:lnTo>
                    <a:pt x="390" y="143"/>
                  </a:lnTo>
                  <a:lnTo>
                    <a:pt x="390" y="145"/>
                  </a:lnTo>
                  <a:lnTo>
                    <a:pt x="390" y="147"/>
                  </a:lnTo>
                  <a:lnTo>
                    <a:pt x="389" y="148"/>
                  </a:lnTo>
                  <a:lnTo>
                    <a:pt x="389" y="149"/>
                  </a:lnTo>
                  <a:lnTo>
                    <a:pt x="388" y="150"/>
                  </a:lnTo>
                  <a:lnTo>
                    <a:pt x="388" y="151"/>
                  </a:lnTo>
                  <a:lnTo>
                    <a:pt x="387" y="152"/>
                  </a:lnTo>
                  <a:lnTo>
                    <a:pt x="386" y="153"/>
                  </a:lnTo>
                  <a:lnTo>
                    <a:pt x="386" y="154"/>
                  </a:lnTo>
                  <a:lnTo>
                    <a:pt x="385" y="154"/>
                  </a:lnTo>
                  <a:lnTo>
                    <a:pt x="384" y="155"/>
                  </a:lnTo>
                  <a:lnTo>
                    <a:pt x="383" y="155"/>
                  </a:lnTo>
                  <a:lnTo>
                    <a:pt x="383" y="156"/>
                  </a:lnTo>
                  <a:lnTo>
                    <a:pt x="382" y="156"/>
                  </a:lnTo>
                  <a:lnTo>
                    <a:pt x="381" y="157"/>
                  </a:lnTo>
                  <a:lnTo>
                    <a:pt x="380" y="157"/>
                  </a:lnTo>
                  <a:lnTo>
                    <a:pt x="379" y="157"/>
                  </a:lnTo>
                  <a:lnTo>
                    <a:pt x="378" y="158"/>
                  </a:lnTo>
                  <a:lnTo>
                    <a:pt x="376" y="158"/>
                  </a:lnTo>
                  <a:lnTo>
                    <a:pt x="375" y="158"/>
                  </a:lnTo>
                  <a:lnTo>
                    <a:pt x="374" y="158"/>
                  </a:lnTo>
                  <a:lnTo>
                    <a:pt x="372" y="158"/>
                  </a:lnTo>
                  <a:lnTo>
                    <a:pt x="370" y="158"/>
                  </a:lnTo>
                  <a:lnTo>
                    <a:pt x="369" y="159"/>
                  </a:lnTo>
                  <a:lnTo>
                    <a:pt x="367" y="159"/>
                  </a:lnTo>
                  <a:lnTo>
                    <a:pt x="365" y="159"/>
                  </a:lnTo>
                  <a:lnTo>
                    <a:pt x="363" y="159"/>
                  </a:lnTo>
                  <a:lnTo>
                    <a:pt x="360" y="159"/>
                  </a:lnTo>
                  <a:lnTo>
                    <a:pt x="357" y="160"/>
                  </a:lnTo>
                  <a:lnTo>
                    <a:pt x="355" y="160"/>
                  </a:lnTo>
                  <a:lnTo>
                    <a:pt x="353" y="160"/>
                  </a:lnTo>
                  <a:lnTo>
                    <a:pt x="350" y="160"/>
                  </a:lnTo>
                  <a:lnTo>
                    <a:pt x="347" y="160"/>
                  </a:lnTo>
                  <a:lnTo>
                    <a:pt x="345" y="161"/>
                  </a:lnTo>
                  <a:lnTo>
                    <a:pt x="343" y="161"/>
                  </a:lnTo>
                  <a:lnTo>
                    <a:pt x="341" y="161"/>
                  </a:lnTo>
                  <a:lnTo>
                    <a:pt x="340" y="161"/>
                  </a:lnTo>
                  <a:lnTo>
                    <a:pt x="338" y="161"/>
                  </a:lnTo>
                  <a:lnTo>
                    <a:pt x="337" y="161"/>
                  </a:lnTo>
                  <a:lnTo>
                    <a:pt x="335" y="161"/>
                  </a:lnTo>
                  <a:lnTo>
                    <a:pt x="334" y="161"/>
                  </a:lnTo>
                  <a:lnTo>
                    <a:pt x="332" y="161"/>
                  </a:lnTo>
                  <a:lnTo>
                    <a:pt x="331" y="161"/>
                  </a:lnTo>
                  <a:lnTo>
                    <a:pt x="329" y="161"/>
                  </a:lnTo>
                  <a:lnTo>
                    <a:pt x="328" y="162"/>
                  </a:lnTo>
                  <a:lnTo>
                    <a:pt x="326" y="162"/>
                  </a:lnTo>
                  <a:lnTo>
                    <a:pt x="324" y="162"/>
                  </a:lnTo>
                  <a:lnTo>
                    <a:pt x="323" y="162"/>
                  </a:lnTo>
                  <a:lnTo>
                    <a:pt x="321" y="162"/>
                  </a:lnTo>
                  <a:lnTo>
                    <a:pt x="320" y="163"/>
                  </a:lnTo>
                  <a:lnTo>
                    <a:pt x="329" y="215"/>
                  </a:lnTo>
                  <a:lnTo>
                    <a:pt x="335" y="214"/>
                  </a:lnTo>
                  <a:lnTo>
                    <a:pt x="342" y="213"/>
                  </a:lnTo>
                  <a:lnTo>
                    <a:pt x="348" y="212"/>
                  </a:lnTo>
                  <a:lnTo>
                    <a:pt x="355" y="211"/>
                  </a:lnTo>
                  <a:lnTo>
                    <a:pt x="363" y="210"/>
                  </a:lnTo>
                  <a:lnTo>
                    <a:pt x="370" y="209"/>
                  </a:lnTo>
                  <a:lnTo>
                    <a:pt x="377" y="209"/>
                  </a:lnTo>
                  <a:lnTo>
                    <a:pt x="384" y="208"/>
                  </a:lnTo>
                  <a:lnTo>
                    <a:pt x="390" y="207"/>
                  </a:lnTo>
                  <a:lnTo>
                    <a:pt x="397" y="207"/>
                  </a:lnTo>
                  <a:lnTo>
                    <a:pt x="405" y="206"/>
                  </a:lnTo>
                  <a:lnTo>
                    <a:pt x="413" y="205"/>
                  </a:lnTo>
                  <a:lnTo>
                    <a:pt x="420" y="205"/>
                  </a:lnTo>
                  <a:lnTo>
                    <a:pt x="427" y="204"/>
                  </a:lnTo>
                  <a:lnTo>
                    <a:pt x="434" y="204"/>
                  </a:lnTo>
                  <a:lnTo>
                    <a:pt x="442" y="204"/>
                  </a:lnTo>
                  <a:lnTo>
                    <a:pt x="442" y="207"/>
                  </a:lnTo>
                  <a:lnTo>
                    <a:pt x="442" y="210"/>
                  </a:lnTo>
                  <a:lnTo>
                    <a:pt x="442" y="213"/>
                  </a:lnTo>
                  <a:lnTo>
                    <a:pt x="442" y="215"/>
                  </a:lnTo>
                  <a:lnTo>
                    <a:pt x="442" y="218"/>
                  </a:lnTo>
                  <a:lnTo>
                    <a:pt x="442" y="221"/>
                  </a:lnTo>
                  <a:lnTo>
                    <a:pt x="442" y="223"/>
                  </a:lnTo>
                  <a:lnTo>
                    <a:pt x="442" y="226"/>
                  </a:lnTo>
                  <a:lnTo>
                    <a:pt x="441" y="228"/>
                  </a:lnTo>
                  <a:lnTo>
                    <a:pt x="441" y="230"/>
                  </a:lnTo>
                  <a:lnTo>
                    <a:pt x="441" y="234"/>
                  </a:lnTo>
                  <a:lnTo>
                    <a:pt x="440" y="236"/>
                  </a:lnTo>
                  <a:lnTo>
                    <a:pt x="440" y="237"/>
                  </a:lnTo>
                  <a:lnTo>
                    <a:pt x="439" y="239"/>
                  </a:lnTo>
                  <a:lnTo>
                    <a:pt x="438" y="241"/>
                  </a:lnTo>
                  <a:lnTo>
                    <a:pt x="438" y="243"/>
                  </a:lnTo>
                  <a:lnTo>
                    <a:pt x="437" y="244"/>
                  </a:lnTo>
                  <a:lnTo>
                    <a:pt x="436" y="245"/>
                  </a:lnTo>
                  <a:lnTo>
                    <a:pt x="436" y="246"/>
                  </a:lnTo>
                  <a:lnTo>
                    <a:pt x="435" y="246"/>
                  </a:lnTo>
                  <a:lnTo>
                    <a:pt x="434" y="247"/>
                  </a:lnTo>
                  <a:lnTo>
                    <a:pt x="434" y="248"/>
                  </a:lnTo>
                  <a:lnTo>
                    <a:pt x="433" y="249"/>
                  </a:lnTo>
                  <a:lnTo>
                    <a:pt x="432" y="249"/>
                  </a:lnTo>
                  <a:lnTo>
                    <a:pt x="431" y="250"/>
                  </a:lnTo>
                  <a:lnTo>
                    <a:pt x="430" y="250"/>
                  </a:lnTo>
                  <a:lnTo>
                    <a:pt x="430" y="251"/>
                  </a:lnTo>
                  <a:lnTo>
                    <a:pt x="429" y="251"/>
                  </a:lnTo>
                  <a:lnTo>
                    <a:pt x="428" y="252"/>
                  </a:lnTo>
                  <a:lnTo>
                    <a:pt x="427" y="252"/>
                  </a:lnTo>
                  <a:lnTo>
                    <a:pt x="426" y="252"/>
                  </a:lnTo>
                  <a:lnTo>
                    <a:pt x="425" y="253"/>
                  </a:lnTo>
                  <a:lnTo>
                    <a:pt x="423" y="253"/>
                  </a:lnTo>
                  <a:lnTo>
                    <a:pt x="422" y="253"/>
                  </a:lnTo>
                  <a:lnTo>
                    <a:pt x="421" y="253"/>
                  </a:lnTo>
                  <a:lnTo>
                    <a:pt x="419" y="253"/>
                  </a:lnTo>
                  <a:lnTo>
                    <a:pt x="418" y="253"/>
                  </a:lnTo>
                  <a:lnTo>
                    <a:pt x="416" y="253"/>
                  </a:lnTo>
                  <a:lnTo>
                    <a:pt x="414" y="253"/>
                  </a:lnTo>
                  <a:lnTo>
                    <a:pt x="412" y="253"/>
                  </a:lnTo>
                  <a:lnTo>
                    <a:pt x="409" y="253"/>
                  </a:lnTo>
                  <a:lnTo>
                    <a:pt x="407" y="253"/>
                  </a:lnTo>
                  <a:lnTo>
                    <a:pt x="405" y="253"/>
                  </a:lnTo>
                  <a:lnTo>
                    <a:pt x="403" y="253"/>
                  </a:lnTo>
                  <a:lnTo>
                    <a:pt x="400" y="253"/>
                  </a:lnTo>
                  <a:lnTo>
                    <a:pt x="398" y="253"/>
                  </a:lnTo>
                  <a:lnTo>
                    <a:pt x="395" y="253"/>
                  </a:lnTo>
                  <a:lnTo>
                    <a:pt x="393" y="254"/>
                  </a:lnTo>
                  <a:lnTo>
                    <a:pt x="387" y="253"/>
                  </a:lnTo>
                  <a:lnTo>
                    <a:pt x="381" y="253"/>
                  </a:lnTo>
                  <a:lnTo>
                    <a:pt x="375" y="253"/>
                  </a:lnTo>
                  <a:lnTo>
                    <a:pt x="370" y="253"/>
                  </a:lnTo>
                  <a:lnTo>
                    <a:pt x="365" y="253"/>
                  </a:lnTo>
                  <a:lnTo>
                    <a:pt x="358" y="253"/>
                  </a:lnTo>
                  <a:lnTo>
                    <a:pt x="353" y="253"/>
                  </a:lnTo>
                  <a:lnTo>
                    <a:pt x="348" y="253"/>
                  </a:lnTo>
                  <a:lnTo>
                    <a:pt x="343" y="254"/>
                  </a:lnTo>
                  <a:lnTo>
                    <a:pt x="338" y="254"/>
                  </a:lnTo>
                  <a:lnTo>
                    <a:pt x="334" y="254"/>
                  </a:lnTo>
                  <a:lnTo>
                    <a:pt x="329" y="255"/>
                  </a:lnTo>
                  <a:lnTo>
                    <a:pt x="324" y="255"/>
                  </a:lnTo>
                  <a:lnTo>
                    <a:pt x="320" y="256"/>
                  </a:lnTo>
                  <a:lnTo>
                    <a:pt x="316" y="257"/>
                  </a:lnTo>
                  <a:lnTo>
                    <a:pt x="311" y="258"/>
                  </a:lnTo>
                  <a:lnTo>
                    <a:pt x="304" y="259"/>
                  </a:lnTo>
                  <a:lnTo>
                    <a:pt x="297" y="260"/>
                  </a:lnTo>
                  <a:lnTo>
                    <a:pt x="290" y="261"/>
                  </a:lnTo>
                  <a:lnTo>
                    <a:pt x="284" y="263"/>
                  </a:lnTo>
                  <a:lnTo>
                    <a:pt x="278" y="264"/>
                  </a:lnTo>
                  <a:lnTo>
                    <a:pt x="272" y="266"/>
                  </a:lnTo>
                  <a:lnTo>
                    <a:pt x="266" y="268"/>
                  </a:lnTo>
                  <a:lnTo>
                    <a:pt x="259" y="269"/>
                  </a:lnTo>
                  <a:lnTo>
                    <a:pt x="254" y="271"/>
                  </a:lnTo>
                  <a:lnTo>
                    <a:pt x="248" y="273"/>
                  </a:lnTo>
                  <a:lnTo>
                    <a:pt x="243" y="275"/>
                  </a:lnTo>
                  <a:lnTo>
                    <a:pt x="238" y="277"/>
                  </a:lnTo>
                  <a:lnTo>
                    <a:pt x="233" y="280"/>
                  </a:lnTo>
                  <a:lnTo>
                    <a:pt x="228" y="282"/>
                  </a:lnTo>
                  <a:lnTo>
                    <a:pt x="223" y="284"/>
                  </a:lnTo>
                  <a:lnTo>
                    <a:pt x="219" y="287"/>
                  </a:lnTo>
                  <a:lnTo>
                    <a:pt x="215" y="288"/>
                  </a:lnTo>
                  <a:lnTo>
                    <a:pt x="213" y="289"/>
                  </a:lnTo>
                  <a:lnTo>
                    <a:pt x="211" y="290"/>
                  </a:lnTo>
                  <a:lnTo>
                    <a:pt x="209" y="290"/>
                  </a:lnTo>
                  <a:lnTo>
                    <a:pt x="207" y="291"/>
                  </a:lnTo>
                  <a:lnTo>
                    <a:pt x="205" y="292"/>
                  </a:lnTo>
                  <a:lnTo>
                    <a:pt x="203" y="293"/>
                  </a:lnTo>
                  <a:lnTo>
                    <a:pt x="201" y="293"/>
                  </a:lnTo>
                  <a:lnTo>
                    <a:pt x="200" y="294"/>
                  </a:lnTo>
                  <a:lnTo>
                    <a:pt x="198" y="294"/>
                  </a:lnTo>
                  <a:lnTo>
                    <a:pt x="197" y="295"/>
                  </a:lnTo>
                  <a:lnTo>
                    <a:pt x="196" y="295"/>
                  </a:lnTo>
                  <a:lnTo>
                    <a:pt x="195" y="296"/>
                  </a:lnTo>
                  <a:lnTo>
                    <a:pt x="194" y="296"/>
                  </a:lnTo>
                  <a:lnTo>
                    <a:pt x="193" y="296"/>
                  </a:lnTo>
                  <a:lnTo>
                    <a:pt x="193" y="297"/>
                  </a:lnTo>
                  <a:lnTo>
                    <a:pt x="191" y="297"/>
                  </a:lnTo>
                  <a:lnTo>
                    <a:pt x="190" y="297"/>
                  </a:lnTo>
                  <a:lnTo>
                    <a:pt x="189" y="297"/>
                  </a:lnTo>
                  <a:lnTo>
                    <a:pt x="188" y="297"/>
                  </a:lnTo>
                  <a:lnTo>
                    <a:pt x="187" y="297"/>
                  </a:lnTo>
                  <a:lnTo>
                    <a:pt x="186" y="296"/>
                  </a:lnTo>
                  <a:lnTo>
                    <a:pt x="185" y="296"/>
                  </a:lnTo>
                  <a:lnTo>
                    <a:pt x="184" y="296"/>
                  </a:lnTo>
                  <a:lnTo>
                    <a:pt x="183" y="296"/>
                  </a:lnTo>
                  <a:lnTo>
                    <a:pt x="182" y="295"/>
                  </a:lnTo>
                  <a:lnTo>
                    <a:pt x="181" y="295"/>
                  </a:lnTo>
                  <a:lnTo>
                    <a:pt x="180" y="295"/>
                  </a:lnTo>
                  <a:lnTo>
                    <a:pt x="179" y="294"/>
                  </a:lnTo>
                  <a:lnTo>
                    <a:pt x="178" y="294"/>
                  </a:lnTo>
                  <a:lnTo>
                    <a:pt x="177" y="293"/>
                  </a:lnTo>
                  <a:lnTo>
                    <a:pt x="176" y="292"/>
                  </a:lnTo>
                  <a:lnTo>
                    <a:pt x="175" y="291"/>
                  </a:lnTo>
                  <a:lnTo>
                    <a:pt x="174" y="290"/>
                  </a:lnTo>
                  <a:lnTo>
                    <a:pt x="173" y="289"/>
                  </a:lnTo>
                  <a:lnTo>
                    <a:pt x="172" y="288"/>
                  </a:lnTo>
                  <a:lnTo>
                    <a:pt x="171" y="287"/>
                  </a:lnTo>
                  <a:lnTo>
                    <a:pt x="171" y="286"/>
                  </a:lnTo>
                  <a:lnTo>
                    <a:pt x="170" y="285"/>
                  </a:lnTo>
                  <a:lnTo>
                    <a:pt x="169" y="284"/>
                  </a:lnTo>
                  <a:lnTo>
                    <a:pt x="169" y="283"/>
                  </a:lnTo>
                  <a:lnTo>
                    <a:pt x="169" y="282"/>
                  </a:lnTo>
                  <a:lnTo>
                    <a:pt x="167" y="281"/>
                  </a:lnTo>
                  <a:lnTo>
                    <a:pt x="167" y="280"/>
                  </a:lnTo>
                  <a:lnTo>
                    <a:pt x="167" y="278"/>
                  </a:lnTo>
                  <a:lnTo>
                    <a:pt x="167" y="277"/>
                  </a:lnTo>
                  <a:lnTo>
                    <a:pt x="166" y="275"/>
                  </a:lnTo>
                  <a:lnTo>
                    <a:pt x="166" y="273"/>
                  </a:lnTo>
                  <a:lnTo>
                    <a:pt x="166" y="272"/>
                  </a:lnTo>
                  <a:lnTo>
                    <a:pt x="167" y="270"/>
                  </a:lnTo>
                  <a:lnTo>
                    <a:pt x="167" y="268"/>
                  </a:lnTo>
                  <a:lnTo>
                    <a:pt x="167" y="267"/>
                  </a:lnTo>
                  <a:lnTo>
                    <a:pt x="169" y="265"/>
                  </a:lnTo>
                  <a:lnTo>
                    <a:pt x="169" y="264"/>
                  </a:lnTo>
                  <a:lnTo>
                    <a:pt x="170" y="262"/>
                  </a:lnTo>
                  <a:lnTo>
                    <a:pt x="171" y="261"/>
                  </a:lnTo>
                  <a:lnTo>
                    <a:pt x="172" y="260"/>
                  </a:lnTo>
                  <a:lnTo>
                    <a:pt x="173" y="258"/>
                  </a:lnTo>
                  <a:lnTo>
                    <a:pt x="174" y="257"/>
                  </a:lnTo>
                  <a:lnTo>
                    <a:pt x="175" y="256"/>
                  </a:lnTo>
                  <a:lnTo>
                    <a:pt x="177" y="255"/>
                  </a:lnTo>
                  <a:lnTo>
                    <a:pt x="179" y="254"/>
                  </a:lnTo>
                  <a:lnTo>
                    <a:pt x="181" y="252"/>
                  </a:lnTo>
                  <a:lnTo>
                    <a:pt x="183" y="250"/>
                  </a:lnTo>
                  <a:lnTo>
                    <a:pt x="186" y="248"/>
                  </a:lnTo>
                  <a:lnTo>
                    <a:pt x="190" y="247"/>
                  </a:lnTo>
                  <a:lnTo>
                    <a:pt x="194" y="245"/>
                  </a:lnTo>
                  <a:lnTo>
                    <a:pt x="199" y="243"/>
                  </a:lnTo>
                  <a:lnTo>
                    <a:pt x="204" y="241"/>
                  </a:lnTo>
                  <a:lnTo>
                    <a:pt x="210" y="239"/>
                  </a:lnTo>
                  <a:lnTo>
                    <a:pt x="217" y="238"/>
                  </a:lnTo>
                  <a:lnTo>
                    <a:pt x="224" y="236"/>
                  </a:lnTo>
                  <a:lnTo>
                    <a:pt x="231" y="234"/>
                  </a:lnTo>
                  <a:lnTo>
                    <a:pt x="239" y="231"/>
                  </a:lnTo>
                  <a:lnTo>
                    <a:pt x="247" y="229"/>
                  </a:lnTo>
                  <a:lnTo>
                    <a:pt x="256" y="227"/>
                  </a:lnTo>
                  <a:lnTo>
                    <a:pt x="266" y="225"/>
                  </a:lnTo>
                  <a:lnTo>
                    <a:pt x="276" y="224"/>
                  </a:lnTo>
                  <a:lnTo>
                    <a:pt x="268" y="173"/>
                  </a:lnTo>
                  <a:lnTo>
                    <a:pt x="263" y="173"/>
                  </a:lnTo>
                  <a:lnTo>
                    <a:pt x="260" y="174"/>
                  </a:lnTo>
                  <a:lnTo>
                    <a:pt x="257" y="175"/>
                  </a:lnTo>
                  <a:lnTo>
                    <a:pt x="255" y="176"/>
                  </a:lnTo>
                  <a:lnTo>
                    <a:pt x="252" y="176"/>
                  </a:lnTo>
                  <a:lnTo>
                    <a:pt x="249" y="177"/>
                  </a:lnTo>
                  <a:lnTo>
                    <a:pt x="246" y="178"/>
                  </a:lnTo>
                  <a:lnTo>
                    <a:pt x="244" y="179"/>
                  </a:lnTo>
                  <a:lnTo>
                    <a:pt x="242" y="179"/>
                  </a:lnTo>
                  <a:lnTo>
                    <a:pt x="239" y="180"/>
                  </a:lnTo>
                  <a:lnTo>
                    <a:pt x="237" y="181"/>
                  </a:lnTo>
                  <a:lnTo>
                    <a:pt x="235" y="182"/>
                  </a:lnTo>
                  <a:lnTo>
                    <a:pt x="233" y="182"/>
                  </a:lnTo>
                  <a:lnTo>
                    <a:pt x="231" y="183"/>
                  </a:lnTo>
                  <a:lnTo>
                    <a:pt x="229" y="184"/>
                  </a:lnTo>
                  <a:lnTo>
                    <a:pt x="228" y="185"/>
                  </a:lnTo>
                  <a:lnTo>
                    <a:pt x="226" y="185"/>
                  </a:lnTo>
                  <a:lnTo>
                    <a:pt x="225" y="186"/>
                  </a:lnTo>
                  <a:lnTo>
                    <a:pt x="224" y="186"/>
                  </a:lnTo>
                  <a:lnTo>
                    <a:pt x="223" y="187"/>
                  </a:lnTo>
                  <a:lnTo>
                    <a:pt x="222" y="187"/>
                  </a:lnTo>
                  <a:lnTo>
                    <a:pt x="221" y="187"/>
                  </a:lnTo>
                  <a:lnTo>
                    <a:pt x="220" y="189"/>
                  </a:lnTo>
                  <a:lnTo>
                    <a:pt x="219" y="189"/>
                  </a:lnTo>
                  <a:lnTo>
                    <a:pt x="218" y="190"/>
                  </a:lnTo>
                  <a:lnTo>
                    <a:pt x="217" y="190"/>
                  </a:lnTo>
                  <a:lnTo>
                    <a:pt x="215" y="190"/>
                  </a:lnTo>
                  <a:lnTo>
                    <a:pt x="214" y="190"/>
                  </a:lnTo>
                  <a:lnTo>
                    <a:pt x="214" y="191"/>
                  </a:lnTo>
                  <a:lnTo>
                    <a:pt x="213" y="191"/>
                  </a:lnTo>
                  <a:lnTo>
                    <a:pt x="212" y="191"/>
                  </a:lnTo>
                  <a:lnTo>
                    <a:pt x="211" y="191"/>
                  </a:lnTo>
                  <a:lnTo>
                    <a:pt x="210" y="191"/>
                  </a:lnTo>
                  <a:lnTo>
                    <a:pt x="209" y="191"/>
                  </a:lnTo>
                  <a:lnTo>
                    <a:pt x="208" y="191"/>
                  </a:lnTo>
                  <a:lnTo>
                    <a:pt x="207" y="191"/>
                  </a:lnTo>
                  <a:lnTo>
                    <a:pt x="206" y="191"/>
                  </a:lnTo>
                  <a:lnTo>
                    <a:pt x="205" y="191"/>
                  </a:lnTo>
                  <a:lnTo>
                    <a:pt x="204" y="191"/>
                  </a:lnTo>
                  <a:lnTo>
                    <a:pt x="203" y="191"/>
                  </a:lnTo>
                  <a:lnTo>
                    <a:pt x="203" y="192"/>
                  </a:lnTo>
                  <a:lnTo>
                    <a:pt x="200" y="196"/>
                  </a:lnTo>
                  <a:lnTo>
                    <a:pt x="197" y="199"/>
                  </a:lnTo>
                  <a:lnTo>
                    <a:pt x="194" y="203"/>
                  </a:lnTo>
                  <a:lnTo>
                    <a:pt x="191" y="206"/>
                  </a:lnTo>
                  <a:lnTo>
                    <a:pt x="188" y="209"/>
                  </a:lnTo>
                  <a:lnTo>
                    <a:pt x="185" y="212"/>
                  </a:lnTo>
                  <a:lnTo>
                    <a:pt x="182" y="215"/>
                  </a:lnTo>
                  <a:lnTo>
                    <a:pt x="179" y="217"/>
                  </a:lnTo>
                  <a:lnTo>
                    <a:pt x="176" y="219"/>
                  </a:lnTo>
                  <a:lnTo>
                    <a:pt x="173" y="221"/>
                  </a:lnTo>
                  <a:lnTo>
                    <a:pt x="170" y="223"/>
                  </a:lnTo>
                  <a:lnTo>
                    <a:pt x="166" y="225"/>
                  </a:lnTo>
                  <a:lnTo>
                    <a:pt x="163" y="226"/>
                  </a:lnTo>
                  <a:lnTo>
                    <a:pt x="160" y="227"/>
                  </a:lnTo>
                  <a:lnTo>
                    <a:pt x="157" y="228"/>
                  </a:lnTo>
                  <a:lnTo>
                    <a:pt x="154" y="229"/>
                  </a:lnTo>
                  <a:lnTo>
                    <a:pt x="152" y="229"/>
                  </a:lnTo>
                  <a:lnTo>
                    <a:pt x="151" y="229"/>
                  </a:lnTo>
                  <a:lnTo>
                    <a:pt x="150" y="229"/>
                  </a:lnTo>
                  <a:lnTo>
                    <a:pt x="149" y="229"/>
                  </a:lnTo>
                  <a:lnTo>
                    <a:pt x="148" y="229"/>
                  </a:lnTo>
                  <a:lnTo>
                    <a:pt x="147" y="229"/>
                  </a:lnTo>
                  <a:lnTo>
                    <a:pt x="146" y="229"/>
                  </a:lnTo>
                  <a:lnTo>
                    <a:pt x="145" y="229"/>
                  </a:lnTo>
                  <a:lnTo>
                    <a:pt x="144" y="228"/>
                  </a:lnTo>
                  <a:lnTo>
                    <a:pt x="143" y="228"/>
                  </a:lnTo>
                  <a:lnTo>
                    <a:pt x="142" y="228"/>
                  </a:lnTo>
                  <a:lnTo>
                    <a:pt x="141" y="228"/>
                  </a:lnTo>
                  <a:lnTo>
                    <a:pt x="140" y="227"/>
                  </a:lnTo>
                  <a:lnTo>
                    <a:pt x="139" y="227"/>
                  </a:lnTo>
                  <a:lnTo>
                    <a:pt x="138" y="226"/>
                  </a:lnTo>
                  <a:lnTo>
                    <a:pt x="137" y="225"/>
                  </a:lnTo>
                  <a:lnTo>
                    <a:pt x="136" y="225"/>
                  </a:lnTo>
                  <a:lnTo>
                    <a:pt x="136" y="224"/>
                  </a:lnTo>
                  <a:lnTo>
                    <a:pt x="135" y="223"/>
                  </a:lnTo>
                  <a:lnTo>
                    <a:pt x="134" y="222"/>
                  </a:lnTo>
                  <a:lnTo>
                    <a:pt x="134" y="221"/>
                  </a:lnTo>
                  <a:lnTo>
                    <a:pt x="133" y="220"/>
                  </a:lnTo>
                  <a:lnTo>
                    <a:pt x="133" y="219"/>
                  </a:lnTo>
                  <a:lnTo>
                    <a:pt x="132" y="218"/>
                  </a:lnTo>
                  <a:lnTo>
                    <a:pt x="132" y="217"/>
                  </a:lnTo>
                  <a:lnTo>
                    <a:pt x="132" y="216"/>
                  </a:lnTo>
                  <a:lnTo>
                    <a:pt x="132" y="215"/>
                  </a:lnTo>
                  <a:lnTo>
                    <a:pt x="131" y="212"/>
                  </a:lnTo>
                  <a:lnTo>
                    <a:pt x="131" y="210"/>
                  </a:lnTo>
                  <a:lnTo>
                    <a:pt x="131" y="208"/>
                  </a:lnTo>
                  <a:lnTo>
                    <a:pt x="131" y="206"/>
                  </a:lnTo>
                  <a:lnTo>
                    <a:pt x="131" y="203"/>
                  </a:lnTo>
                  <a:lnTo>
                    <a:pt x="131" y="201"/>
                  </a:lnTo>
                  <a:lnTo>
                    <a:pt x="131" y="199"/>
                  </a:lnTo>
                  <a:lnTo>
                    <a:pt x="131" y="197"/>
                  </a:lnTo>
                  <a:lnTo>
                    <a:pt x="131" y="194"/>
                  </a:lnTo>
                  <a:lnTo>
                    <a:pt x="132" y="192"/>
                  </a:lnTo>
                  <a:lnTo>
                    <a:pt x="132" y="190"/>
                  </a:lnTo>
                  <a:lnTo>
                    <a:pt x="132" y="187"/>
                  </a:lnTo>
                  <a:lnTo>
                    <a:pt x="133" y="185"/>
                  </a:lnTo>
                  <a:lnTo>
                    <a:pt x="134" y="183"/>
                  </a:lnTo>
                  <a:lnTo>
                    <a:pt x="135" y="181"/>
                  </a:lnTo>
                  <a:lnTo>
                    <a:pt x="136" y="179"/>
                  </a:lnTo>
                  <a:lnTo>
                    <a:pt x="137" y="179"/>
                  </a:lnTo>
                  <a:lnTo>
                    <a:pt x="138" y="179"/>
                  </a:lnTo>
                  <a:lnTo>
                    <a:pt x="139" y="179"/>
                  </a:lnTo>
                  <a:lnTo>
                    <a:pt x="140" y="179"/>
                  </a:lnTo>
                  <a:lnTo>
                    <a:pt x="141" y="179"/>
                  </a:lnTo>
                  <a:lnTo>
                    <a:pt x="142" y="179"/>
                  </a:lnTo>
                  <a:lnTo>
                    <a:pt x="143" y="179"/>
                  </a:lnTo>
                  <a:lnTo>
                    <a:pt x="144" y="179"/>
                  </a:lnTo>
                  <a:lnTo>
                    <a:pt x="146" y="178"/>
                  </a:lnTo>
                  <a:lnTo>
                    <a:pt x="148" y="177"/>
                  </a:lnTo>
                  <a:lnTo>
                    <a:pt x="150" y="176"/>
                  </a:lnTo>
                  <a:lnTo>
                    <a:pt x="152" y="175"/>
                  </a:lnTo>
                  <a:lnTo>
                    <a:pt x="155" y="173"/>
                  </a:lnTo>
                  <a:lnTo>
                    <a:pt x="157" y="171"/>
                  </a:lnTo>
                  <a:lnTo>
                    <a:pt x="160" y="169"/>
                  </a:lnTo>
                  <a:lnTo>
                    <a:pt x="162" y="166"/>
                  </a:lnTo>
                  <a:lnTo>
                    <a:pt x="165" y="164"/>
                  </a:lnTo>
                  <a:lnTo>
                    <a:pt x="169" y="160"/>
                  </a:lnTo>
                  <a:lnTo>
                    <a:pt x="171" y="157"/>
                  </a:lnTo>
                  <a:lnTo>
                    <a:pt x="174" y="153"/>
                  </a:lnTo>
                  <a:lnTo>
                    <a:pt x="177" y="149"/>
                  </a:lnTo>
                  <a:lnTo>
                    <a:pt x="180" y="145"/>
                  </a:lnTo>
                  <a:lnTo>
                    <a:pt x="183" y="139"/>
                  </a:lnTo>
                  <a:lnTo>
                    <a:pt x="187" y="135"/>
                  </a:lnTo>
                  <a:lnTo>
                    <a:pt x="188" y="133"/>
                  </a:lnTo>
                  <a:lnTo>
                    <a:pt x="189" y="131"/>
                  </a:lnTo>
                  <a:lnTo>
                    <a:pt x="190" y="129"/>
                  </a:lnTo>
                  <a:lnTo>
                    <a:pt x="191" y="127"/>
                  </a:lnTo>
                  <a:lnTo>
                    <a:pt x="192" y="125"/>
                  </a:lnTo>
                  <a:lnTo>
                    <a:pt x="193" y="123"/>
                  </a:lnTo>
                  <a:lnTo>
                    <a:pt x="194" y="121"/>
                  </a:lnTo>
                  <a:lnTo>
                    <a:pt x="195" y="119"/>
                  </a:lnTo>
                  <a:lnTo>
                    <a:pt x="196" y="116"/>
                  </a:lnTo>
                  <a:lnTo>
                    <a:pt x="198" y="114"/>
                  </a:lnTo>
                  <a:lnTo>
                    <a:pt x="199" y="112"/>
                  </a:lnTo>
                  <a:lnTo>
                    <a:pt x="200" y="110"/>
                  </a:lnTo>
                  <a:lnTo>
                    <a:pt x="201" y="108"/>
                  </a:lnTo>
                  <a:lnTo>
                    <a:pt x="202" y="105"/>
                  </a:lnTo>
                  <a:lnTo>
                    <a:pt x="203" y="103"/>
                  </a:lnTo>
                  <a:lnTo>
                    <a:pt x="204" y="101"/>
                  </a:lnTo>
                  <a:lnTo>
                    <a:pt x="201" y="101"/>
                  </a:lnTo>
                  <a:lnTo>
                    <a:pt x="199" y="102"/>
                  </a:lnTo>
                  <a:lnTo>
                    <a:pt x="197" y="102"/>
                  </a:lnTo>
                  <a:lnTo>
                    <a:pt x="195" y="103"/>
                  </a:lnTo>
                  <a:lnTo>
                    <a:pt x="193" y="103"/>
                  </a:lnTo>
                  <a:lnTo>
                    <a:pt x="191" y="104"/>
                  </a:lnTo>
                  <a:lnTo>
                    <a:pt x="188" y="104"/>
                  </a:lnTo>
                  <a:lnTo>
                    <a:pt x="187" y="105"/>
                  </a:lnTo>
                  <a:lnTo>
                    <a:pt x="185" y="106"/>
                  </a:lnTo>
                  <a:lnTo>
                    <a:pt x="183" y="106"/>
                  </a:lnTo>
                  <a:lnTo>
                    <a:pt x="181" y="107"/>
                  </a:lnTo>
                  <a:lnTo>
                    <a:pt x="179" y="107"/>
                  </a:lnTo>
                  <a:lnTo>
                    <a:pt x="177" y="108"/>
                  </a:lnTo>
                  <a:lnTo>
                    <a:pt x="176" y="108"/>
                  </a:lnTo>
                  <a:lnTo>
                    <a:pt x="174" y="109"/>
                  </a:lnTo>
                  <a:lnTo>
                    <a:pt x="173" y="110"/>
                  </a:lnTo>
                  <a:lnTo>
                    <a:pt x="171" y="110"/>
                  </a:lnTo>
                  <a:lnTo>
                    <a:pt x="169" y="111"/>
                  </a:lnTo>
                  <a:lnTo>
                    <a:pt x="167" y="111"/>
                  </a:lnTo>
                  <a:lnTo>
                    <a:pt x="165" y="112"/>
                  </a:lnTo>
                  <a:lnTo>
                    <a:pt x="164" y="112"/>
                  </a:lnTo>
                  <a:lnTo>
                    <a:pt x="163" y="113"/>
                  </a:lnTo>
                  <a:lnTo>
                    <a:pt x="161" y="113"/>
                  </a:lnTo>
                  <a:lnTo>
                    <a:pt x="160" y="114"/>
                  </a:lnTo>
                  <a:lnTo>
                    <a:pt x="159" y="114"/>
                  </a:lnTo>
                  <a:lnTo>
                    <a:pt x="158" y="114"/>
                  </a:lnTo>
                  <a:lnTo>
                    <a:pt x="157" y="114"/>
                  </a:lnTo>
                  <a:lnTo>
                    <a:pt x="156" y="115"/>
                  </a:lnTo>
                  <a:lnTo>
                    <a:pt x="155" y="115"/>
                  </a:lnTo>
                  <a:lnTo>
                    <a:pt x="154" y="115"/>
                  </a:lnTo>
                  <a:lnTo>
                    <a:pt x="154" y="116"/>
                  </a:lnTo>
                  <a:lnTo>
                    <a:pt x="151" y="116"/>
                  </a:lnTo>
                  <a:lnTo>
                    <a:pt x="149" y="116"/>
                  </a:lnTo>
                  <a:lnTo>
                    <a:pt x="147" y="116"/>
                  </a:lnTo>
                  <a:lnTo>
                    <a:pt x="145" y="116"/>
                  </a:lnTo>
                  <a:lnTo>
                    <a:pt x="143" y="116"/>
                  </a:lnTo>
                  <a:lnTo>
                    <a:pt x="142" y="115"/>
                  </a:lnTo>
                  <a:lnTo>
                    <a:pt x="140" y="115"/>
                  </a:lnTo>
                  <a:lnTo>
                    <a:pt x="139" y="114"/>
                  </a:lnTo>
                  <a:lnTo>
                    <a:pt x="137" y="113"/>
                  </a:lnTo>
                  <a:lnTo>
                    <a:pt x="136" y="112"/>
                  </a:lnTo>
                  <a:lnTo>
                    <a:pt x="135" y="110"/>
                  </a:lnTo>
                  <a:lnTo>
                    <a:pt x="134" y="109"/>
                  </a:lnTo>
                  <a:lnTo>
                    <a:pt x="133" y="107"/>
                  </a:lnTo>
                  <a:lnTo>
                    <a:pt x="133" y="106"/>
                  </a:lnTo>
                  <a:lnTo>
                    <a:pt x="132" y="104"/>
                  </a:lnTo>
                  <a:lnTo>
                    <a:pt x="132" y="102"/>
                  </a:lnTo>
                  <a:lnTo>
                    <a:pt x="131" y="100"/>
                  </a:lnTo>
                  <a:lnTo>
                    <a:pt x="131" y="98"/>
                  </a:lnTo>
                  <a:lnTo>
                    <a:pt x="131" y="95"/>
                  </a:lnTo>
                  <a:lnTo>
                    <a:pt x="131" y="93"/>
                  </a:lnTo>
                  <a:lnTo>
                    <a:pt x="131" y="92"/>
                  </a:lnTo>
                  <a:lnTo>
                    <a:pt x="131" y="90"/>
                  </a:lnTo>
                  <a:lnTo>
                    <a:pt x="131" y="89"/>
                  </a:lnTo>
                  <a:lnTo>
                    <a:pt x="131" y="87"/>
                  </a:lnTo>
                  <a:lnTo>
                    <a:pt x="132" y="86"/>
                  </a:lnTo>
                  <a:lnTo>
                    <a:pt x="132" y="84"/>
                  </a:lnTo>
                  <a:lnTo>
                    <a:pt x="133" y="83"/>
                  </a:lnTo>
                  <a:lnTo>
                    <a:pt x="133" y="81"/>
                  </a:lnTo>
                  <a:lnTo>
                    <a:pt x="134" y="80"/>
                  </a:lnTo>
                  <a:lnTo>
                    <a:pt x="135" y="79"/>
                  </a:lnTo>
                  <a:lnTo>
                    <a:pt x="136" y="78"/>
                  </a:lnTo>
                  <a:lnTo>
                    <a:pt x="137" y="77"/>
                  </a:lnTo>
                  <a:lnTo>
                    <a:pt x="138" y="75"/>
                  </a:lnTo>
                  <a:lnTo>
                    <a:pt x="140" y="74"/>
                  </a:lnTo>
                  <a:lnTo>
                    <a:pt x="142" y="73"/>
                  </a:lnTo>
                  <a:lnTo>
                    <a:pt x="145" y="72"/>
                  </a:lnTo>
                  <a:lnTo>
                    <a:pt x="148" y="70"/>
                  </a:lnTo>
                  <a:lnTo>
                    <a:pt x="152" y="69"/>
                  </a:lnTo>
                  <a:lnTo>
                    <a:pt x="156" y="67"/>
                  </a:lnTo>
                  <a:lnTo>
                    <a:pt x="161" y="66"/>
                  </a:lnTo>
                  <a:lnTo>
                    <a:pt x="166" y="64"/>
                  </a:lnTo>
                  <a:lnTo>
                    <a:pt x="172" y="63"/>
                  </a:lnTo>
                  <a:lnTo>
                    <a:pt x="178" y="61"/>
                  </a:lnTo>
                  <a:lnTo>
                    <a:pt x="185" y="60"/>
                  </a:lnTo>
                  <a:lnTo>
                    <a:pt x="192" y="58"/>
                  </a:lnTo>
                  <a:lnTo>
                    <a:pt x="199" y="56"/>
                  </a:lnTo>
                  <a:lnTo>
                    <a:pt x="207" y="54"/>
                  </a:lnTo>
                  <a:lnTo>
                    <a:pt x="217" y="53"/>
                  </a:lnTo>
                  <a:lnTo>
                    <a:pt x="217" y="51"/>
                  </a:lnTo>
                  <a:lnTo>
                    <a:pt x="218" y="48"/>
                  </a:lnTo>
                  <a:lnTo>
                    <a:pt x="218" y="46"/>
                  </a:lnTo>
                  <a:lnTo>
                    <a:pt x="218" y="44"/>
                  </a:lnTo>
                  <a:lnTo>
                    <a:pt x="219" y="42"/>
                  </a:lnTo>
                  <a:lnTo>
                    <a:pt x="219" y="40"/>
                  </a:lnTo>
                  <a:lnTo>
                    <a:pt x="219" y="38"/>
                  </a:lnTo>
                  <a:lnTo>
                    <a:pt x="220" y="36"/>
                  </a:lnTo>
                  <a:lnTo>
                    <a:pt x="220" y="34"/>
                  </a:lnTo>
                  <a:lnTo>
                    <a:pt x="220" y="32"/>
                  </a:lnTo>
                  <a:lnTo>
                    <a:pt x="221" y="29"/>
                  </a:lnTo>
                  <a:lnTo>
                    <a:pt x="221" y="27"/>
                  </a:lnTo>
                  <a:lnTo>
                    <a:pt x="221" y="25"/>
                  </a:lnTo>
                  <a:lnTo>
                    <a:pt x="221" y="23"/>
                  </a:lnTo>
                  <a:lnTo>
                    <a:pt x="221" y="21"/>
                  </a:lnTo>
                  <a:lnTo>
                    <a:pt x="222" y="19"/>
                  </a:lnTo>
                  <a:lnTo>
                    <a:pt x="222" y="17"/>
                  </a:lnTo>
                  <a:lnTo>
                    <a:pt x="222" y="15"/>
                  </a:lnTo>
                  <a:lnTo>
                    <a:pt x="223" y="13"/>
                  </a:lnTo>
                  <a:lnTo>
                    <a:pt x="224" y="12"/>
                  </a:lnTo>
                  <a:lnTo>
                    <a:pt x="224" y="11"/>
                  </a:lnTo>
                  <a:lnTo>
                    <a:pt x="225" y="9"/>
                  </a:lnTo>
                  <a:lnTo>
                    <a:pt x="226" y="8"/>
                  </a:lnTo>
                  <a:lnTo>
                    <a:pt x="227" y="7"/>
                  </a:lnTo>
                  <a:lnTo>
                    <a:pt x="228" y="6"/>
                  </a:lnTo>
                  <a:lnTo>
                    <a:pt x="229" y="5"/>
                  </a:lnTo>
                  <a:lnTo>
                    <a:pt x="231" y="3"/>
                  </a:lnTo>
                  <a:lnTo>
                    <a:pt x="232" y="3"/>
                  </a:lnTo>
                  <a:lnTo>
                    <a:pt x="233" y="2"/>
                  </a:lnTo>
                  <a:lnTo>
                    <a:pt x="235" y="1"/>
                  </a:lnTo>
                  <a:lnTo>
                    <a:pt x="237" y="1"/>
                  </a:lnTo>
                  <a:lnTo>
                    <a:pt x="239" y="1"/>
                  </a:lnTo>
                  <a:lnTo>
                    <a:pt x="239" y="0"/>
                  </a:lnTo>
                  <a:lnTo>
                    <a:pt x="240" y="0"/>
                  </a:lnTo>
                  <a:lnTo>
                    <a:pt x="241" y="0"/>
                  </a:lnTo>
                  <a:lnTo>
                    <a:pt x="242" y="0"/>
                  </a:lnTo>
                  <a:lnTo>
                    <a:pt x="243" y="0"/>
                  </a:lnTo>
                  <a:lnTo>
                    <a:pt x="244" y="0"/>
                  </a:lnTo>
                  <a:lnTo>
                    <a:pt x="245" y="0"/>
                  </a:lnTo>
                  <a:lnTo>
                    <a:pt x="246" y="1"/>
                  </a:lnTo>
                  <a:lnTo>
                    <a:pt x="247" y="1"/>
                  </a:lnTo>
                  <a:lnTo>
                    <a:pt x="248" y="1"/>
                  </a:lnTo>
                  <a:lnTo>
                    <a:pt x="249" y="1"/>
                  </a:lnTo>
                  <a:lnTo>
                    <a:pt x="250" y="2"/>
                  </a:lnTo>
                  <a:lnTo>
                    <a:pt x="251" y="2"/>
                  </a:lnTo>
                  <a:lnTo>
                    <a:pt x="252" y="2"/>
                  </a:lnTo>
                  <a:lnTo>
                    <a:pt x="253" y="3"/>
                  </a:lnTo>
                  <a:lnTo>
                    <a:pt x="254" y="5"/>
                  </a:lnTo>
                  <a:lnTo>
                    <a:pt x="255" y="5"/>
                  </a:lnTo>
                  <a:lnTo>
                    <a:pt x="256" y="6"/>
                  </a:lnTo>
                  <a:lnTo>
                    <a:pt x="257" y="6"/>
                  </a:lnTo>
                  <a:lnTo>
                    <a:pt x="258" y="7"/>
                  </a:lnTo>
                  <a:lnTo>
                    <a:pt x="259" y="8"/>
                  </a:lnTo>
                  <a:lnTo>
                    <a:pt x="260" y="9"/>
                  </a:lnTo>
                  <a:lnTo>
                    <a:pt x="261" y="10"/>
                  </a:lnTo>
                  <a:lnTo>
                    <a:pt x="261" y="11"/>
                  </a:lnTo>
                  <a:lnTo>
                    <a:pt x="261" y="12"/>
                  </a:lnTo>
                  <a:lnTo>
                    <a:pt x="262" y="12"/>
                  </a:lnTo>
                  <a:lnTo>
                    <a:pt x="262" y="13"/>
                  </a:lnTo>
                  <a:lnTo>
                    <a:pt x="262" y="14"/>
                  </a:lnTo>
                  <a:lnTo>
                    <a:pt x="263" y="15"/>
                  </a:lnTo>
                  <a:lnTo>
                    <a:pt x="263" y="16"/>
                  </a:lnTo>
                  <a:lnTo>
                    <a:pt x="263" y="18"/>
                  </a:lnTo>
                  <a:lnTo>
                    <a:pt x="263" y="19"/>
                  </a:lnTo>
                  <a:lnTo>
                    <a:pt x="263" y="21"/>
                  </a:lnTo>
                  <a:lnTo>
                    <a:pt x="263" y="22"/>
                  </a:lnTo>
                  <a:lnTo>
                    <a:pt x="263" y="24"/>
                  </a:lnTo>
                  <a:lnTo>
                    <a:pt x="263" y="26"/>
                  </a:lnTo>
                  <a:lnTo>
                    <a:pt x="263" y="28"/>
                  </a:lnTo>
                  <a:lnTo>
                    <a:pt x="263" y="29"/>
                  </a:lnTo>
                  <a:lnTo>
                    <a:pt x="263" y="31"/>
                  </a:lnTo>
                  <a:lnTo>
                    <a:pt x="263" y="33"/>
                  </a:lnTo>
                  <a:lnTo>
                    <a:pt x="263" y="35"/>
                  </a:lnTo>
                  <a:lnTo>
                    <a:pt x="262" y="37"/>
                  </a:lnTo>
                  <a:lnTo>
                    <a:pt x="262" y="39"/>
                  </a:lnTo>
                  <a:lnTo>
                    <a:pt x="262" y="41"/>
                  </a:lnTo>
                  <a:lnTo>
                    <a:pt x="262" y="44"/>
                  </a:lnTo>
                  <a:lnTo>
                    <a:pt x="262" y="43"/>
                  </a:lnTo>
                  <a:lnTo>
                    <a:pt x="263" y="43"/>
                  </a:lnTo>
                  <a:lnTo>
                    <a:pt x="264" y="43"/>
                  </a:lnTo>
                  <a:lnTo>
                    <a:pt x="266" y="43"/>
                  </a:lnTo>
                  <a:lnTo>
                    <a:pt x="267" y="43"/>
                  </a:lnTo>
                  <a:lnTo>
                    <a:pt x="268" y="43"/>
                  </a:lnTo>
                  <a:lnTo>
                    <a:pt x="269" y="42"/>
                  </a:lnTo>
                  <a:lnTo>
                    <a:pt x="270" y="42"/>
                  </a:lnTo>
                  <a:lnTo>
                    <a:pt x="271" y="42"/>
                  </a:lnTo>
                  <a:lnTo>
                    <a:pt x="272" y="42"/>
                  </a:lnTo>
                  <a:lnTo>
                    <a:pt x="273" y="42"/>
                  </a:lnTo>
                  <a:lnTo>
                    <a:pt x="274" y="4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2" name="Freeform 215">
              <a:extLst>
                <a:ext uri="{FF2B5EF4-FFF2-40B4-BE49-F238E27FC236}">
                  <a16:creationId xmlns:a16="http://schemas.microsoft.com/office/drawing/2014/main" id="{7BEA1B68-2C03-4E13-B5DC-21E822DFBF94}"/>
                </a:ext>
              </a:extLst>
            </p:cNvPr>
            <p:cNvSpPr>
              <a:spLocks noEditPoints="1"/>
            </p:cNvSpPr>
            <p:nvPr/>
          </p:nvSpPr>
          <p:spPr bwMode="auto">
            <a:xfrm>
              <a:off x="4689" y="1613"/>
              <a:ext cx="25" cy="21"/>
            </a:xfrm>
            <a:custGeom>
              <a:avLst/>
              <a:gdLst>
                <a:gd name="T0" fmla="*/ 23 w 430"/>
                <a:gd name="T1" fmla="*/ 17 h 349"/>
                <a:gd name="T2" fmla="*/ 21 w 430"/>
                <a:gd name="T3" fmla="*/ 15 h 349"/>
                <a:gd name="T4" fmla="*/ 0 w 430"/>
                <a:gd name="T5" fmla="*/ 6 h 349"/>
                <a:gd name="T6" fmla="*/ 2 w 430"/>
                <a:gd name="T7" fmla="*/ 7 h 349"/>
                <a:gd name="T8" fmla="*/ 6 w 430"/>
                <a:gd name="T9" fmla="*/ 7 h 349"/>
                <a:gd name="T10" fmla="*/ 10 w 430"/>
                <a:gd name="T11" fmla="*/ 5 h 349"/>
                <a:gd name="T12" fmla="*/ 10 w 430"/>
                <a:gd name="T13" fmla="*/ 3 h 349"/>
                <a:gd name="T14" fmla="*/ 6 w 430"/>
                <a:gd name="T15" fmla="*/ 2 h 349"/>
                <a:gd name="T16" fmla="*/ 4 w 430"/>
                <a:gd name="T17" fmla="*/ 3 h 349"/>
                <a:gd name="T18" fmla="*/ 12 w 430"/>
                <a:gd name="T19" fmla="*/ 3 h 349"/>
                <a:gd name="T20" fmla="*/ 14 w 430"/>
                <a:gd name="T21" fmla="*/ 4 h 349"/>
                <a:gd name="T22" fmla="*/ 17 w 430"/>
                <a:gd name="T23" fmla="*/ 5 h 349"/>
                <a:gd name="T24" fmla="*/ 19 w 430"/>
                <a:gd name="T25" fmla="*/ 3 h 349"/>
                <a:gd name="T26" fmla="*/ 22 w 430"/>
                <a:gd name="T27" fmla="*/ 3 h 349"/>
                <a:gd name="T28" fmla="*/ 19 w 430"/>
                <a:gd name="T29" fmla="*/ 1 h 349"/>
                <a:gd name="T30" fmla="*/ 17 w 430"/>
                <a:gd name="T31" fmla="*/ 0 h 349"/>
                <a:gd name="T32" fmla="*/ 15 w 430"/>
                <a:gd name="T33" fmla="*/ 2 h 349"/>
                <a:gd name="T34" fmla="*/ 2 w 430"/>
                <a:gd name="T35" fmla="*/ 9 h 349"/>
                <a:gd name="T36" fmla="*/ 3 w 430"/>
                <a:gd name="T37" fmla="*/ 17 h 349"/>
                <a:gd name="T38" fmla="*/ 2 w 430"/>
                <a:gd name="T39" fmla="*/ 20 h 349"/>
                <a:gd name="T40" fmla="*/ 6 w 430"/>
                <a:gd name="T41" fmla="*/ 18 h 349"/>
                <a:gd name="T42" fmla="*/ 9 w 430"/>
                <a:gd name="T43" fmla="*/ 18 h 349"/>
                <a:gd name="T44" fmla="*/ 11 w 430"/>
                <a:gd name="T45" fmla="*/ 20 h 349"/>
                <a:gd name="T46" fmla="*/ 11 w 430"/>
                <a:gd name="T47" fmla="*/ 15 h 349"/>
                <a:gd name="T48" fmla="*/ 14 w 430"/>
                <a:gd name="T49" fmla="*/ 15 h 349"/>
                <a:gd name="T50" fmla="*/ 16 w 430"/>
                <a:gd name="T51" fmla="*/ 14 h 349"/>
                <a:gd name="T52" fmla="*/ 16 w 430"/>
                <a:gd name="T53" fmla="*/ 11 h 349"/>
                <a:gd name="T54" fmla="*/ 21 w 430"/>
                <a:gd name="T55" fmla="*/ 11 h 349"/>
                <a:gd name="T56" fmla="*/ 25 w 430"/>
                <a:gd name="T57" fmla="*/ 13 h 349"/>
                <a:gd name="T58" fmla="*/ 23 w 430"/>
                <a:gd name="T59" fmla="*/ 10 h 349"/>
                <a:gd name="T60" fmla="*/ 24 w 430"/>
                <a:gd name="T61" fmla="*/ 8 h 349"/>
                <a:gd name="T62" fmla="*/ 20 w 430"/>
                <a:gd name="T63" fmla="*/ 7 h 349"/>
                <a:gd name="T64" fmla="*/ 23 w 430"/>
                <a:gd name="T65" fmla="*/ 7 h 349"/>
                <a:gd name="T66" fmla="*/ 21 w 430"/>
                <a:gd name="T67" fmla="*/ 5 h 349"/>
                <a:gd name="T68" fmla="*/ 19 w 430"/>
                <a:gd name="T69" fmla="*/ 4 h 349"/>
                <a:gd name="T70" fmla="*/ 18 w 430"/>
                <a:gd name="T71" fmla="*/ 6 h 349"/>
                <a:gd name="T72" fmla="*/ 16 w 430"/>
                <a:gd name="T73" fmla="*/ 5 h 349"/>
                <a:gd name="T74" fmla="*/ 14 w 430"/>
                <a:gd name="T75" fmla="*/ 7 h 349"/>
                <a:gd name="T76" fmla="*/ 13 w 430"/>
                <a:gd name="T77" fmla="*/ 5 h 349"/>
                <a:gd name="T78" fmla="*/ 12 w 430"/>
                <a:gd name="T79" fmla="*/ 7 h 349"/>
                <a:gd name="T80" fmla="*/ 10 w 430"/>
                <a:gd name="T81" fmla="*/ 9 h 349"/>
                <a:gd name="T82" fmla="*/ 12 w 430"/>
                <a:gd name="T83" fmla="*/ 9 h 349"/>
                <a:gd name="T84" fmla="*/ 13 w 430"/>
                <a:gd name="T85" fmla="*/ 10 h 349"/>
                <a:gd name="T86" fmla="*/ 11 w 430"/>
                <a:gd name="T87" fmla="*/ 12 h 349"/>
                <a:gd name="T88" fmla="*/ 13 w 430"/>
                <a:gd name="T89" fmla="*/ 11 h 349"/>
                <a:gd name="T90" fmla="*/ 11 w 430"/>
                <a:gd name="T91" fmla="*/ 13 h 349"/>
                <a:gd name="T92" fmla="*/ 10 w 430"/>
                <a:gd name="T93" fmla="*/ 8 h 349"/>
                <a:gd name="T94" fmla="*/ 4 w 430"/>
                <a:gd name="T95" fmla="*/ 8 h 349"/>
                <a:gd name="T96" fmla="*/ 17 w 430"/>
                <a:gd name="T97" fmla="*/ 9 h 349"/>
                <a:gd name="T98" fmla="*/ 18 w 430"/>
                <a:gd name="T99" fmla="*/ 9 h 349"/>
                <a:gd name="T100" fmla="*/ 7 w 430"/>
                <a:gd name="T101" fmla="*/ 13 h 349"/>
                <a:gd name="T102" fmla="*/ 6 w 430"/>
                <a:gd name="T103" fmla="*/ 15 h 349"/>
                <a:gd name="T104" fmla="*/ 7 w 430"/>
                <a:gd name="T105" fmla="*/ 11 h 349"/>
                <a:gd name="T106" fmla="*/ 5 w 430"/>
                <a:gd name="T107" fmla="*/ 11 h 349"/>
                <a:gd name="T108" fmla="*/ 18 w 430"/>
                <a:gd name="T109" fmla="*/ 18 h 349"/>
                <a:gd name="T110" fmla="*/ 20 w 430"/>
                <a:gd name="T111" fmla="*/ 16 h 349"/>
                <a:gd name="T112" fmla="*/ 21 w 430"/>
                <a:gd name="T113" fmla="*/ 13 h 349"/>
                <a:gd name="T114" fmla="*/ 20 w 430"/>
                <a:gd name="T115" fmla="*/ 12 h 349"/>
                <a:gd name="T116" fmla="*/ 19 w 430"/>
                <a:gd name="T117" fmla="*/ 12 h 349"/>
                <a:gd name="T118" fmla="*/ 16 w 430"/>
                <a:gd name="T119" fmla="*/ 12 h 349"/>
                <a:gd name="T120" fmla="*/ 13 w 430"/>
                <a:gd name="T121" fmla="*/ 18 h 349"/>
                <a:gd name="T122" fmla="*/ 16 w 430"/>
                <a:gd name="T123" fmla="*/ 17 h 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0" h="349">
                  <a:moveTo>
                    <a:pt x="341" y="250"/>
                  </a:moveTo>
                  <a:lnTo>
                    <a:pt x="341" y="251"/>
                  </a:lnTo>
                  <a:lnTo>
                    <a:pt x="341" y="252"/>
                  </a:lnTo>
                  <a:lnTo>
                    <a:pt x="342" y="254"/>
                  </a:lnTo>
                  <a:lnTo>
                    <a:pt x="343" y="255"/>
                  </a:lnTo>
                  <a:lnTo>
                    <a:pt x="343" y="257"/>
                  </a:lnTo>
                  <a:lnTo>
                    <a:pt x="345" y="258"/>
                  </a:lnTo>
                  <a:lnTo>
                    <a:pt x="346" y="260"/>
                  </a:lnTo>
                  <a:lnTo>
                    <a:pt x="347" y="262"/>
                  </a:lnTo>
                  <a:lnTo>
                    <a:pt x="349" y="263"/>
                  </a:lnTo>
                  <a:lnTo>
                    <a:pt x="352" y="265"/>
                  </a:lnTo>
                  <a:lnTo>
                    <a:pt x="353" y="267"/>
                  </a:lnTo>
                  <a:lnTo>
                    <a:pt x="356" y="269"/>
                  </a:lnTo>
                  <a:lnTo>
                    <a:pt x="358" y="271"/>
                  </a:lnTo>
                  <a:lnTo>
                    <a:pt x="360" y="272"/>
                  </a:lnTo>
                  <a:lnTo>
                    <a:pt x="363" y="274"/>
                  </a:lnTo>
                  <a:lnTo>
                    <a:pt x="366" y="278"/>
                  </a:lnTo>
                  <a:lnTo>
                    <a:pt x="367" y="278"/>
                  </a:lnTo>
                  <a:lnTo>
                    <a:pt x="368" y="279"/>
                  </a:lnTo>
                  <a:lnTo>
                    <a:pt x="370" y="280"/>
                  </a:lnTo>
                  <a:lnTo>
                    <a:pt x="371" y="281"/>
                  </a:lnTo>
                  <a:lnTo>
                    <a:pt x="373" y="281"/>
                  </a:lnTo>
                  <a:lnTo>
                    <a:pt x="374" y="282"/>
                  </a:lnTo>
                  <a:lnTo>
                    <a:pt x="375" y="282"/>
                  </a:lnTo>
                  <a:lnTo>
                    <a:pt x="377" y="283"/>
                  </a:lnTo>
                  <a:lnTo>
                    <a:pt x="378" y="283"/>
                  </a:lnTo>
                  <a:lnTo>
                    <a:pt x="379" y="283"/>
                  </a:lnTo>
                  <a:lnTo>
                    <a:pt x="381" y="284"/>
                  </a:lnTo>
                  <a:lnTo>
                    <a:pt x="382" y="284"/>
                  </a:lnTo>
                  <a:lnTo>
                    <a:pt x="383" y="284"/>
                  </a:lnTo>
                  <a:lnTo>
                    <a:pt x="384" y="284"/>
                  </a:lnTo>
                  <a:lnTo>
                    <a:pt x="385" y="284"/>
                  </a:lnTo>
                  <a:lnTo>
                    <a:pt x="387" y="284"/>
                  </a:lnTo>
                  <a:lnTo>
                    <a:pt x="387" y="283"/>
                  </a:lnTo>
                  <a:lnTo>
                    <a:pt x="388" y="283"/>
                  </a:lnTo>
                  <a:lnTo>
                    <a:pt x="389" y="283"/>
                  </a:lnTo>
                  <a:lnTo>
                    <a:pt x="390" y="282"/>
                  </a:lnTo>
                  <a:lnTo>
                    <a:pt x="391" y="282"/>
                  </a:lnTo>
                  <a:lnTo>
                    <a:pt x="392" y="282"/>
                  </a:lnTo>
                  <a:lnTo>
                    <a:pt x="393" y="281"/>
                  </a:lnTo>
                  <a:lnTo>
                    <a:pt x="394" y="281"/>
                  </a:lnTo>
                  <a:lnTo>
                    <a:pt x="395" y="280"/>
                  </a:lnTo>
                  <a:lnTo>
                    <a:pt x="396" y="279"/>
                  </a:lnTo>
                  <a:lnTo>
                    <a:pt x="397" y="278"/>
                  </a:lnTo>
                  <a:lnTo>
                    <a:pt x="398" y="278"/>
                  </a:lnTo>
                  <a:lnTo>
                    <a:pt x="398" y="277"/>
                  </a:lnTo>
                  <a:lnTo>
                    <a:pt x="400" y="275"/>
                  </a:lnTo>
                  <a:lnTo>
                    <a:pt x="401" y="275"/>
                  </a:lnTo>
                  <a:lnTo>
                    <a:pt x="401" y="273"/>
                  </a:lnTo>
                  <a:lnTo>
                    <a:pt x="402" y="272"/>
                  </a:lnTo>
                  <a:lnTo>
                    <a:pt x="403" y="271"/>
                  </a:lnTo>
                  <a:lnTo>
                    <a:pt x="403" y="270"/>
                  </a:lnTo>
                  <a:lnTo>
                    <a:pt x="404" y="268"/>
                  </a:lnTo>
                  <a:lnTo>
                    <a:pt x="405" y="267"/>
                  </a:lnTo>
                  <a:lnTo>
                    <a:pt x="405" y="265"/>
                  </a:lnTo>
                  <a:lnTo>
                    <a:pt x="406" y="264"/>
                  </a:lnTo>
                  <a:lnTo>
                    <a:pt x="406" y="262"/>
                  </a:lnTo>
                  <a:lnTo>
                    <a:pt x="407" y="261"/>
                  </a:lnTo>
                  <a:lnTo>
                    <a:pt x="407" y="259"/>
                  </a:lnTo>
                  <a:lnTo>
                    <a:pt x="407" y="258"/>
                  </a:lnTo>
                  <a:lnTo>
                    <a:pt x="408" y="256"/>
                  </a:lnTo>
                  <a:lnTo>
                    <a:pt x="408" y="254"/>
                  </a:lnTo>
                  <a:lnTo>
                    <a:pt x="408" y="252"/>
                  </a:lnTo>
                  <a:lnTo>
                    <a:pt x="409" y="251"/>
                  </a:lnTo>
                  <a:lnTo>
                    <a:pt x="405" y="250"/>
                  </a:lnTo>
                  <a:lnTo>
                    <a:pt x="402" y="250"/>
                  </a:lnTo>
                  <a:lnTo>
                    <a:pt x="398" y="250"/>
                  </a:lnTo>
                  <a:lnTo>
                    <a:pt x="395" y="249"/>
                  </a:lnTo>
                  <a:lnTo>
                    <a:pt x="392" y="249"/>
                  </a:lnTo>
                  <a:lnTo>
                    <a:pt x="389" y="249"/>
                  </a:lnTo>
                  <a:lnTo>
                    <a:pt x="386" y="248"/>
                  </a:lnTo>
                  <a:lnTo>
                    <a:pt x="383" y="248"/>
                  </a:lnTo>
                  <a:lnTo>
                    <a:pt x="381" y="247"/>
                  </a:lnTo>
                  <a:lnTo>
                    <a:pt x="378" y="247"/>
                  </a:lnTo>
                  <a:lnTo>
                    <a:pt x="376" y="246"/>
                  </a:lnTo>
                  <a:lnTo>
                    <a:pt x="373" y="246"/>
                  </a:lnTo>
                  <a:lnTo>
                    <a:pt x="371" y="245"/>
                  </a:lnTo>
                  <a:lnTo>
                    <a:pt x="369" y="245"/>
                  </a:lnTo>
                  <a:lnTo>
                    <a:pt x="367" y="244"/>
                  </a:lnTo>
                  <a:lnTo>
                    <a:pt x="365" y="244"/>
                  </a:lnTo>
                  <a:lnTo>
                    <a:pt x="363" y="243"/>
                  </a:lnTo>
                  <a:lnTo>
                    <a:pt x="362" y="243"/>
                  </a:lnTo>
                  <a:lnTo>
                    <a:pt x="361" y="243"/>
                  </a:lnTo>
                  <a:lnTo>
                    <a:pt x="359" y="242"/>
                  </a:lnTo>
                  <a:lnTo>
                    <a:pt x="358" y="242"/>
                  </a:lnTo>
                  <a:lnTo>
                    <a:pt x="357" y="242"/>
                  </a:lnTo>
                  <a:lnTo>
                    <a:pt x="356" y="242"/>
                  </a:lnTo>
                  <a:lnTo>
                    <a:pt x="355" y="242"/>
                  </a:lnTo>
                  <a:lnTo>
                    <a:pt x="354" y="242"/>
                  </a:lnTo>
                  <a:lnTo>
                    <a:pt x="353" y="242"/>
                  </a:lnTo>
                  <a:lnTo>
                    <a:pt x="352" y="242"/>
                  </a:lnTo>
                  <a:lnTo>
                    <a:pt x="351" y="242"/>
                  </a:lnTo>
                  <a:lnTo>
                    <a:pt x="349" y="242"/>
                  </a:lnTo>
                  <a:lnTo>
                    <a:pt x="348" y="242"/>
                  </a:lnTo>
                  <a:lnTo>
                    <a:pt x="347" y="242"/>
                  </a:lnTo>
                  <a:lnTo>
                    <a:pt x="346" y="242"/>
                  </a:lnTo>
                  <a:lnTo>
                    <a:pt x="345" y="242"/>
                  </a:lnTo>
                  <a:lnTo>
                    <a:pt x="344" y="242"/>
                  </a:lnTo>
                  <a:lnTo>
                    <a:pt x="343" y="243"/>
                  </a:lnTo>
                  <a:lnTo>
                    <a:pt x="342" y="243"/>
                  </a:lnTo>
                  <a:lnTo>
                    <a:pt x="342" y="244"/>
                  </a:lnTo>
                  <a:lnTo>
                    <a:pt x="341" y="244"/>
                  </a:lnTo>
                  <a:lnTo>
                    <a:pt x="341" y="245"/>
                  </a:lnTo>
                  <a:lnTo>
                    <a:pt x="340" y="246"/>
                  </a:lnTo>
                  <a:lnTo>
                    <a:pt x="340" y="247"/>
                  </a:lnTo>
                  <a:lnTo>
                    <a:pt x="340" y="248"/>
                  </a:lnTo>
                  <a:lnTo>
                    <a:pt x="340" y="249"/>
                  </a:lnTo>
                  <a:lnTo>
                    <a:pt x="341" y="250"/>
                  </a:lnTo>
                  <a:close/>
                  <a:moveTo>
                    <a:pt x="3" y="85"/>
                  </a:moveTo>
                  <a:lnTo>
                    <a:pt x="2" y="85"/>
                  </a:lnTo>
                  <a:lnTo>
                    <a:pt x="2" y="86"/>
                  </a:lnTo>
                  <a:lnTo>
                    <a:pt x="1" y="87"/>
                  </a:lnTo>
                  <a:lnTo>
                    <a:pt x="1" y="88"/>
                  </a:lnTo>
                  <a:lnTo>
                    <a:pt x="1" y="89"/>
                  </a:lnTo>
                  <a:lnTo>
                    <a:pt x="0" y="90"/>
                  </a:lnTo>
                  <a:lnTo>
                    <a:pt x="0" y="91"/>
                  </a:lnTo>
                  <a:lnTo>
                    <a:pt x="0" y="92"/>
                  </a:lnTo>
                  <a:lnTo>
                    <a:pt x="0" y="94"/>
                  </a:lnTo>
                  <a:lnTo>
                    <a:pt x="0" y="95"/>
                  </a:lnTo>
                  <a:lnTo>
                    <a:pt x="0" y="97"/>
                  </a:lnTo>
                  <a:lnTo>
                    <a:pt x="0" y="98"/>
                  </a:lnTo>
                  <a:lnTo>
                    <a:pt x="0" y="99"/>
                  </a:lnTo>
                  <a:lnTo>
                    <a:pt x="0" y="101"/>
                  </a:lnTo>
                  <a:lnTo>
                    <a:pt x="0" y="102"/>
                  </a:lnTo>
                  <a:lnTo>
                    <a:pt x="1" y="104"/>
                  </a:lnTo>
                  <a:lnTo>
                    <a:pt x="1" y="105"/>
                  </a:lnTo>
                  <a:lnTo>
                    <a:pt x="1" y="107"/>
                  </a:lnTo>
                  <a:lnTo>
                    <a:pt x="2" y="108"/>
                  </a:lnTo>
                  <a:lnTo>
                    <a:pt x="3" y="109"/>
                  </a:lnTo>
                  <a:lnTo>
                    <a:pt x="3" y="110"/>
                  </a:lnTo>
                  <a:lnTo>
                    <a:pt x="4" y="111"/>
                  </a:lnTo>
                  <a:lnTo>
                    <a:pt x="5" y="112"/>
                  </a:lnTo>
                  <a:lnTo>
                    <a:pt x="6" y="113"/>
                  </a:lnTo>
                  <a:lnTo>
                    <a:pt x="7" y="114"/>
                  </a:lnTo>
                  <a:lnTo>
                    <a:pt x="8" y="114"/>
                  </a:lnTo>
                  <a:lnTo>
                    <a:pt x="9" y="115"/>
                  </a:lnTo>
                  <a:lnTo>
                    <a:pt x="11" y="115"/>
                  </a:lnTo>
                  <a:lnTo>
                    <a:pt x="13" y="115"/>
                  </a:lnTo>
                  <a:lnTo>
                    <a:pt x="14" y="115"/>
                  </a:lnTo>
                  <a:lnTo>
                    <a:pt x="16" y="115"/>
                  </a:lnTo>
                  <a:lnTo>
                    <a:pt x="18" y="115"/>
                  </a:lnTo>
                  <a:lnTo>
                    <a:pt x="18" y="114"/>
                  </a:lnTo>
                  <a:lnTo>
                    <a:pt x="19" y="114"/>
                  </a:lnTo>
                  <a:lnTo>
                    <a:pt x="20" y="114"/>
                  </a:lnTo>
                  <a:lnTo>
                    <a:pt x="21" y="114"/>
                  </a:lnTo>
                  <a:lnTo>
                    <a:pt x="22" y="113"/>
                  </a:lnTo>
                  <a:lnTo>
                    <a:pt x="23" y="113"/>
                  </a:lnTo>
                  <a:lnTo>
                    <a:pt x="24" y="113"/>
                  </a:lnTo>
                  <a:lnTo>
                    <a:pt x="24" y="112"/>
                  </a:lnTo>
                  <a:lnTo>
                    <a:pt x="25" y="112"/>
                  </a:lnTo>
                  <a:lnTo>
                    <a:pt x="26" y="112"/>
                  </a:lnTo>
                  <a:lnTo>
                    <a:pt x="27" y="111"/>
                  </a:lnTo>
                  <a:lnTo>
                    <a:pt x="28" y="111"/>
                  </a:lnTo>
                  <a:lnTo>
                    <a:pt x="30" y="111"/>
                  </a:lnTo>
                  <a:lnTo>
                    <a:pt x="31" y="110"/>
                  </a:lnTo>
                  <a:lnTo>
                    <a:pt x="33" y="109"/>
                  </a:lnTo>
                  <a:lnTo>
                    <a:pt x="36" y="108"/>
                  </a:lnTo>
                  <a:lnTo>
                    <a:pt x="38" y="107"/>
                  </a:lnTo>
                  <a:lnTo>
                    <a:pt x="40" y="106"/>
                  </a:lnTo>
                  <a:lnTo>
                    <a:pt x="43" y="105"/>
                  </a:lnTo>
                  <a:lnTo>
                    <a:pt x="45" y="104"/>
                  </a:lnTo>
                  <a:lnTo>
                    <a:pt x="48" y="104"/>
                  </a:lnTo>
                  <a:lnTo>
                    <a:pt x="51" y="103"/>
                  </a:lnTo>
                  <a:lnTo>
                    <a:pt x="54" y="102"/>
                  </a:lnTo>
                  <a:lnTo>
                    <a:pt x="57" y="101"/>
                  </a:lnTo>
                  <a:lnTo>
                    <a:pt x="61" y="101"/>
                  </a:lnTo>
                  <a:lnTo>
                    <a:pt x="65" y="100"/>
                  </a:lnTo>
                  <a:lnTo>
                    <a:pt x="68" y="99"/>
                  </a:lnTo>
                  <a:lnTo>
                    <a:pt x="72" y="98"/>
                  </a:lnTo>
                  <a:lnTo>
                    <a:pt x="76" y="98"/>
                  </a:lnTo>
                  <a:lnTo>
                    <a:pt x="76" y="99"/>
                  </a:lnTo>
                  <a:lnTo>
                    <a:pt x="77" y="100"/>
                  </a:lnTo>
                  <a:lnTo>
                    <a:pt x="77" y="101"/>
                  </a:lnTo>
                  <a:lnTo>
                    <a:pt x="78" y="102"/>
                  </a:lnTo>
                  <a:lnTo>
                    <a:pt x="78" y="104"/>
                  </a:lnTo>
                  <a:lnTo>
                    <a:pt x="79" y="105"/>
                  </a:lnTo>
                  <a:lnTo>
                    <a:pt x="80" y="106"/>
                  </a:lnTo>
                  <a:lnTo>
                    <a:pt x="80" y="107"/>
                  </a:lnTo>
                  <a:lnTo>
                    <a:pt x="81" y="108"/>
                  </a:lnTo>
                  <a:lnTo>
                    <a:pt x="82" y="109"/>
                  </a:lnTo>
                  <a:lnTo>
                    <a:pt x="82" y="110"/>
                  </a:lnTo>
                  <a:lnTo>
                    <a:pt x="83" y="111"/>
                  </a:lnTo>
                  <a:lnTo>
                    <a:pt x="84" y="112"/>
                  </a:lnTo>
                  <a:lnTo>
                    <a:pt x="85" y="113"/>
                  </a:lnTo>
                  <a:lnTo>
                    <a:pt x="86" y="114"/>
                  </a:lnTo>
                  <a:lnTo>
                    <a:pt x="87" y="116"/>
                  </a:lnTo>
                  <a:lnTo>
                    <a:pt x="88" y="117"/>
                  </a:lnTo>
                  <a:lnTo>
                    <a:pt x="88" y="118"/>
                  </a:lnTo>
                  <a:lnTo>
                    <a:pt x="89" y="119"/>
                  </a:lnTo>
                  <a:lnTo>
                    <a:pt x="90" y="119"/>
                  </a:lnTo>
                  <a:lnTo>
                    <a:pt x="91" y="120"/>
                  </a:lnTo>
                  <a:lnTo>
                    <a:pt x="92" y="120"/>
                  </a:lnTo>
                  <a:lnTo>
                    <a:pt x="93" y="121"/>
                  </a:lnTo>
                  <a:lnTo>
                    <a:pt x="94" y="121"/>
                  </a:lnTo>
                  <a:lnTo>
                    <a:pt x="95" y="121"/>
                  </a:lnTo>
                  <a:lnTo>
                    <a:pt x="97" y="121"/>
                  </a:lnTo>
                  <a:lnTo>
                    <a:pt x="98" y="121"/>
                  </a:lnTo>
                  <a:lnTo>
                    <a:pt x="99" y="121"/>
                  </a:lnTo>
                  <a:lnTo>
                    <a:pt x="101" y="121"/>
                  </a:lnTo>
                  <a:lnTo>
                    <a:pt x="102" y="121"/>
                  </a:lnTo>
                  <a:lnTo>
                    <a:pt x="104" y="121"/>
                  </a:lnTo>
                  <a:lnTo>
                    <a:pt x="105" y="120"/>
                  </a:lnTo>
                  <a:lnTo>
                    <a:pt x="106" y="120"/>
                  </a:lnTo>
                  <a:lnTo>
                    <a:pt x="108" y="120"/>
                  </a:lnTo>
                  <a:lnTo>
                    <a:pt x="109" y="119"/>
                  </a:lnTo>
                  <a:lnTo>
                    <a:pt x="110" y="119"/>
                  </a:lnTo>
                  <a:lnTo>
                    <a:pt x="111" y="118"/>
                  </a:lnTo>
                  <a:lnTo>
                    <a:pt x="112" y="117"/>
                  </a:lnTo>
                  <a:lnTo>
                    <a:pt x="113" y="117"/>
                  </a:lnTo>
                  <a:lnTo>
                    <a:pt x="113" y="116"/>
                  </a:lnTo>
                  <a:lnTo>
                    <a:pt x="114" y="115"/>
                  </a:lnTo>
                  <a:lnTo>
                    <a:pt x="115" y="114"/>
                  </a:lnTo>
                  <a:lnTo>
                    <a:pt x="115" y="113"/>
                  </a:lnTo>
                  <a:lnTo>
                    <a:pt x="116" y="112"/>
                  </a:lnTo>
                  <a:lnTo>
                    <a:pt x="117" y="111"/>
                  </a:lnTo>
                  <a:lnTo>
                    <a:pt x="117" y="110"/>
                  </a:lnTo>
                  <a:lnTo>
                    <a:pt x="118" y="109"/>
                  </a:lnTo>
                  <a:lnTo>
                    <a:pt x="118" y="107"/>
                  </a:lnTo>
                  <a:lnTo>
                    <a:pt x="118" y="106"/>
                  </a:lnTo>
                  <a:lnTo>
                    <a:pt x="118" y="105"/>
                  </a:lnTo>
                  <a:lnTo>
                    <a:pt x="118" y="104"/>
                  </a:lnTo>
                  <a:lnTo>
                    <a:pt x="118" y="103"/>
                  </a:lnTo>
                  <a:lnTo>
                    <a:pt x="119" y="102"/>
                  </a:lnTo>
                  <a:lnTo>
                    <a:pt x="119" y="101"/>
                  </a:lnTo>
                  <a:lnTo>
                    <a:pt x="119" y="100"/>
                  </a:lnTo>
                  <a:lnTo>
                    <a:pt x="119" y="98"/>
                  </a:lnTo>
                  <a:lnTo>
                    <a:pt x="119" y="97"/>
                  </a:lnTo>
                  <a:lnTo>
                    <a:pt x="119" y="96"/>
                  </a:lnTo>
                  <a:lnTo>
                    <a:pt x="119" y="95"/>
                  </a:lnTo>
                  <a:lnTo>
                    <a:pt x="119" y="94"/>
                  </a:lnTo>
                  <a:lnTo>
                    <a:pt x="119" y="92"/>
                  </a:lnTo>
                  <a:lnTo>
                    <a:pt x="119" y="91"/>
                  </a:lnTo>
                  <a:lnTo>
                    <a:pt x="120" y="90"/>
                  </a:lnTo>
                  <a:lnTo>
                    <a:pt x="168" y="81"/>
                  </a:lnTo>
                  <a:lnTo>
                    <a:pt x="168" y="80"/>
                  </a:lnTo>
                  <a:lnTo>
                    <a:pt x="169" y="80"/>
                  </a:lnTo>
                  <a:lnTo>
                    <a:pt x="170" y="80"/>
                  </a:lnTo>
                  <a:lnTo>
                    <a:pt x="171" y="80"/>
                  </a:lnTo>
                  <a:lnTo>
                    <a:pt x="172" y="79"/>
                  </a:lnTo>
                  <a:lnTo>
                    <a:pt x="173" y="78"/>
                  </a:lnTo>
                  <a:lnTo>
                    <a:pt x="174" y="78"/>
                  </a:lnTo>
                  <a:lnTo>
                    <a:pt x="175" y="77"/>
                  </a:lnTo>
                  <a:lnTo>
                    <a:pt x="175" y="76"/>
                  </a:lnTo>
                  <a:lnTo>
                    <a:pt x="176" y="75"/>
                  </a:lnTo>
                  <a:lnTo>
                    <a:pt x="176" y="74"/>
                  </a:lnTo>
                  <a:lnTo>
                    <a:pt x="176" y="73"/>
                  </a:lnTo>
                  <a:lnTo>
                    <a:pt x="177" y="73"/>
                  </a:lnTo>
                  <a:lnTo>
                    <a:pt x="177" y="71"/>
                  </a:lnTo>
                  <a:lnTo>
                    <a:pt x="177" y="70"/>
                  </a:lnTo>
                  <a:lnTo>
                    <a:pt x="178" y="69"/>
                  </a:lnTo>
                  <a:lnTo>
                    <a:pt x="178" y="67"/>
                  </a:lnTo>
                  <a:lnTo>
                    <a:pt x="178" y="66"/>
                  </a:lnTo>
                  <a:lnTo>
                    <a:pt x="179" y="65"/>
                  </a:lnTo>
                  <a:lnTo>
                    <a:pt x="179" y="64"/>
                  </a:lnTo>
                  <a:lnTo>
                    <a:pt x="179" y="63"/>
                  </a:lnTo>
                  <a:lnTo>
                    <a:pt x="179" y="61"/>
                  </a:lnTo>
                  <a:lnTo>
                    <a:pt x="179" y="60"/>
                  </a:lnTo>
                  <a:lnTo>
                    <a:pt x="179" y="59"/>
                  </a:lnTo>
                  <a:lnTo>
                    <a:pt x="179" y="58"/>
                  </a:lnTo>
                  <a:lnTo>
                    <a:pt x="179" y="57"/>
                  </a:lnTo>
                  <a:lnTo>
                    <a:pt x="179" y="56"/>
                  </a:lnTo>
                  <a:lnTo>
                    <a:pt x="179" y="55"/>
                  </a:lnTo>
                  <a:lnTo>
                    <a:pt x="179" y="54"/>
                  </a:lnTo>
                  <a:lnTo>
                    <a:pt x="178" y="53"/>
                  </a:lnTo>
                  <a:lnTo>
                    <a:pt x="178" y="52"/>
                  </a:lnTo>
                  <a:lnTo>
                    <a:pt x="177" y="52"/>
                  </a:lnTo>
                  <a:lnTo>
                    <a:pt x="177" y="51"/>
                  </a:lnTo>
                  <a:lnTo>
                    <a:pt x="176" y="51"/>
                  </a:lnTo>
                  <a:lnTo>
                    <a:pt x="175" y="51"/>
                  </a:lnTo>
                  <a:lnTo>
                    <a:pt x="174" y="51"/>
                  </a:lnTo>
                  <a:lnTo>
                    <a:pt x="173" y="51"/>
                  </a:lnTo>
                  <a:lnTo>
                    <a:pt x="172" y="51"/>
                  </a:lnTo>
                  <a:lnTo>
                    <a:pt x="171" y="51"/>
                  </a:lnTo>
                  <a:lnTo>
                    <a:pt x="170" y="51"/>
                  </a:lnTo>
                  <a:lnTo>
                    <a:pt x="167" y="51"/>
                  </a:lnTo>
                  <a:lnTo>
                    <a:pt x="164" y="51"/>
                  </a:lnTo>
                  <a:lnTo>
                    <a:pt x="161" y="52"/>
                  </a:lnTo>
                  <a:lnTo>
                    <a:pt x="158" y="52"/>
                  </a:lnTo>
                  <a:lnTo>
                    <a:pt x="154" y="52"/>
                  </a:lnTo>
                  <a:lnTo>
                    <a:pt x="151" y="53"/>
                  </a:lnTo>
                  <a:lnTo>
                    <a:pt x="148" y="53"/>
                  </a:lnTo>
                  <a:lnTo>
                    <a:pt x="144" y="54"/>
                  </a:lnTo>
                  <a:lnTo>
                    <a:pt x="141" y="54"/>
                  </a:lnTo>
                  <a:lnTo>
                    <a:pt x="138" y="54"/>
                  </a:lnTo>
                  <a:lnTo>
                    <a:pt x="134" y="55"/>
                  </a:lnTo>
                  <a:lnTo>
                    <a:pt x="131" y="55"/>
                  </a:lnTo>
                  <a:lnTo>
                    <a:pt x="127" y="56"/>
                  </a:lnTo>
                  <a:lnTo>
                    <a:pt x="124" y="56"/>
                  </a:lnTo>
                  <a:lnTo>
                    <a:pt x="120" y="57"/>
                  </a:lnTo>
                  <a:lnTo>
                    <a:pt x="117" y="58"/>
                  </a:lnTo>
                  <a:lnTo>
                    <a:pt x="116" y="57"/>
                  </a:lnTo>
                  <a:lnTo>
                    <a:pt x="116" y="56"/>
                  </a:lnTo>
                  <a:lnTo>
                    <a:pt x="116" y="55"/>
                  </a:lnTo>
                  <a:lnTo>
                    <a:pt x="116" y="54"/>
                  </a:lnTo>
                  <a:lnTo>
                    <a:pt x="116" y="53"/>
                  </a:lnTo>
                  <a:lnTo>
                    <a:pt x="116" y="52"/>
                  </a:lnTo>
                  <a:lnTo>
                    <a:pt x="116" y="51"/>
                  </a:lnTo>
                  <a:lnTo>
                    <a:pt x="115" y="50"/>
                  </a:lnTo>
                  <a:lnTo>
                    <a:pt x="115" y="49"/>
                  </a:lnTo>
                  <a:lnTo>
                    <a:pt x="115" y="48"/>
                  </a:lnTo>
                  <a:lnTo>
                    <a:pt x="114" y="48"/>
                  </a:lnTo>
                  <a:lnTo>
                    <a:pt x="114" y="46"/>
                  </a:lnTo>
                  <a:lnTo>
                    <a:pt x="113" y="45"/>
                  </a:lnTo>
                  <a:lnTo>
                    <a:pt x="112" y="44"/>
                  </a:lnTo>
                  <a:lnTo>
                    <a:pt x="111" y="43"/>
                  </a:lnTo>
                  <a:lnTo>
                    <a:pt x="110" y="42"/>
                  </a:lnTo>
                  <a:lnTo>
                    <a:pt x="109" y="42"/>
                  </a:lnTo>
                  <a:lnTo>
                    <a:pt x="109" y="41"/>
                  </a:lnTo>
                  <a:lnTo>
                    <a:pt x="108" y="41"/>
                  </a:lnTo>
                  <a:lnTo>
                    <a:pt x="106" y="40"/>
                  </a:lnTo>
                  <a:lnTo>
                    <a:pt x="105" y="40"/>
                  </a:lnTo>
                  <a:lnTo>
                    <a:pt x="104" y="39"/>
                  </a:lnTo>
                  <a:lnTo>
                    <a:pt x="103" y="39"/>
                  </a:lnTo>
                  <a:lnTo>
                    <a:pt x="101" y="39"/>
                  </a:lnTo>
                  <a:lnTo>
                    <a:pt x="100" y="38"/>
                  </a:lnTo>
                  <a:lnTo>
                    <a:pt x="99" y="38"/>
                  </a:lnTo>
                  <a:lnTo>
                    <a:pt x="98" y="38"/>
                  </a:lnTo>
                  <a:lnTo>
                    <a:pt x="97" y="38"/>
                  </a:lnTo>
                  <a:lnTo>
                    <a:pt x="96" y="38"/>
                  </a:lnTo>
                  <a:lnTo>
                    <a:pt x="95" y="38"/>
                  </a:lnTo>
                  <a:lnTo>
                    <a:pt x="93" y="38"/>
                  </a:lnTo>
                  <a:lnTo>
                    <a:pt x="92" y="38"/>
                  </a:lnTo>
                  <a:lnTo>
                    <a:pt x="91" y="38"/>
                  </a:lnTo>
                  <a:lnTo>
                    <a:pt x="89" y="38"/>
                  </a:lnTo>
                  <a:lnTo>
                    <a:pt x="88" y="38"/>
                  </a:lnTo>
                  <a:lnTo>
                    <a:pt x="87" y="38"/>
                  </a:lnTo>
                  <a:lnTo>
                    <a:pt x="86" y="39"/>
                  </a:lnTo>
                  <a:lnTo>
                    <a:pt x="84" y="39"/>
                  </a:lnTo>
                  <a:lnTo>
                    <a:pt x="83" y="39"/>
                  </a:lnTo>
                  <a:lnTo>
                    <a:pt x="82" y="39"/>
                  </a:lnTo>
                  <a:lnTo>
                    <a:pt x="81" y="40"/>
                  </a:lnTo>
                  <a:lnTo>
                    <a:pt x="79" y="40"/>
                  </a:lnTo>
                  <a:lnTo>
                    <a:pt x="78" y="40"/>
                  </a:lnTo>
                  <a:lnTo>
                    <a:pt x="77" y="41"/>
                  </a:lnTo>
                  <a:lnTo>
                    <a:pt x="76" y="42"/>
                  </a:lnTo>
                  <a:lnTo>
                    <a:pt x="75" y="42"/>
                  </a:lnTo>
                  <a:lnTo>
                    <a:pt x="74" y="43"/>
                  </a:lnTo>
                  <a:lnTo>
                    <a:pt x="73" y="43"/>
                  </a:lnTo>
                  <a:lnTo>
                    <a:pt x="72" y="44"/>
                  </a:lnTo>
                  <a:lnTo>
                    <a:pt x="71" y="45"/>
                  </a:lnTo>
                  <a:lnTo>
                    <a:pt x="70" y="46"/>
                  </a:lnTo>
                  <a:lnTo>
                    <a:pt x="69" y="48"/>
                  </a:lnTo>
                  <a:lnTo>
                    <a:pt x="69" y="49"/>
                  </a:lnTo>
                  <a:lnTo>
                    <a:pt x="68" y="49"/>
                  </a:lnTo>
                  <a:lnTo>
                    <a:pt x="67" y="50"/>
                  </a:lnTo>
                  <a:lnTo>
                    <a:pt x="67" y="51"/>
                  </a:lnTo>
                  <a:lnTo>
                    <a:pt x="66" y="52"/>
                  </a:lnTo>
                  <a:lnTo>
                    <a:pt x="66" y="53"/>
                  </a:lnTo>
                  <a:lnTo>
                    <a:pt x="66" y="54"/>
                  </a:lnTo>
                  <a:lnTo>
                    <a:pt x="65" y="55"/>
                  </a:lnTo>
                  <a:lnTo>
                    <a:pt x="65" y="56"/>
                  </a:lnTo>
                  <a:lnTo>
                    <a:pt x="65" y="57"/>
                  </a:lnTo>
                  <a:lnTo>
                    <a:pt x="64" y="58"/>
                  </a:lnTo>
                  <a:lnTo>
                    <a:pt x="64" y="59"/>
                  </a:lnTo>
                  <a:lnTo>
                    <a:pt x="64" y="60"/>
                  </a:lnTo>
                  <a:lnTo>
                    <a:pt x="64" y="61"/>
                  </a:lnTo>
                  <a:lnTo>
                    <a:pt x="65" y="62"/>
                  </a:lnTo>
                  <a:lnTo>
                    <a:pt x="65" y="63"/>
                  </a:lnTo>
                  <a:lnTo>
                    <a:pt x="65" y="64"/>
                  </a:lnTo>
                  <a:lnTo>
                    <a:pt x="65" y="65"/>
                  </a:lnTo>
                  <a:lnTo>
                    <a:pt x="65" y="66"/>
                  </a:lnTo>
                  <a:lnTo>
                    <a:pt x="66" y="67"/>
                  </a:lnTo>
                  <a:lnTo>
                    <a:pt x="59" y="68"/>
                  </a:lnTo>
                  <a:lnTo>
                    <a:pt x="52" y="69"/>
                  </a:lnTo>
                  <a:lnTo>
                    <a:pt x="46" y="70"/>
                  </a:lnTo>
                  <a:lnTo>
                    <a:pt x="40" y="72"/>
                  </a:lnTo>
                  <a:lnTo>
                    <a:pt x="35" y="73"/>
                  </a:lnTo>
                  <a:lnTo>
                    <a:pt x="31" y="74"/>
                  </a:lnTo>
                  <a:lnTo>
                    <a:pt x="26" y="75"/>
                  </a:lnTo>
                  <a:lnTo>
                    <a:pt x="22" y="76"/>
                  </a:lnTo>
                  <a:lnTo>
                    <a:pt x="19" y="77"/>
                  </a:lnTo>
                  <a:lnTo>
                    <a:pt x="16" y="78"/>
                  </a:lnTo>
                  <a:lnTo>
                    <a:pt x="13" y="80"/>
                  </a:lnTo>
                  <a:lnTo>
                    <a:pt x="9" y="81"/>
                  </a:lnTo>
                  <a:lnTo>
                    <a:pt x="7" y="82"/>
                  </a:lnTo>
                  <a:lnTo>
                    <a:pt x="5" y="83"/>
                  </a:lnTo>
                  <a:lnTo>
                    <a:pt x="4" y="84"/>
                  </a:lnTo>
                  <a:lnTo>
                    <a:pt x="3" y="85"/>
                  </a:lnTo>
                  <a:close/>
                  <a:moveTo>
                    <a:pt x="214" y="42"/>
                  </a:moveTo>
                  <a:lnTo>
                    <a:pt x="212" y="42"/>
                  </a:lnTo>
                  <a:lnTo>
                    <a:pt x="211" y="43"/>
                  </a:lnTo>
                  <a:lnTo>
                    <a:pt x="210" y="44"/>
                  </a:lnTo>
                  <a:lnTo>
                    <a:pt x="209" y="45"/>
                  </a:lnTo>
                  <a:lnTo>
                    <a:pt x="208" y="48"/>
                  </a:lnTo>
                  <a:lnTo>
                    <a:pt x="208" y="49"/>
                  </a:lnTo>
                  <a:lnTo>
                    <a:pt x="207" y="50"/>
                  </a:lnTo>
                  <a:lnTo>
                    <a:pt x="207" y="51"/>
                  </a:lnTo>
                  <a:lnTo>
                    <a:pt x="206" y="52"/>
                  </a:lnTo>
                  <a:lnTo>
                    <a:pt x="206" y="53"/>
                  </a:lnTo>
                  <a:lnTo>
                    <a:pt x="206" y="55"/>
                  </a:lnTo>
                  <a:lnTo>
                    <a:pt x="205" y="56"/>
                  </a:lnTo>
                  <a:lnTo>
                    <a:pt x="205" y="57"/>
                  </a:lnTo>
                  <a:lnTo>
                    <a:pt x="205" y="59"/>
                  </a:lnTo>
                  <a:lnTo>
                    <a:pt x="205" y="60"/>
                  </a:lnTo>
                  <a:lnTo>
                    <a:pt x="206" y="62"/>
                  </a:lnTo>
                  <a:lnTo>
                    <a:pt x="206" y="63"/>
                  </a:lnTo>
                  <a:lnTo>
                    <a:pt x="206" y="64"/>
                  </a:lnTo>
                  <a:lnTo>
                    <a:pt x="206" y="65"/>
                  </a:lnTo>
                  <a:lnTo>
                    <a:pt x="207" y="66"/>
                  </a:lnTo>
                  <a:lnTo>
                    <a:pt x="207" y="67"/>
                  </a:lnTo>
                  <a:lnTo>
                    <a:pt x="208" y="68"/>
                  </a:lnTo>
                  <a:lnTo>
                    <a:pt x="209" y="69"/>
                  </a:lnTo>
                  <a:lnTo>
                    <a:pt x="209" y="70"/>
                  </a:lnTo>
                  <a:lnTo>
                    <a:pt x="210" y="71"/>
                  </a:lnTo>
                  <a:lnTo>
                    <a:pt x="211" y="72"/>
                  </a:lnTo>
                  <a:lnTo>
                    <a:pt x="212" y="73"/>
                  </a:lnTo>
                  <a:lnTo>
                    <a:pt x="213" y="73"/>
                  </a:lnTo>
                  <a:lnTo>
                    <a:pt x="214" y="74"/>
                  </a:lnTo>
                  <a:lnTo>
                    <a:pt x="215" y="74"/>
                  </a:lnTo>
                  <a:lnTo>
                    <a:pt x="216" y="74"/>
                  </a:lnTo>
                  <a:lnTo>
                    <a:pt x="217" y="74"/>
                  </a:lnTo>
                  <a:lnTo>
                    <a:pt x="218" y="75"/>
                  </a:lnTo>
                  <a:lnTo>
                    <a:pt x="219" y="75"/>
                  </a:lnTo>
                  <a:lnTo>
                    <a:pt x="220" y="75"/>
                  </a:lnTo>
                  <a:lnTo>
                    <a:pt x="221" y="75"/>
                  </a:lnTo>
                  <a:lnTo>
                    <a:pt x="222" y="75"/>
                  </a:lnTo>
                  <a:lnTo>
                    <a:pt x="223" y="75"/>
                  </a:lnTo>
                  <a:lnTo>
                    <a:pt x="224" y="75"/>
                  </a:lnTo>
                  <a:lnTo>
                    <a:pt x="224" y="74"/>
                  </a:lnTo>
                  <a:lnTo>
                    <a:pt x="225" y="74"/>
                  </a:lnTo>
                  <a:lnTo>
                    <a:pt x="226" y="74"/>
                  </a:lnTo>
                  <a:lnTo>
                    <a:pt x="227" y="73"/>
                  </a:lnTo>
                  <a:lnTo>
                    <a:pt x="228" y="73"/>
                  </a:lnTo>
                  <a:lnTo>
                    <a:pt x="229" y="73"/>
                  </a:lnTo>
                  <a:lnTo>
                    <a:pt x="231" y="73"/>
                  </a:lnTo>
                  <a:lnTo>
                    <a:pt x="232" y="72"/>
                  </a:lnTo>
                  <a:lnTo>
                    <a:pt x="233" y="72"/>
                  </a:lnTo>
                  <a:lnTo>
                    <a:pt x="235" y="71"/>
                  </a:lnTo>
                  <a:lnTo>
                    <a:pt x="236" y="71"/>
                  </a:lnTo>
                  <a:lnTo>
                    <a:pt x="238" y="70"/>
                  </a:lnTo>
                  <a:lnTo>
                    <a:pt x="240" y="70"/>
                  </a:lnTo>
                  <a:lnTo>
                    <a:pt x="241" y="69"/>
                  </a:lnTo>
                  <a:lnTo>
                    <a:pt x="244" y="69"/>
                  </a:lnTo>
                  <a:lnTo>
                    <a:pt x="245" y="68"/>
                  </a:lnTo>
                  <a:lnTo>
                    <a:pt x="247" y="67"/>
                  </a:lnTo>
                  <a:lnTo>
                    <a:pt x="249" y="67"/>
                  </a:lnTo>
                  <a:lnTo>
                    <a:pt x="251" y="66"/>
                  </a:lnTo>
                  <a:lnTo>
                    <a:pt x="254" y="66"/>
                  </a:lnTo>
                  <a:lnTo>
                    <a:pt x="256" y="65"/>
                  </a:lnTo>
                  <a:lnTo>
                    <a:pt x="258" y="64"/>
                  </a:lnTo>
                  <a:lnTo>
                    <a:pt x="261" y="64"/>
                  </a:lnTo>
                  <a:lnTo>
                    <a:pt x="263" y="63"/>
                  </a:lnTo>
                  <a:lnTo>
                    <a:pt x="265" y="63"/>
                  </a:lnTo>
                  <a:lnTo>
                    <a:pt x="267" y="62"/>
                  </a:lnTo>
                  <a:lnTo>
                    <a:pt x="270" y="61"/>
                  </a:lnTo>
                  <a:lnTo>
                    <a:pt x="272" y="61"/>
                  </a:lnTo>
                  <a:lnTo>
                    <a:pt x="274" y="60"/>
                  </a:lnTo>
                  <a:lnTo>
                    <a:pt x="277" y="59"/>
                  </a:lnTo>
                  <a:lnTo>
                    <a:pt x="280" y="59"/>
                  </a:lnTo>
                  <a:lnTo>
                    <a:pt x="280" y="60"/>
                  </a:lnTo>
                  <a:lnTo>
                    <a:pt x="280" y="61"/>
                  </a:lnTo>
                  <a:lnTo>
                    <a:pt x="281" y="63"/>
                  </a:lnTo>
                  <a:lnTo>
                    <a:pt x="281" y="64"/>
                  </a:lnTo>
                  <a:lnTo>
                    <a:pt x="282" y="65"/>
                  </a:lnTo>
                  <a:lnTo>
                    <a:pt x="282" y="67"/>
                  </a:lnTo>
                  <a:lnTo>
                    <a:pt x="283" y="68"/>
                  </a:lnTo>
                  <a:lnTo>
                    <a:pt x="283" y="69"/>
                  </a:lnTo>
                  <a:lnTo>
                    <a:pt x="284" y="70"/>
                  </a:lnTo>
                  <a:lnTo>
                    <a:pt x="284" y="71"/>
                  </a:lnTo>
                  <a:lnTo>
                    <a:pt x="285" y="72"/>
                  </a:lnTo>
                  <a:lnTo>
                    <a:pt x="285" y="73"/>
                  </a:lnTo>
                  <a:lnTo>
                    <a:pt x="286" y="74"/>
                  </a:lnTo>
                  <a:lnTo>
                    <a:pt x="287" y="75"/>
                  </a:lnTo>
                  <a:lnTo>
                    <a:pt x="288" y="76"/>
                  </a:lnTo>
                  <a:lnTo>
                    <a:pt x="289" y="77"/>
                  </a:lnTo>
                  <a:lnTo>
                    <a:pt x="289" y="78"/>
                  </a:lnTo>
                  <a:lnTo>
                    <a:pt x="290" y="78"/>
                  </a:lnTo>
                  <a:lnTo>
                    <a:pt x="291" y="79"/>
                  </a:lnTo>
                  <a:lnTo>
                    <a:pt x="292" y="79"/>
                  </a:lnTo>
                  <a:lnTo>
                    <a:pt x="292" y="80"/>
                  </a:lnTo>
                  <a:lnTo>
                    <a:pt x="293" y="80"/>
                  </a:lnTo>
                  <a:lnTo>
                    <a:pt x="294" y="80"/>
                  </a:lnTo>
                  <a:lnTo>
                    <a:pt x="295" y="80"/>
                  </a:lnTo>
                  <a:lnTo>
                    <a:pt x="296" y="81"/>
                  </a:lnTo>
                  <a:lnTo>
                    <a:pt x="297" y="81"/>
                  </a:lnTo>
                  <a:lnTo>
                    <a:pt x="298" y="81"/>
                  </a:lnTo>
                  <a:lnTo>
                    <a:pt x="299" y="81"/>
                  </a:lnTo>
                  <a:lnTo>
                    <a:pt x="300" y="81"/>
                  </a:lnTo>
                  <a:lnTo>
                    <a:pt x="302" y="81"/>
                  </a:lnTo>
                  <a:lnTo>
                    <a:pt x="303" y="80"/>
                  </a:lnTo>
                  <a:lnTo>
                    <a:pt x="305" y="80"/>
                  </a:lnTo>
                  <a:lnTo>
                    <a:pt x="306" y="79"/>
                  </a:lnTo>
                  <a:lnTo>
                    <a:pt x="308" y="79"/>
                  </a:lnTo>
                  <a:lnTo>
                    <a:pt x="309" y="78"/>
                  </a:lnTo>
                  <a:lnTo>
                    <a:pt x="310" y="78"/>
                  </a:lnTo>
                  <a:lnTo>
                    <a:pt x="312" y="77"/>
                  </a:lnTo>
                  <a:lnTo>
                    <a:pt x="313" y="76"/>
                  </a:lnTo>
                  <a:lnTo>
                    <a:pt x="314" y="76"/>
                  </a:lnTo>
                  <a:lnTo>
                    <a:pt x="315" y="75"/>
                  </a:lnTo>
                  <a:lnTo>
                    <a:pt x="316" y="74"/>
                  </a:lnTo>
                  <a:lnTo>
                    <a:pt x="317" y="73"/>
                  </a:lnTo>
                  <a:lnTo>
                    <a:pt x="317" y="72"/>
                  </a:lnTo>
                  <a:lnTo>
                    <a:pt x="318" y="71"/>
                  </a:lnTo>
                  <a:lnTo>
                    <a:pt x="319" y="70"/>
                  </a:lnTo>
                  <a:lnTo>
                    <a:pt x="320" y="69"/>
                  </a:lnTo>
                  <a:lnTo>
                    <a:pt x="320" y="68"/>
                  </a:lnTo>
                  <a:lnTo>
                    <a:pt x="321" y="67"/>
                  </a:lnTo>
                  <a:lnTo>
                    <a:pt x="321" y="66"/>
                  </a:lnTo>
                  <a:lnTo>
                    <a:pt x="322" y="65"/>
                  </a:lnTo>
                  <a:lnTo>
                    <a:pt x="322" y="64"/>
                  </a:lnTo>
                  <a:lnTo>
                    <a:pt x="322" y="62"/>
                  </a:lnTo>
                  <a:lnTo>
                    <a:pt x="323" y="61"/>
                  </a:lnTo>
                  <a:lnTo>
                    <a:pt x="323" y="60"/>
                  </a:lnTo>
                  <a:lnTo>
                    <a:pt x="324" y="59"/>
                  </a:lnTo>
                  <a:lnTo>
                    <a:pt x="324" y="58"/>
                  </a:lnTo>
                  <a:lnTo>
                    <a:pt x="324" y="57"/>
                  </a:lnTo>
                  <a:lnTo>
                    <a:pt x="325" y="56"/>
                  </a:lnTo>
                  <a:lnTo>
                    <a:pt x="325" y="54"/>
                  </a:lnTo>
                  <a:lnTo>
                    <a:pt x="325" y="53"/>
                  </a:lnTo>
                  <a:lnTo>
                    <a:pt x="325" y="52"/>
                  </a:lnTo>
                  <a:lnTo>
                    <a:pt x="326" y="51"/>
                  </a:lnTo>
                  <a:lnTo>
                    <a:pt x="327" y="50"/>
                  </a:lnTo>
                  <a:lnTo>
                    <a:pt x="329" y="50"/>
                  </a:lnTo>
                  <a:lnTo>
                    <a:pt x="331" y="50"/>
                  </a:lnTo>
                  <a:lnTo>
                    <a:pt x="333" y="50"/>
                  </a:lnTo>
                  <a:lnTo>
                    <a:pt x="335" y="50"/>
                  </a:lnTo>
                  <a:lnTo>
                    <a:pt x="337" y="50"/>
                  </a:lnTo>
                  <a:lnTo>
                    <a:pt x="340" y="50"/>
                  </a:lnTo>
                  <a:lnTo>
                    <a:pt x="342" y="50"/>
                  </a:lnTo>
                  <a:lnTo>
                    <a:pt x="344" y="50"/>
                  </a:lnTo>
                  <a:lnTo>
                    <a:pt x="346" y="50"/>
                  </a:lnTo>
                  <a:lnTo>
                    <a:pt x="348" y="50"/>
                  </a:lnTo>
                  <a:lnTo>
                    <a:pt x="352" y="50"/>
                  </a:lnTo>
                  <a:lnTo>
                    <a:pt x="354" y="50"/>
                  </a:lnTo>
                  <a:lnTo>
                    <a:pt x="356" y="50"/>
                  </a:lnTo>
                  <a:lnTo>
                    <a:pt x="358" y="50"/>
                  </a:lnTo>
                  <a:lnTo>
                    <a:pt x="361" y="51"/>
                  </a:lnTo>
                  <a:lnTo>
                    <a:pt x="362" y="50"/>
                  </a:lnTo>
                  <a:lnTo>
                    <a:pt x="363" y="50"/>
                  </a:lnTo>
                  <a:lnTo>
                    <a:pt x="365" y="50"/>
                  </a:lnTo>
                  <a:lnTo>
                    <a:pt x="366" y="50"/>
                  </a:lnTo>
                  <a:lnTo>
                    <a:pt x="367" y="50"/>
                  </a:lnTo>
                  <a:lnTo>
                    <a:pt x="369" y="50"/>
                  </a:lnTo>
                  <a:lnTo>
                    <a:pt x="370" y="50"/>
                  </a:lnTo>
                  <a:lnTo>
                    <a:pt x="371" y="50"/>
                  </a:lnTo>
                  <a:lnTo>
                    <a:pt x="372" y="50"/>
                  </a:lnTo>
                  <a:lnTo>
                    <a:pt x="373" y="50"/>
                  </a:lnTo>
                  <a:lnTo>
                    <a:pt x="374" y="50"/>
                  </a:lnTo>
                  <a:lnTo>
                    <a:pt x="375" y="50"/>
                  </a:lnTo>
                  <a:lnTo>
                    <a:pt x="376" y="50"/>
                  </a:lnTo>
                  <a:lnTo>
                    <a:pt x="377" y="50"/>
                  </a:lnTo>
                  <a:lnTo>
                    <a:pt x="378" y="50"/>
                  </a:lnTo>
                  <a:lnTo>
                    <a:pt x="378" y="49"/>
                  </a:lnTo>
                  <a:lnTo>
                    <a:pt x="379" y="49"/>
                  </a:lnTo>
                  <a:lnTo>
                    <a:pt x="380" y="49"/>
                  </a:lnTo>
                  <a:lnTo>
                    <a:pt x="381" y="48"/>
                  </a:lnTo>
                  <a:lnTo>
                    <a:pt x="382" y="48"/>
                  </a:lnTo>
                  <a:lnTo>
                    <a:pt x="383" y="48"/>
                  </a:lnTo>
                  <a:lnTo>
                    <a:pt x="383" y="46"/>
                  </a:lnTo>
                  <a:lnTo>
                    <a:pt x="384" y="46"/>
                  </a:lnTo>
                  <a:lnTo>
                    <a:pt x="385" y="45"/>
                  </a:lnTo>
                  <a:lnTo>
                    <a:pt x="386" y="44"/>
                  </a:lnTo>
                  <a:lnTo>
                    <a:pt x="387" y="43"/>
                  </a:lnTo>
                  <a:lnTo>
                    <a:pt x="387" y="42"/>
                  </a:lnTo>
                  <a:lnTo>
                    <a:pt x="388" y="42"/>
                  </a:lnTo>
                  <a:lnTo>
                    <a:pt x="388" y="40"/>
                  </a:lnTo>
                  <a:lnTo>
                    <a:pt x="389" y="39"/>
                  </a:lnTo>
                  <a:lnTo>
                    <a:pt x="389" y="38"/>
                  </a:lnTo>
                  <a:lnTo>
                    <a:pt x="390" y="36"/>
                  </a:lnTo>
                  <a:lnTo>
                    <a:pt x="390" y="35"/>
                  </a:lnTo>
                  <a:lnTo>
                    <a:pt x="391" y="33"/>
                  </a:lnTo>
                  <a:lnTo>
                    <a:pt x="391" y="31"/>
                  </a:lnTo>
                  <a:lnTo>
                    <a:pt x="391" y="29"/>
                  </a:lnTo>
                  <a:lnTo>
                    <a:pt x="391" y="27"/>
                  </a:lnTo>
                  <a:lnTo>
                    <a:pt x="391" y="25"/>
                  </a:lnTo>
                  <a:lnTo>
                    <a:pt x="391" y="23"/>
                  </a:lnTo>
                  <a:lnTo>
                    <a:pt x="391" y="21"/>
                  </a:lnTo>
                  <a:lnTo>
                    <a:pt x="391" y="19"/>
                  </a:lnTo>
                  <a:lnTo>
                    <a:pt x="391" y="16"/>
                  </a:lnTo>
                  <a:lnTo>
                    <a:pt x="391" y="14"/>
                  </a:lnTo>
                  <a:lnTo>
                    <a:pt x="391" y="12"/>
                  </a:lnTo>
                  <a:lnTo>
                    <a:pt x="386" y="12"/>
                  </a:lnTo>
                  <a:lnTo>
                    <a:pt x="382" y="12"/>
                  </a:lnTo>
                  <a:lnTo>
                    <a:pt x="378" y="13"/>
                  </a:lnTo>
                  <a:lnTo>
                    <a:pt x="374" y="13"/>
                  </a:lnTo>
                  <a:lnTo>
                    <a:pt x="369" y="13"/>
                  </a:lnTo>
                  <a:lnTo>
                    <a:pt x="365" y="14"/>
                  </a:lnTo>
                  <a:lnTo>
                    <a:pt x="361" y="14"/>
                  </a:lnTo>
                  <a:lnTo>
                    <a:pt x="357" y="15"/>
                  </a:lnTo>
                  <a:lnTo>
                    <a:pt x="353" y="15"/>
                  </a:lnTo>
                  <a:lnTo>
                    <a:pt x="348" y="16"/>
                  </a:lnTo>
                  <a:lnTo>
                    <a:pt x="345" y="16"/>
                  </a:lnTo>
                  <a:lnTo>
                    <a:pt x="341" y="17"/>
                  </a:lnTo>
                  <a:lnTo>
                    <a:pt x="337" y="17"/>
                  </a:lnTo>
                  <a:lnTo>
                    <a:pt x="333" y="18"/>
                  </a:lnTo>
                  <a:lnTo>
                    <a:pt x="329" y="19"/>
                  </a:lnTo>
                  <a:lnTo>
                    <a:pt x="326" y="20"/>
                  </a:lnTo>
                  <a:lnTo>
                    <a:pt x="325" y="19"/>
                  </a:lnTo>
                  <a:lnTo>
                    <a:pt x="325" y="18"/>
                  </a:lnTo>
                  <a:lnTo>
                    <a:pt x="325" y="17"/>
                  </a:lnTo>
                  <a:lnTo>
                    <a:pt x="325" y="16"/>
                  </a:lnTo>
                  <a:lnTo>
                    <a:pt x="325" y="15"/>
                  </a:lnTo>
                  <a:lnTo>
                    <a:pt x="325" y="14"/>
                  </a:lnTo>
                  <a:lnTo>
                    <a:pt x="324" y="13"/>
                  </a:lnTo>
                  <a:lnTo>
                    <a:pt x="324" y="12"/>
                  </a:lnTo>
                  <a:lnTo>
                    <a:pt x="324" y="11"/>
                  </a:lnTo>
                  <a:lnTo>
                    <a:pt x="323" y="11"/>
                  </a:lnTo>
                  <a:lnTo>
                    <a:pt x="323" y="10"/>
                  </a:lnTo>
                  <a:lnTo>
                    <a:pt x="322" y="9"/>
                  </a:lnTo>
                  <a:lnTo>
                    <a:pt x="322" y="8"/>
                  </a:lnTo>
                  <a:lnTo>
                    <a:pt x="321" y="8"/>
                  </a:lnTo>
                  <a:lnTo>
                    <a:pt x="321" y="7"/>
                  </a:lnTo>
                  <a:lnTo>
                    <a:pt x="320" y="6"/>
                  </a:lnTo>
                  <a:lnTo>
                    <a:pt x="319" y="6"/>
                  </a:lnTo>
                  <a:lnTo>
                    <a:pt x="318" y="5"/>
                  </a:lnTo>
                  <a:lnTo>
                    <a:pt x="317" y="4"/>
                  </a:lnTo>
                  <a:lnTo>
                    <a:pt x="316" y="4"/>
                  </a:lnTo>
                  <a:lnTo>
                    <a:pt x="315" y="4"/>
                  </a:lnTo>
                  <a:lnTo>
                    <a:pt x="313" y="3"/>
                  </a:lnTo>
                  <a:lnTo>
                    <a:pt x="312" y="3"/>
                  </a:lnTo>
                  <a:lnTo>
                    <a:pt x="310" y="2"/>
                  </a:lnTo>
                  <a:lnTo>
                    <a:pt x="309" y="2"/>
                  </a:lnTo>
                  <a:lnTo>
                    <a:pt x="308" y="2"/>
                  </a:lnTo>
                  <a:lnTo>
                    <a:pt x="306" y="0"/>
                  </a:lnTo>
                  <a:lnTo>
                    <a:pt x="305" y="0"/>
                  </a:lnTo>
                  <a:lnTo>
                    <a:pt x="304" y="0"/>
                  </a:lnTo>
                  <a:lnTo>
                    <a:pt x="302" y="0"/>
                  </a:lnTo>
                  <a:lnTo>
                    <a:pt x="300" y="0"/>
                  </a:lnTo>
                  <a:lnTo>
                    <a:pt x="298" y="0"/>
                  </a:lnTo>
                  <a:lnTo>
                    <a:pt x="297" y="0"/>
                  </a:lnTo>
                  <a:lnTo>
                    <a:pt x="296" y="0"/>
                  </a:lnTo>
                  <a:lnTo>
                    <a:pt x="294" y="0"/>
                  </a:lnTo>
                  <a:lnTo>
                    <a:pt x="293" y="0"/>
                  </a:lnTo>
                  <a:lnTo>
                    <a:pt x="292" y="2"/>
                  </a:lnTo>
                  <a:lnTo>
                    <a:pt x="290" y="2"/>
                  </a:lnTo>
                  <a:lnTo>
                    <a:pt x="289" y="2"/>
                  </a:lnTo>
                  <a:lnTo>
                    <a:pt x="288" y="2"/>
                  </a:lnTo>
                  <a:lnTo>
                    <a:pt x="287" y="3"/>
                  </a:lnTo>
                  <a:lnTo>
                    <a:pt x="286" y="3"/>
                  </a:lnTo>
                  <a:lnTo>
                    <a:pt x="284" y="3"/>
                  </a:lnTo>
                  <a:lnTo>
                    <a:pt x="283" y="4"/>
                  </a:lnTo>
                  <a:lnTo>
                    <a:pt x="282" y="5"/>
                  </a:lnTo>
                  <a:lnTo>
                    <a:pt x="281" y="5"/>
                  </a:lnTo>
                  <a:lnTo>
                    <a:pt x="280" y="6"/>
                  </a:lnTo>
                  <a:lnTo>
                    <a:pt x="279" y="6"/>
                  </a:lnTo>
                  <a:lnTo>
                    <a:pt x="278" y="7"/>
                  </a:lnTo>
                  <a:lnTo>
                    <a:pt x="277" y="8"/>
                  </a:lnTo>
                  <a:lnTo>
                    <a:pt x="277" y="9"/>
                  </a:lnTo>
                  <a:lnTo>
                    <a:pt x="276" y="9"/>
                  </a:lnTo>
                  <a:lnTo>
                    <a:pt x="275" y="10"/>
                  </a:lnTo>
                  <a:lnTo>
                    <a:pt x="274" y="11"/>
                  </a:lnTo>
                  <a:lnTo>
                    <a:pt x="274" y="12"/>
                  </a:lnTo>
                  <a:lnTo>
                    <a:pt x="273" y="13"/>
                  </a:lnTo>
                  <a:lnTo>
                    <a:pt x="273" y="14"/>
                  </a:lnTo>
                  <a:lnTo>
                    <a:pt x="272" y="15"/>
                  </a:lnTo>
                  <a:lnTo>
                    <a:pt x="272" y="16"/>
                  </a:lnTo>
                  <a:lnTo>
                    <a:pt x="272" y="17"/>
                  </a:lnTo>
                  <a:lnTo>
                    <a:pt x="272" y="18"/>
                  </a:lnTo>
                  <a:lnTo>
                    <a:pt x="271" y="18"/>
                  </a:lnTo>
                  <a:lnTo>
                    <a:pt x="271" y="19"/>
                  </a:lnTo>
                  <a:lnTo>
                    <a:pt x="271" y="20"/>
                  </a:lnTo>
                  <a:lnTo>
                    <a:pt x="271" y="21"/>
                  </a:lnTo>
                  <a:lnTo>
                    <a:pt x="271" y="22"/>
                  </a:lnTo>
                  <a:lnTo>
                    <a:pt x="272" y="23"/>
                  </a:lnTo>
                  <a:lnTo>
                    <a:pt x="272" y="24"/>
                  </a:lnTo>
                  <a:lnTo>
                    <a:pt x="272" y="25"/>
                  </a:lnTo>
                  <a:lnTo>
                    <a:pt x="272" y="26"/>
                  </a:lnTo>
                  <a:lnTo>
                    <a:pt x="272" y="27"/>
                  </a:lnTo>
                  <a:lnTo>
                    <a:pt x="272" y="28"/>
                  </a:lnTo>
                  <a:lnTo>
                    <a:pt x="273" y="29"/>
                  </a:lnTo>
                  <a:lnTo>
                    <a:pt x="267" y="30"/>
                  </a:lnTo>
                  <a:lnTo>
                    <a:pt x="261" y="31"/>
                  </a:lnTo>
                  <a:lnTo>
                    <a:pt x="256" y="32"/>
                  </a:lnTo>
                  <a:lnTo>
                    <a:pt x="250" y="33"/>
                  </a:lnTo>
                  <a:lnTo>
                    <a:pt x="245" y="34"/>
                  </a:lnTo>
                  <a:lnTo>
                    <a:pt x="241" y="34"/>
                  </a:lnTo>
                  <a:lnTo>
                    <a:pt x="237" y="35"/>
                  </a:lnTo>
                  <a:lnTo>
                    <a:pt x="233" y="36"/>
                  </a:lnTo>
                  <a:lnTo>
                    <a:pt x="230" y="37"/>
                  </a:lnTo>
                  <a:lnTo>
                    <a:pt x="226" y="38"/>
                  </a:lnTo>
                  <a:lnTo>
                    <a:pt x="224" y="38"/>
                  </a:lnTo>
                  <a:lnTo>
                    <a:pt x="221" y="39"/>
                  </a:lnTo>
                  <a:lnTo>
                    <a:pt x="219" y="40"/>
                  </a:lnTo>
                  <a:lnTo>
                    <a:pt x="217" y="40"/>
                  </a:lnTo>
                  <a:lnTo>
                    <a:pt x="215" y="41"/>
                  </a:lnTo>
                  <a:lnTo>
                    <a:pt x="214" y="42"/>
                  </a:lnTo>
                  <a:close/>
                  <a:moveTo>
                    <a:pt x="38" y="132"/>
                  </a:moveTo>
                  <a:lnTo>
                    <a:pt x="37" y="132"/>
                  </a:lnTo>
                  <a:lnTo>
                    <a:pt x="36" y="133"/>
                  </a:lnTo>
                  <a:lnTo>
                    <a:pt x="36" y="134"/>
                  </a:lnTo>
                  <a:lnTo>
                    <a:pt x="36" y="135"/>
                  </a:lnTo>
                  <a:lnTo>
                    <a:pt x="35" y="136"/>
                  </a:lnTo>
                  <a:lnTo>
                    <a:pt x="35" y="137"/>
                  </a:lnTo>
                  <a:lnTo>
                    <a:pt x="35" y="139"/>
                  </a:lnTo>
                  <a:lnTo>
                    <a:pt x="35" y="140"/>
                  </a:lnTo>
                  <a:lnTo>
                    <a:pt x="34" y="141"/>
                  </a:lnTo>
                  <a:lnTo>
                    <a:pt x="34" y="142"/>
                  </a:lnTo>
                  <a:lnTo>
                    <a:pt x="34" y="143"/>
                  </a:lnTo>
                  <a:lnTo>
                    <a:pt x="34" y="144"/>
                  </a:lnTo>
                  <a:lnTo>
                    <a:pt x="34" y="145"/>
                  </a:lnTo>
                  <a:lnTo>
                    <a:pt x="34" y="146"/>
                  </a:lnTo>
                  <a:lnTo>
                    <a:pt x="34" y="147"/>
                  </a:lnTo>
                  <a:lnTo>
                    <a:pt x="35" y="148"/>
                  </a:lnTo>
                  <a:lnTo>
                    <a:pt x="35" y="149"/>
                  </a:lnTo>
                  <a:lnTo>
                    <a:pt x="35" y="150"/>
                  </a:lnTo>
                  <a:lnTo>
                    <a:pt x="35" y="151"/>
                  </a:lnTo>
                  <a:lnTo>
                    <a:pt x="35" y="152"/>
                  </a:lnTo>
                  <a:lnTo>
                    <a:pt x="36" y="153"/>
                  </a:lnTo>
                  <a:lnTo>
                    <a:pt x="36" y="154"/>
                  </a:lnTo>
                  <a:lnTo>
                    <a:pt x="37" y="155"/>
                  </a:lnTo>
                  <a:lnTo>
                    <a:pt x="37" y="156"/>
                  </a:lnTo>
                  <a:lnTo>
                    <a:pt x="37" y="157"/>
                  </a:lnTo>
                  <a:lnTo>
                    <a:pt x="38" y="158"/>
                  </a:lnTo>
                  <a:lnTo>
                    <a:pt x="38" y="159"/>
                  </a:lnTo>
                  <a:lnTo>
                    <a:pt x="39" y="160"/>
                  </a:lnTo>
                  <a:lnTo>
                    <a:pt x="39" y="161"/>
                  </a:lnTo>
                  <a:lnTo>
                    <a:pt x="40" y="162"/>
                  </a:lnTo>
                  <a:lnTo>
                    <a:pt x="40" y="163"/>
                  </a:lnTo>
                  <a:lnTo>
                    <a:pt x="41" y="165"/>
                  </a:lnTo>
                  <a:lnTo>
                    <a:pt x="41" y="166"/>
                  </a:lnTo>
                  <a:lnTo>
                    <a:pt x="42" y="167"/>
                  </a:lnTo>
                  <a:lnTo>
                    <a:pt x="42" y="169"/>
                  </a:lnTo>
                  <a:lnTo>
                    <a:pt x="43" y="171"/>
                  </a:lnTo>
                  <a:lnTo>
                    <a:pt x="43" y="172"/>
                  </a:lnTo>
                  <a:lnTo>
                    <a:pt x="44" y="174"/>
                  </a:lnTo>
                  <a:lnTo>
                    <a:pt x="44" y="176"/>
                  </a:lnTo>
                  <a:lnTo>
                    <a:pt x="45" y="178"/>
                  </a:lnTo>
                  <a:lnTo>
                    <a:pt x="45" y="180"/>
                  </a:lnTo>
                  <a:lnTo>
                    <a:pt x="46" y="181"/>
                  </a:lnTo>
                  <a:lnTo>
                    <a:pt x="46" y="183"/>
                  </a:lnTo>
                  <a:lnTo>
                    <a:pt x="47" y="187"/>
                  </a:lnTo>
                  <a:lnTo>
                    <a:pt x="48" y="196"/>
                  </a:lnTo>
                  <a:lnTo>
                    <a:pt x="50" y="205"/>
                  </a:lnTo>
                  <a:lnTo>
                    <a:pt x="51" y="213"/>
                  </a:lnTo>
                  <a:lnTo>
                    <a:pt x="52" y="221"/>
                  </a:lnTo>
                  <a:lnTo>
                    <a:pt x="53" y="228"/>
                  </a:lnTo>
                  <a:lnTo>
                    <a:pt x="54" y="236"/>
                  </a:lnTo>
                  <a:lnTo>
                    <a:pt x="54" y="243"/>
                  </a:lnTo>
                  <a:lnTo>
                    <a:pt x="55" y="249"/>
                  </a:lnTo>
                  <a:lnTo>
                    <a:pt x="55" y="255"/>
                  </a:lnTo>
                  <a:lnTo>
                    <a:pt x="55" y="260"/>
                  </a:lnTo>
                  <a:lnTo>
                    <a:pt x="55" y="265"/>
                  </a:lnTo>
                  <a:lnTo>
                    <a:pt x="55" y="269"/>
                  </a:lnTo>
                  <a:lnTo>
                    <a:pt x="55" y="273"/>
                  </a:lnTo>
                  <a:lnTo>
                    <a:pt x="54" y="277"/>
                  </a:lnTo>
                  <a:lnTo>
                    <a:pt x="53" y="280"/>
                  </a:lnTo>
                  <a:lnTo>
                    <a:pt x="53" y="283"/>
                  </a:lnTo>
                  <a:lnTo>
                    <a:pt x="52" y="284"/>
                  </a:lnTo>
                  <a:lnTo>
                    <a:pt x="51" y="286"/>
                  </a:lnTo>
                  <a:lnTo>
                    <a:pt x="51" y="288"/>
                  </a:lnTo>
                  <a:lnTo>
                    <a:pt x="50" y="289"/>
                  </a:lnTo>
                  <a:lnTo>
                    <a:pt x="49" y="291"/>
                  </a:lnTo>
                  <a:lnTo>
                    <a:pt x="48" y="292"/>
                  </a:lnTo>
                  <a:lnTo>
                    <a:pt x="47" y="293"/>
                  </a:lnTo>
                  <a:lnTo>
                    <a:pt x="47" y="294"/>
                  </a:lnTo>
                  <a:lnTo>
                    <a:pt x="46" y="295"/>
                  </a:lnTo>
                  <a:lnTo>
                    <a:pt x="45" y="296"/>
                  </a:lnTo>
                  <a:lnTo>
                    <a:pt x="44" y="297"/>
                  </a:lnTo>
                  <a:lnTo>
                    <a:pt x="43" y="298"/>
                  </a:lnTo>
                  <a:lnTo>
                    <a:pt x="42" y="298"/>
                  </a:lnTo>
                  <a:lnTo>
                    <a:pt x="41" y="299"/>
                  </a:lnTo>
                  <a:lnTo>
                    <a:pt x="40" y="299"/>
                  </a:lnTo>
                  <a:lnTo>
                    <a:pt x="39" y="300"/>
                  </a:lnTo>
                  <a:lnTo>
                    <a:pt x="38" y="299"/>
                  </a:lnTo>
                  <a:lnTo>
                    <a:pt x="37" y="299"/>
                  </a:lnTo>
                  <a:lnTo>
                    <a:pt x="36" y="299"/>
                  </a:lnTo>
                  <a:lnTo>
                    <a:pt x="35" y="299"/>
                  </a:lnTo>
                  <a:lnTo>
                    <a:pt x="35" y="298"/>
                  </a:lnTo>
                  <a:lnTo>
                    <a:pt x="34" y="298"/>
                  </a:lnTo>
                  <a:lnTo>
                    <a:pt x="34" y="297"/>
                  </a:lnTo>
                  <a:lnTo>
                    <a:pt x="33" y="298"/>
                  </a:lnTo>
                  <a:lnTo>
                    <a:pt x="33" y="299"/>
                  </a:lnTo>
                  <a:lnTo>
                    <a:pt x="33" y="300"/>
                  </a:lnTo>
                  <a:lnTo>
                    <a:pt x="33" y="301"/>
                  </a:lnTo>
                  <a:lnTo>
                    <a:pt x="33" y="303"/>
                  </a:lnTo>
                  <a:lnTo>
                    <a:pt x="34" y="305"/>
                  </a:lnTo>
                  <a:lnTo>
                    <a:pt x="34" y="307"/>
                  </a:lnTo>
                  <a:lnTo>
                    <a:pt x="34" y="309"/>
                  </a:lnTo>
                  <a:lnTo>
                    <a:pt x="34" y="311"/>
                  </a:lnTo>
                  <a:lnTo>
                    <a:pt x="35" y="313"/>
                  </a:lnTo>
                  <a:lnTo>
                    <a:pt x="35" y="315"/>
                  </a:lnTo>
                  <a:lnTo>
                    <a:pt x="35" y="318"/>
                  </a:lnTo>
                  <a:lnTo>
                    <a:pt x="36" y="321"/>
                  </a:lnTo>
                  <a:lnTo>
                    <a:pt x="36" y="324"/>
                  </a:lnTo>
                  <a:lnTo>
                    <a:pt x="37" y="327"/>
                  </a:lnTo>
                  <a:lnTo>
                    <a:pt x="38" y="331"/>
                  </a:lnTo>
                  <a:lnTo>
                    <a:pt x="38" y="333"/>
                  </a:lnTo>
                  <a:lnTo>
                    <a:pt x="38" y="335"/>
                  </a:lnTo>
                  <a:lnTo>
                    <a:pt x="39" y="338"/>
                  </a:lnTo>
                  <a:lnTo>
                    <a:pt x="40" y="340"/>
                  </a:lnTo>
                  <a:lnTo>
                    <a:pt x="41" y="341"/>
                  </a:lnTo>
                  <a:lnTo>
                    <a:pt x="41" y="343"/>
                  </a:lnTo>
                  <a:lnTo>
                    <a:pt x="43" y="344"/>
                  </a:lnTo>
                  <a:lnTo>
                    <a:pt x="44" y="346"/>
                  </a:lnTo>
                  <a:lnTo>
                    <a:pt x="45" y="347"/>
                  </a:lnTo>
                  <a:lnTo>
                    <a:pt x="46" y="347"/>
                  </a:lnTo>
                  <a:lnTo>
                    <a:pt x="48" y="348"/>
                  </a:lnTo>
                  <a:lnTo>
                    <a:pt x="49" y="349"/>
                  </a:lnTo>
                  <a:lnTo>
                    <a:pt x="51" y="349"/>
                  </a:lnTo>
                  <a:lnTo>
                    <a:pt x="53" y="349"/>
                  </a:lnTo>
                  <a:lnTo>
                    <a:pt x="54" y="349"/>
                  </a:lnTo>
                  <a:lnTo>
                    <a:pt x="57" y="349"/>
                  </a:lnTo>
                  <a:lnTo>
                    <a:pt x="61" y="348"/>
                  </a:lnTo>
                  <a:lnTo>
                    <a:pt x="64" y="347"/>
                  </a:lnTo>
                  <a:lnTo>
                    <a:pt x="66" y="346"/>
                  </a:lnTo>
                  <a:lnTo>
                    <a:pt x="69" y="345"/>
                  </a:lnTo>
                  <a:lnTo>
                    <a:pt x="72" y="343"/>
                  </a:lnTo>
                  <a:lnTo>
                    <a:pt x="74" y="342"/>
                  </a:lnTo>
                  <a:lnTo>
                    <a:pt x="77" y="340"/>
                  </a:lnTo>
                  <a:lnTo>
                    <a:pt x="79" y="338"/>
                  </a:lnTo>
                  <a:lnTo>
                    <a:pt x="81" y="336"/>
                  </a:lnTo>
                  <a:lnTo>
                    <a:pt x="83" y="334"/>
                  </a:lnTo>
                  <a:lnTo>
                    <a:pt x="85" y="331"/>
                  </a:lnTo>
                  <a:lnTo>
                    <a:pt x="86" y="329"/>
                  </a:lnTo>
                  <a:lnTo>
                    <a:pt x="88" y="326"/>
                  </a:lnTo>
                  <a:lnTo>
                    <a:pt x="90" y="323"/>
                  </a:lnTo>
                  <a:lnTo>
                    <a:pt x="91" y="319"/>
                  </a:lnTo>
                  <a:lnTo>
                    <a:pt x="93" y="316"/>
                  </a:lnTo>
                  <a:lnTo>
                    <a:pt x="93" y="314"/>
                  </a:lnTo>
                  <a:lnTo>
                    <a:pt x="93" y="313"/>
                  </a:lnTo>
                  <a:lnTo>
                    <a:pt x="94" y="311"/>
                  </a:lnTo>
                  <a:lnTo>
                    <a:pt x="94" y="310"/>
                  </a:lnTo>
                  <a:lnTo>
                    <a:pt x="94" y="308"/>
                  </a:lnTo>
                  <a:lnTo>
                    <a:pt x="94" y="306"/>
                  </a:lnTo>
                  <a:lnTo>
                    <a:pt x="95" y="305"/>
                  </a:lnTo>
                  <a:lnTo>
                    <a:pt x="95" y="303"/>
                  </a:lnTo>
                  <a:lnTo>
                    <a:pt x="95" y="301"/>
                  </a:lnTo>
                  <a:lnTo>
                    <a:pt x="95" y="299"/>
                  </a:lnTo>
                  <a:lnTo>
                    <a:pt x="96" y="297"/>
                  </a:lnTo>
                  <a:lnTo>
                    <a:pt x="96" y="296"/>
                  </a:lnTo>
                  <a:lnTo>
                    <a:pt x="96" y="294"/>
                  </a:lnTo>
                  <a:lnTo>
                    <a:pt x="96" y="292"/>
                  </a:lnTo>
                  <a:lnTo>
                    <a:pt x="96" y="290"/>
                  </a:lnTo>
                  <a:lnTo>
                    <a:pt x="97" y="288"/>
                  </a:lnTo>
                  <a:lnTo>
                    <a:pt x="98" y="287"/>
                  </a:lnTo>
                  <a:lnTo>
                    <a:pt x="100" y="287"/>
                  </a:lnTo>
                  <a:lnTo>
                    <a:pt x="101" y="286"/>
                  </a:lnTo>
                  <a:lnTo>
                    <a:pt x="103" y="286"/>
                  </a:lnTo>
                  <a:lnTo>
                    <a:pt x="104" y="285"/>
                  </a:lnTo>
                  <a:lnTo>
                    <a:pt x="106" y="285"/>
                  </a:lnTo>
                  <a:lnTo>
                    <a:pt x="109" y="284"/>
                  </a:lnTo>
                  <a:lnTo>
                    <a:pt x="111" y="284"/>
                  </a:lnTo>
                  <a:lnTo>
                    <a:pt x="112" y="284"/>
                  </a:lnTo>
                  <a:lnTo>
                    <a:pt x="114" y="283"/>
                  </a:lnTo>
                  <a:lnTo>
                    <a:pt x="116" y="283"/>
                  </a:lnTo>
                  <a:lnTo>
                    <a:pt x="118" y="282"/>
                  </a:lnTo>
                  <a:lnTo>
                    <a:pt x="120" y="282"/>
                  </a:lnTo>
                  <a:lnTo>
                    <a:pt x="122" y="281"/>
                  </a:lnTo>
                  <a:lnTo>
                    <a:pt x="124" y="281"/>
                  </a:lnTo>
                  <a:lnTo>
                    <a:pt x="127" y="281"/>
                  </a:lnTo>
                  <a:lnTo>
                    <a:pt x="127" y="280"/>
                  </a:lnTo>
                  <a:lnTo>
                    <a:pt x="128" y="280"/>
                  </a:lnTo>
                  <a:lnTo>
                    <a:pt x="129" y="280"/>
                  </a:lnTo>
                  <a:lnTo>
                    <a:pt x="130" y="280"/>
                  </a:lnTo>
                  <a:lnTo>
                    <a:pt x="131" y="280"/>
                  </a:lnTo>
                  <a:lnTo>
                    <a:pt x="132" y="279"/>
                  </a:lnTo>
                  <a:lnTo>
                    <a:pt x="134" y="279"/>
                  </a:lnTo>
                  <a:lnTo>
                    <a:pt x="135" y="279"/>
                  </a:lnTo>
                  <a:lnTo>
                    <a:pt x="136" y="279"/>
                  </a:lnTo>
                  <a:lnTo>
                    <a:pt x="137" y="279"/>
                  </a:lnTo>
                  <a:lnTo>
                    <a:pt x="138" y="279"/>
                  </a:lnTo>
                  <a:lnTo>
                    <a:pt x="139" y="279"/>
                  </a:lnTo>
                  <a:lnTo>
                    <a:pt x="140" y="279"/>
                  </a:lnTo>
                  <a:lnTo>
                    <a:pt x="141" y="279"/>
                  </a:lnTo>
                  <a:lnTo>
                    <a:pt x="142" y="279"/>
                  </a:lnTo>
                  <a:lnTo>
                    <a:pt x="144" y="279"/>
                  </a:lnTo>
                  <a:lnTo>
                    <a:pt x="147" y="294"/>
                  </a:lnTo>
                  <a:lnTo>
                    <a:pt x="147" y="296"/>
                  </a:lnTo>
                  <a:lnTo>
                    <a:pt x="147" y="299"/>
                  </a:lnTo>
                  <a:lnTo>
                    <a:pt x="148" y="302"/>
                  </a:lnTo>
                  <a:lnTo>
                    <a:pt x="148" y="304"/>
                  </a:lnTo>
                  <a:lnTo>
                    <a:pt x="149" y="306"/>
                  </a:lnTo>
                  <a:lnTo>
                    <a:pt x="149" y="309"/>
                  </a:lnTo>
                  <a:lnTo>
                    <a:pt x="150" y="311"/>
                  </a:lnTo>
                  <a:lnTo>
                    <a:pt x="151" y="313"/>
                  </a:lnTo>
                  <a:lnTo>
                    <a:pt x="151" y="315"/>
                  </a:lnTo>
                  <a:lnTo>
                    <a:pt x="152" y="317"/>
                  </a:lnTo>
                  <a:lnTo>
                    <a:pt x="153" y="318"/>
                  </a:lnTo>
                  <a:lnTo>
                    <a:pt x="154" y="320"/>
                  </a:lnTo>
                  <a:lnTo>
                    <a:pt x="154" y="323"/>
                  </a:lnTo>
                  <a:lnTo>
                    <a:pt x="156" y="324"/>
                  </a:lnTo>
                  <a:lnTo>
                    <a:pt x="157" y="325"/>
                  </a:lnTo>
                  <a:lnTo>
                    <a:pt x="158" y="327"/>
                  </a:lnTo>
                  <a:lnTo>
                    <a:pt x="159" y="328"/>
                  </a:lnTo>
                  <a:lnTo>
                    <a:pt x="160" y="329"/>
                  </a:lnTo>
                  <a:lnTo>
                    <a:pt x="161" y="329"/>
                  </a:lnTo>
                  <a:lnTo>
                    <a:pt x="162" y="330"/>
                  </a:lnTo>
                  <a:lnTo>
                    <a:pt x="163" y="330"/>
                  </a:lnTo>
                  <a:lnTo>
                    <a:pt x="164" y="330"/>
                  </a:lnTo>
                  <a:lnTo>
                    <a:pt x="164" y="331"/>
                  </a:lnTo>
                  <a:lnTo>
                    <a:pt x="165" y="331"/>
                  </a:lnTo>
                  <a:lnTo>
                    <a:pt x="167" y="331"/>
                  </a:lnTo>
                  <a:lnTo>
                    <a:pt x="168" y="331"/>
                  </a:lnTo>
                  <a:lnTo>
                    <a:pt x="169" y="331"/>
                  </a:lnTo>
                  <a:lnTo>
                    <a:pt x="170" y="331"/>
                  </a:lnTo>
                  <a:lnTo>
                    <a:pt x="171" y="331"/>
                  </a:lnTo>
                  <a:lnTo>
                    <a:pt x="173" y="331"/>
                  </a:lnTo>
                  <a:lnTo>
                    <a:pt x="174" y="330"/>
                  </a:lnTo>
                  <a:lnTo>
                    <a:pt x="175" y="330"/>
                  </a:lnTo>
                  <a:lnTo>
                    <a:pt x="176" y="330"/>
                  </a:lnTo>
                  <a:lnTo>
                    <a:pt x="177" y="329"/>
                  </a:lnTo>
                  <a:lnTo>
                    <a:pt x="178" y="329"/>
                  </a:lnTo>
                  <a:lnTo>
                    <a:pt x="179" y="329"/>
                  </a:lnTo>
                  <a:lnTo>
                    <a:pt x="180" y="328"/>
                  </a:lnTo>
                  <a:lnTo>
                    <a:pt x="181" y="328"/>
                  </a:lnTo>
                  <a:lnTo>
                    <a:pt x="182" y="327"/>
                  </a:lnTo>
                  <a:lnTo>
                    <a:pt x="183" y="327"/>
                  </a:lnTo>
                  <a:lnTo>
                    <a:pt x="183" y="326"/>
                  </a:lnTo>
                  <a:lnTo>
                    <a:pt x="184" y="326"/>
                  </a:lnTo>
                  <a:lnTo>
                    <a:pt x="185" y="325"/>
                  </a:lnTo>
                  <a:lnTo>
                    <a:pt x="186" y="325"/>
                  </a:lnTo>
                  <a:lnTo>
                    <a:pt x="187" y="324"/>
                  </a:lnTo>
                  <a:lnTo>
                    <a:pt x="188" y="324"/>
                  </a:lnTo>
                  <a:lnTo>
                    <a:pt x="188" y="323"/>
                  </a:lnTo>
                  <a:lnTo>
                    <a:pt x="189" y="321"/>
                  </a:lnTo>
                  <a:lnTo>
                    <a:pt x="189" y="320"/>
                  </a:lnTo>
                  <a:lnTo>
                    <a:pt x="190" y="319"/>
                  </a:lnTo>
                  <a:lnTo>
                    <a:pt x="190" y="318"/>
                  </a:lnTo>
                  <a:lnTo>
                    <a:pt x="190" y="317"/>
                  </a:lnTo>
                  <a:lnTo>
                    <a:pt x="191" y="317"/>
                  </a:lnTo>
                  <a:lnTo>
                    <a:pt x="191" y="316"/>
                  </a:lnTo>
                  <a:lnTo>
                    <a:pt x="191" y="315"/>
                  </a:lnTo>
                  <a:lnTo>
                    <a:pt x="191" y="314"/>
                  </a:lnTo>
                  <a:lnTo>
                    <a:pt x="191" y="313"/>
                  </a:lnTo>
                  <a:lnTo>
                    <a:pt x="191" y="312"/>
                  </a:lnTo>
                  <a:lnTo>
                    <a:pt x="191" y="311"/>
                  </a:lnTo>
                  <a:lnTo>
                    <a:pt x="182" y="265"/>
                  </a:lnTo>
                  <a:lnTo>
                    <a:pt x="181" y="264"/>
                  </a:lnTo>
                  <a:lnTo>
                    <a:pt x="181" y="263"/>
                  </a:lnTo>
                  <a:lnTo>
                    <a:pt x="181" y="262"/>
                  </a:lnTo>
                  <a:lnTo>
                    <a:pt x="181" y="261"/>
                  </a:lnTo>
                  <a:lnTo>
                    <a:pt x="181" y="260"/>
                  </a:lnTo>
                  <a:lnTo>
                    <a:pt x="180" y="259"/>
                  </a:lnTo>
                  <a:lnTo>
                    <a:pt x="180" y="258"/>
                  </a:lnTo>
                  <a:lnTo>
                    <a:pt x="180" y="257"/>
                  </a:lnTo>
                  <a:lnTo>
                    <a:pt x="180" y="256"/>
                  </a:lnTo>
                  <a:lnTo>
                    <a:pt x="180" y="255"/>
                  </a:lnTo>
                  <a:lnTo>
                    <a:pt x="179" y="254"/>
                  </a:lnTo>
                  <a:lnTo>
                    <a:pt x="179" y="253"/>
                  </a:lnTo>
                  <a:lnTo>
                    <a:pt x="179" y="252"/>
                  </a:lnTo>
                  <a:lnTo>
                    <a:pt x="179" y="251"/>
                  </a:lnTo>
                  <a:lnTo>
                    <a:pt x="179" y="250"/>
                  </a:lnTo>
                  <a:lnTo>
                    <a:pt x="179" y="251"/>
                  </a:lnTo>
                  <a:lnTo>
                    <a:pt x="179" y="253"/>
                  </a:lnTo>
                  <a:lnTo>
                    <a:pt x="180" y="254"/>
                  </a:lnTo>
                  <a:lnTo>
                    <a:pt x="181" y="256"/>
                  </a:lnTo>
                  <a:lnTo>
                    <a:pt x="182" y="257"/>
                  </a:lnTo>
                  <a:lnTo>
                    <a:pt x="182" y="258"/>
                  </a:lnTo>
                  <a:lnTo>
                    <a:pt x="183" y="259"/>
                  </a:lnTo>
                  <a:lnTo>
                    <a:pt x="185" y="260"/>
                  </a:lnTo>
                  <a:lnTo>
                    <a:pt x="186" y="261"/>
                  </a:lnTo>
                  <a:lnTo>
                    <a:pt x="187" y="261"/>
                  </a:lnTo>
                  <a:lnTo>
                    <a:pt x="188" y="262"/>
                  </a:lnTo>
                  <a:lnTo>
                    <a:pt x="190" y="262"/>
                  </a:lnTo>
                  <a:lnTo>
                    <a:pt x="191" y="263"/>
                  </a:lnTo>
                  <a:lnTo>
                    <a:pt x="193" y="263"/>
                  </a:lnTo>
                  <a:lnTo>
                    <a:pt x="195" y="263"/>
                  </a:lnTo>
                  <a:lnTo>
                    <a:pt x="197" y="263"/>
                  </a:lnTo>
                  <a:lnTo>
                    <a:pt x="199" y="262"/>
                  </a:lnTo>
                  <a:lnTo>
                    <a:pt x="201" y="262"/>
                  </a:lnTo>
                  <a:lnTo>
                    <a:pt x="203" y="261"/>
                  </a:lnTo>
                  <a:lnTo>
                    <a:pt x="206" y="260"/>
                  </a:lnTo>
                  <a:lnTo>
                    <a:pt x="208" y="259"/>
                  </a:lnTo>
                  <a:lnTo>
                    <a:pt x="210" y="258"/>
                  </a:lnTo>
                  <a:lnTo>
                    <a:pt x="213" y="257"/>
                  </a:lnTo>
                  <a:lnTo>
                    <a:pt x="215" y="256"/>
                  </a:lnTo>
                  <a:lnTo>
                    <a:pt x="217" y="255"/>
                  </a:lnTo>
                  <a:lnTo>
                    <a:pt x="219" y="253"/>
                  </a:lnTo>
                  <a:lnTo>
                    <a:pt x="222" y="252"/>
                  </a:lnTo>
                  <a:lnTo>
                    <a:pt x="224" y="250"/>
                  </a:lnTo>
                  <a:lnTo>
                    <a:pt x="226" y="248"/>
                  </a:lnTo>
                  <a:lnTo>
                    <a:pt x="229" y="246"/>
                  </a:lnTo>
                  <a:lnTo>
                    <a:pt x="231" y="245"/>
                  </a:lnTo>
                  <a:lnTo>
                    <a:pt x="234" y="243"/>
                  </a:lnTo>
                  <a:lnTo>
                    <a:pt x="234" y="244"/>
                  </a:lnTo>
                  <a:lnTo>
                    <a:pt x="235" y="245"/>
                  </a:lnTo>
                  <a:lnTo>
                    <a:pt x="235" y="246"/>
                  </a:lnTo>
                  <a:lnTo>
                    <a:pt x="236" y="247"/>
                  </a:lnTo>
                  <a:lnTo>
                    <a:pt x="237" y="248"/>
                  </a:lnTo>
                  <a:lnTo>
                    <a:pt x="238" y="249"/>
                  </a:lnTo>
                  <a:lnTo>
                    <a:pt x="239" y="249"/>
                  </a:lnTo>
                  <a:lnTo>
                    <a:pt x="240" y="250"/>
                  </a:lnTo>
                  <a:lnTo>
                    <a:pt x="241" y="250"/>
                  </a:lnTo>
                  <a:lnTo>
                    <a:pt x="242" y="250"/>
                  </a:lnTo>
                  <a:lnTo>
                    <a:pt x="243" y="250"/>
                  </a:lnTo>
                  <a:lnTo>
                    <a:pt x="244" y="250"/>
                  </a:lnTo>
                  <a:lnTo>
                    <a:pt x="245" y="249"/>
                  </a:lnTo>
                  <a:lnTo>
                    <a:pt x="246" y="249"/>
                  </a:lnTo>
                  <a:lnTo>
                    <a:pt x="247" y="249"/>
                  </a:lnTo>
                  <a:lnTo>
                    <a:pt x="248" y="249"/>
                  </a:lnTo>
                  <a:lnTo>
                    <a:pt x="249" y="249"/>
                  </a:lnTo>
                  <a:lnTo>
                    <a:pt x="250" y="249"/>
                  </a:lnTo>
                  <a:lnTo>
                    <a:pt x="251" y="249"/>
                  </a:lnTo>
                  <a:lnTo>
                    <a:pt x="252" y="249"/>
                  </a:lnTo>
                  <a:lnTo>
                    <a:pt x="254" y="249"/>
                  </a:lnTo>
                  <a:lnTo>
                    <a:pt x="256" y="249"/>
                  </a:lnTo>
                  <a:lnTo>
                    <a:pt x="257" y="249"/>
                  </a:lnTo>
                  <a:lnTo>
                    <a:pt x="258" y="249"/>
                  </a:lnTo>
                  <a:lnTo>
                    <a:pt x="259" y="249"/>
                  </a:lnTo>
                  <a:lnTo>
                    <a:pt x="260" y="249"/>
                  </a:lnTo>
                  <a:lnTo>
                    <a:pt x="261" y="249"/>
                  </a:lnTo>
                  <a:lnTo>
                    <a:pt x="262" y="250"/>
                  </a:lnTo>
                  <a:lnTo>
                    <a:pt x="263" y="250"/>
                  </a:lnTo>
                  <a:lnTo>
                    <a:pt x="264" y="250"/>
                  </a:lnTo>
                  <a:lnTo>
                    <a:pt x="265" y="250"/>
                  </a:lnTo>
                  <a:lnTo>
                    <a:pt x="266" y="250"/>
                  </a:lnTo>
                  <a:lnTo>
                    <a:pt x="267" y="250"/>
                  </a:lnTo>
                  <a:lnTo>
                    <a:pt x="268" y="250"/>
                  </a:lnTo>
                  <a:lnTo>
                    <a:pt x="269" y="250"/>
                  </a:lnTo>
                  <a:lnTo>
                    <a:pt x="270" y="250"/>
                  </a:lnTo>
                  <a:lnTo>
                    <a:pt x="271" y="249"/>
                  </a:lnTo>
                  <a:lnTo>
                    <a:pt x="272" y="249"/>
                  </a:lnTo>
                  <a:lnTo>
                    <a:pt x="273" y="249"/>
                  </a:lnTo>
                  <a:lnTo>
                    <a:pt x="274" y="248"/>
                  </a:lnTo>
                  <a:lnTo>
                    <a:pt x="275" y="248"/>
                  </a:lnTo>
                  <a:lnTo>
                    <a:pt x="275" y="247"/>
                  </a:lnTo>
                  <a:lnTo>
                    <a:pt x="276" y="247"/>
                  </a:lnTo>
                  <a:lnTo>
                    <a:pt x="277" y="246"/>
                  </a:lnTo>
                  <a:lnTo>
                    <a:pt x="277" y="245"/>
                  </a:lnTo>
                  <a:lnTo>
                    <a:pt x="277" y="244"/>
                  </a:lnTo>
                  <a:lnTo>
                    <a:pt x="278" y="243"/>
                  </a:lnTo>
                  <a:lnTo>
                    <a:pt x="278" y="242"/>
                  </a:lnTo>
                  <a:lnTo>
                    <a:pt x="278" y="241"/>
                  </a:lnTo>
                  <a:lnTo>
                    <a:pt x="278" y="240"/>
                  </a:lnTo>
                  <a:lnTo>
                    <a:pt x="278" y="239"/>
                  </a:lnTo>
                  <a:lnTo>
                    <a:pt x="277" y="238"/>
                  </a:lnTo>
                  <a:lnTo>
                    <a:pt x="277" y="237"/>
                  </a:lnTo>
                  <a:lnTo>
                    <a:pt x="277" y="236"/>
                  </a:lnTo>
                  <a:lnTo>
                    <a:pt x="276" y="236"/>
                  </a:lnTo>
                  <a:lnTo>
                    <a:pt x="275" y="235"/>
                  </a:lnTo>
                  <a:lnTo>
                    <a:pt x="275" y="234"/>
                  </a:lnTo>
                  <a:lnTo>
                    <a:pt x="274" y="233"/>
                  </a:lnTo>
                  <a:lnTo>
                    <a:pt x="273" y="232"/>
                  </a:lnTo>
                  <a:lnTo>
                    <a:pt x="272" y="231"/>
                  </a:lnTo>
                  <a:lnTo>
                    <a:pt x="270" y="228"/>
                  </a:lnTo>
                  <a:lnTo>
                    <a:pt x="269" y="227"/>
                  </a:lnTo>
                  <a:lnTo>
                    <a:pt x="268" y="226"/>
                  </a:lnTo>
                  <a:lnTo>
                    <a:pt x="266" y="224"/>
                  </a:lnTo>
                  <a:lnTo>
                    <a:pt x="264" y="223"/>
                  </a:lnTo>
                  <a:lnTo>
                    <a:pt x="263" y="222"/>
                  </a:lnTo>
                  <a:lnTo>
                    <a:pt x="262" y="221"/>
                  </a:lnTo>
                  <a:lnTo>
                    <a:pt x="262" y="220"/>
                  </a:lnTo>
                  <a:lnTo>
                    <a:pt x="261" y="220"/>
                  </a:lnTo>
                  <a:lnTo>
                    <a:pt x="260" y="219"/>
                  </a:lnTo>
                  <a:lnTo>
                    <a:pt x="259" y="218"/>
                  </a:lnTo>
                  <a:lnTo>
                    <a:pt x="258" y="217"/>
                  </a:lnTo>
                  <a:lnTo>
                    <a:pt x="257" y="217"/>
                  </a:lnTo>
                  <a:lnTo>
                    <a:pt x="256" y="216"/>
                  </a:lnTo>
                  <a:lnTo>
                    <a:pt x="257" y="213"/>
                  </a:lnTo>
                  <a:lnTo>
                    <a:pt x="258" y="211"/>
                  </a:lnTo>
                  <a:lnTo>
                    <a:pt x="260" y="209"/>
                  </a:lnTo>
                  <a:lnTo>
                    <a:pt x="261" y="207"/>
                  </a:lnTo>
                  <a:lnTo>
                    <a:pt x="262" y="205"/>
                  </a:lnTo>
                  <a:lnTo>
                    <a:pt x="264" y="202"/>
                  </a:lnTo>
                  <a:lnTo>
                    <a:pt x="265" y="200"/>
                  </a:lnTo>
                  <a:lnTo>
                    <a:pt x="266" y="198"/>
                  </a:lnTo>
                  <a:lnTo>
                    <a:pt x="267" y="195"/>
                  </a:lnTo>
                  <a:lnTo>
                    <a:pt x="269" y="193"/>
                  </a:lnTo>
                  <a:lnTo>
                    <a:pt x="270" y="190"/>
                  </a:lnTo>
                  <a:lnTo>
                    <a:pt x="271" y="187"/>
                  </a:lnTo>
                  <a:lnTo>
                    <a:pt x="272" y="185"/>
                  </a:lnTo>
                  <a:lnTo>
                    <a:pt x="273" y="181"/>
                  </a:lnTo>
                  <a:lnTo>
                    <a:pt x="274" y="178"/>
                  </a:lnTo>
                  <a:lnTo>
                    <a:pt x="276" y="176"/>
                  </a:lnTo>
                  <a:lnTo>
                    <a:pt x="276" y="175"/>
                  </a:lnTo>
                  <a:lnTo>
                    <a:pt x="277" y="175"/>
                  </a:lnTo>
                  <a:lnTo>
                    <a:pt x="278" y="175"/>
                  </a:lnTo>
                  <a:lnTo>
                    <a:pt x="279" y="175"/>
                  </a:lnTo>
                  <a:lnTo>
                    <a:pt x="280" y="175"/>
                  </a:lnTo>
                  <a:lnTo>
                    <a:pt x="281" y="174"/>
                  </a:lnTo>
                  <a:lnTo>
                    <a:pt x="282" y="174"/>
                  </a:lnTo>
                  <a:lnTo>
                    <a:pt x="283" y="174"/>
                  </a:lnTo>
                  <a:lnTo>
                    <a:pt x="284" y="174"/>
                  </a:lnTo>
                  <a:lnTo>
                    <a:pt x="285" y="174"/>
                  </a:lnTo>
                  <a:lnTo>
                    <a:pt x="286" y="173"/>
                  </a:lnTo>
                  <a:lnTo>
                    <a:pt x="287" y="173"/>
                  </a:lnTo>
                  <a:lnTo>
                    <a:pt x="288" y="173"/>
                  </a:lnTo>
                  <a:lnTo>
                    <a:pt x="289" y="173"/>
                  </a:lnTo>
                  <a:lnTo>
                    <a:pt x="290" y="173"/>
                  </a:lnTo>
                  <a:lnTo>
                    <a:pt x="292" y="173"/>
                  </a:lnTo>
                  <a:lnTo>
                    <a:pt x="294" y="172"/>
                  </a:lnTo>
                  <a:lnTo>
                    <a:pt x="297" y="172"/>
                  </a:lnTo>
                  <a:lnTo>
                    <a:pt x="300" y="171"/>
                  </a:lnTo>
                  <a:lnTo>
                    <a:pt x="304" y="171"/>
                  </a:lnTo>
                  <a:lnTo>
                    <a:pt x="307" y="171"/>
                  </a:lnTo>
                  <a:lnTo>
                    <a:pt x="309" y="170"/>
                  </a:lnTo>
                  <a:lnTo>
                    <a:pt x="312" y="170"/>
                  </a:lnTo>
                  <a:lnTo>
                    <a:pt x="315" y="170"/>
                  </a:lnTo>
                  <a:lnTo>
                    <a:pt x="318" y="169"/>
                  </a:lnTo>
                  <a:lnTo>
                    <a:pt x="321" y="169"/>
                  </a:lnTo>
                  <a:lnTo>
                    <a:pt x="324" y="169"/>
                  </a:lnTo>
                  <a:lnTo>
                    <a:pt x="327" y="168"/>
                  </a:lnTo>
                  <a:lnTo>
                    <a:pt x="330" y="168"/>
                  </a:lnTo>
                  <a:lnTo>
                    <a:pt x="333" y="168"/>
                  </a:lnTo>
                  <a:lnTo>
                    <a:pt x="336" y="168"/>
                  </a:lnTo>
                  <a:lnTo>
                    <a:pt x="340" y="168"/>
                  </a:lnTo>
                  <a:lnTo>
                    <a:pt x="342" y="170"/>
                  </a:lnTo>
                  <a:lnTo>
                    <a:pt x="344" y="172"/>
                  </a:lnTo>
                  <a:lnTo>
                    <a:pt x="347" y="175"/>
                  </a:lnTo>
                  <a:lnTo>
                    <a:pt x="349" y="178"/>
                  </a:lnTo>
                  <a:lnTo>
                    <a:pt x="353" y="180"/>
                  </a:lnTo>
                  <a:lnTo>
                    <a:pt x="356" y="183"/>
                  </a:lnTo>
                  <a:lnTo>
                    <a:pt x="358" y="187"/>
                  </a:lnTo>
                  <a:lnTo>
                    <a:pt x="361" y="190"/>
                  </a:lnTo>
                  <a:lnTo>
                    <a:pt x="364" y="192"/>
                  </a:lnTo>
                  <a:lnTo>
                    <a:pt x="367" y="195"/>
                  </a:lnTo>
                  <a:lnTo>
                    <a:pt x="369" y="198"/>
                  </a:lnTo>
                  <a:lnTo>
                    <a:pt x="372" y="201"/>
                  </a:lnTo>
                  <a:lnTo>
                    <a:pt x="375" y="204"/>
                  </a:lnTo>
                  <a:lnTo>
                    <a:pt x="378" y="207"/>
                  </a:lnTo>
                  <a:lnTo>
                    <a:pt x="381" y="210"/>
                  </a:lnTo>
                  <a:lnTo>
                    <a:pt x="385" y="214"/>
                  </a:lnTo>
                  <a:lnTo>
                    <a:pt x="387" y="216"/>
                  </a:lnTo>
                  <a:lnTo>
                    <a:pt x="389" y="218"/>
                  </a:lnTo>
                  <a:lnTo>
                    <a:pt x="391" y="220"/>
                  </a:lnTo>
                  <a:lnTo>
                    <a:pt x="393" y="222"/>
                  </a:lnTo>
                  <a:lnTo>
                    <a:pt x="395" y="224"/>
                  </a:lnTo>
                  <a:lnTo>
                    <a:pt x="397" y="225"/>
                  </a:lnTo>
                  <a:lnTo>
                    <a:pt x="398" y="227"/>
                  </a:lnTo>
                  <a:lnTo>
                    <a:pt x="401" y="228"/>
                  </a:lnTo>
                  <a:lnTo>
                    <a:pt x="402" y="229"/>
                  </a:lnTo>
                  <a:lnTo>
                    <a:pt x="403" y="231"/>
                  </a:lnTo>
                  <a:lnTo>
                    <a:pt x="404" y="231"/>
                  </a:lnTo>
                  <a:lnTo>
                    <a:pt x="405" y="232"/>
                  </a:lnTo>
                  <a:lnTo>
                    <a:pt x="406" y="232"/>
                  </a:lnTo>
                  <a:lnTo>
                    <a:pt x="407" y="233"/>
                  </a:lnTo>
                  <a:lnTo>
                    <a:pt x="408" y="233"/>
                  </a:lnTo>
                  <a:lnTo>
                    <a:pt x="409" y="233"/>
                  </a:lnTo>
                  <a:lnTo>
                    <a:pt x="410" y="232"/>
                  </a:lnTo>
                  <a:lnTo>
                    <a:pt x="411" y="232"/>
                  </a:lnTo>
                  <a:lnTo>
                    <a:pt x="412" y="232"/>
                  </a:lnTo>
                  <a:lnTo>
                    <a:pt x="413" y="231"/>
                  </a:lnTo>
                  <a:lnTo>
                    <a:pt x="414" y="231"/>
                  </a:lnTo>
                  <a:lnTo>
                    <a:pt x="416" y="229"/>
                  </a:lnTo>
                  <a:lnTo>
                    <a:pt x="417" y="228"/>
                  </a:lnTo>
                  <a:lnTo>
                    <a:pt x="418" y="228"/>
                  </a:lnTo>
                  <a:lnTo>
                    <a:pt x="418" y="227"/>
                  </a:lnTo>
                  <a:lnTo>
                    <a:pt x="419" y="226"/>
                  </a:lnTo>
                  <a:lnTo>
                    <a:pt x="420" y="225"/>
                  </a:lnTo>
                  <a:lnTo>
                    <a:pt x="421" y="224"/>
                  </a:lnTo>
                  <a:lnTo>
                    <a:pt x="422" y="223"/>
                  </a:lnTo>
                  <a:lnTo>
                    <a:pt x="422" y="222"/>
                  </a:lnTo>
                  <a:lnTo>
                    <a:pt x="423" y="221"/>
                  </a:lnTo>
                  <a:lnTo>
                    <a:pt x="424" y="220"/>
                  </a:lnTo>
                  <a:lnTo>
                    <a:pt x="424" y="218"/>
                  </a:lnTo>
                  <a:lnTo>
                    <a:pt x="425" y="216"/>
                  </a:lnTo>
                  <a:lnTo>
                    <a:pt x="426" y="214"/>
                  </a:lnTo>
                  <a:lnTo>
                    <a:pt x="427" y="212"/>
                  </a:lnTo>
                  <a:lnTo>
                    <a:pt x="427" y="210"/>
                  </a:lnTo>
                  <a:lnTo>
                    <a:pt x="428" y="209"/>
                  </a:lnTo>
                  <a:lnTo>
                    <a:pt x="428" y="207"/>
                  </a:lnTo>
                  <a:lnTo>
                    <a:pt x="429" y="205"/>
                  </a:lnTo>
                  <a:lnTo>
                    <a:pt x="429" y="203"/>
                  </a:lnTo>
                  <a:lnTo>
                    <a:pt x="429" y="201"/>
                  </a:lnTo>
                  <a:lnTo>
                    <a:pt x="430" y="200"/>
                  </a:lnTo>
                  <a:lnTo>
                    <a:pt x="430" y="198"/>
                  </a:lnTo>
                  <a:lnTo>
                    <a:pt x="430" y="196"/>
                  </a:lnTo>
                  <a:lnTo>
                    <a:pt x="430" y="194"/>
                  </a:lnTo>
                  <a:lnTo>
                    <a:pt x="430" y="192"/>
                  </a:lnTo>
                  <a:lnTo>
                    <a:pt x="430" y="191"/>
                  </a:lnTo>
                  <a:lnTo>
                    <a:pt x="427" y="189"/>
                  </a:lnTo>
                  <a:lnTo>
                    <a:pt x="424" y="188"/>
                  </a:lnTo>
                  <a:lnTo>
                    <a:pt x="421" y="186"/>
                  </a:lnTo>
                  <a:lnTo>
                    <a:pt x="418" y="185"/>
                  </a:lnTo>
                  <a:lnTo>
                    <a:pt x="415" y="183"/>
                  </a:lnTo>
                  <a:lnTo>
                    <a:pt x="413" y="181"/>
                  </a:lnTo>
                  <a:lnTo>
                    <a:pt x="410" y="180"/>
                  </a:lnTo>
                  <a:lnTo>
                    <a:pt x="407" y="178"/>
                  </a:lnTo>
                  <a:lnTo>
                    <a:pt x="405" y="177"/>
                  </a:lnTo>
                  <a:lnTo>
                    <a:pt x="402" y="175"/>
                  </a:lnTo>
                  <a:lnTo>
                    <a:pt x="398" y="174"/>
                  </a:lnTo>
                  <a:lnTo>
                    <a:pt x="396" y="172"/>
                  </a:lnTo>
                  <a:lnTo>
                    <a:pt x="393" y="171"/>
                  </a:lnTo>
                  <a:lnTo>
                    <a:pt x="390" y="169"/>
                  </a:lnTo>
                  <a:lnTo>
                    <a:pt x="388" y="168"/>
                  </a:lnTo>
                  <a:lnTo>
                    <a:pt x="386" y="167"/>
                  </a:lnTo>
                  <a:lnTo>
                    <a:pt x="387" y="166"/>
                  </a:lnTo>
                  <a:lnTo>
                    <a:pt x="388" y="166"/>
                  </a:lnTo>
                  <a:lnTo>
                    <a:pt x="389" y="166"/>
                  </a:lnTo>
                  <a:lnTo>
                    <a:pt x="390" y="166"/>
                  </a:lnTo>
                  <a:lnTo>
                    <a:pt x="391" y="166"/>
                  </a:lnTo>
                  <a:lnTo>
                    <a:pt x="392" y="166"/>
                  </a:lnTo>
                  <a:lnTo>
                    <a:pt x="393" y="166"/>
                  </a:lnTo>
                  <a:lnTo>
                    <a:pt x="394" y="166"/>
                  </a:lnTo>
                  <a:lnTo>
                    <a:pt x="394" y="165"/>
                  </a:lnTo>
                  <a:lnTo>
                    <a:pt x="395" y="165"/>
                  </a:lnTo>
                  <a:lnTo>
                    <a:pt x="396" y="165"/>
                  </a:lnTo>
                  <a:lnTo>
                    <a:pt x="397" y="165"/>
                  </a:lnTo>
                  <a:lnTo>
                    <a:pt x="398" y="165"/>
                  </a:lnTo>
                  <a:lnTo>
                    <a:pt x="400" y="165"/>
                  </a:lnTo>
                  <a:lnTo>
                    <a:pt x="401" y="165"/>
                  </a:lnTo>
                  <a:lnTo>
                    <a:pt x="401" y="164"/>
                  </a:lnTo>
                  <a:lnTo>
                    <a:pt x="402" y="164"/>
                  </a:lnTo>
                  <a:lnTo>
                    <a:pt x="403" y="164"/>
                  </a:lnTo>
                  <a:lnTo>
                    <a:pt x="404" y="164"/>
                  </a:lnTo>
                  <a:lnTo>
                    <a:pt x="405" y="163"/>
                  </a:lnTo>
                  <a:lnTo>
                    <a:pt x="406" y="163"/>
                  </a:lnTo>
                  <a:lnTo>
                    <a:pt x="406" y="162"/>
                  </a:lnTo>
                  <a:lnTo>
                    <a:pt x="407" y="162"/>
                  </a:lnTo>
                  <a:lnTo>
                    <a:pt x="407" y="161"/>
                  </a:lnTo>
                  <a:lnTo>
                    <a:pt x="408" y="160"/>
                  </a:lnTo>
                  <a:lnTo>
                    <a:pt x="408" y="159"/>
                  </a:lnTo>
                  <a:lnTo>
                    <a:pt x="409" y="159"/>
                  </a:lnTo>
                  <a:lnTo>
                    <a:pt x="409" y="158"/>
                  </a:lnTo>
                  <a:lnTo>
                    <a:pt x="410" y="156"/>
                  </a:lnTo>
                  <a:lnTo>
                    <a:pt x="410" y="155"/>
                  </a:lnTo>
                  <a:lnTo>
                    <a:pt x="410" y="154"/>
                  </a:lnTo>
                  <a:lnTo>
                    <a:pt x="411" y="153"/>
                  </a:lnTo>
                  <a:lnTo>
                    <a:pt x="411" y="151"/>
                  </a:lnTo>
                  <a:lnTo>
                    <a:pt x="411" y="150"/>
                  </a:lnTo>
                  <a:lnTo>
                    <a:pt x="411" y="148"/>
                  </a:lnTo>
                  <a:lnTo>
                    <a:pt x="411" y="147"/>
                  </a:lnTo>
                  <a:lnTo>
                    <a:pt x="412" y="145"/>
                  </a:lnTo>
                  <a:lnTo>
                    <a:pt x="412" y="143"/>
                  </a:lnTo>
                  <a:lnTo>
                    <a:pt x="411" y="141"/>
                  </a:lnTo>
                  <a:lnTo>
                    <a:pt x="411" y="139"/>
                  </a:lnTo>
                  <a:lnTo>
                    <a:pt x="411" y="137"/>
                  </a:lnTo>
                  <a:lnTo>
                    <a:pt x="411" y="135"/>
                  </a:lnTo>
                  <a:lnTo>
                    <a:pt x="411" y="133"/>
                  </a:lnTo>
                  <a:lnTo>
                    <a:pt x="407" y="133"/>
                  </a:lnTo>
                  <a:lnTo>
                    <a:pt x="403" y="133"/>
                  </a:lnTo>
                  <a:lnTo>
                    <a:pt x="398" y="133"/>
                  </a:lnTo>
                  <a:lnTo>
                    <a:pt x="395" y="133"/>
                  </a:lnTo>
                  <a:lnTo>
                    <a:pt x="391" y="134"/>
                  </a:lnTo>
                  <a:lnTo>
                    <a:pt x="387" y="134"/>
                  </a:lnTo>
                  <a:lnTo>
                    <a:pt x="384" y="134"/>
                  </a:lnTo>
                  <a:lnTo>
                    <a:pt x="380" y="135"/>
                  </a:lnTo>
                  <a:lnTo>
                    <a:pt x="377" y="135"/>
                  </a:lnTo>
                  <a:lnTo>
                    <a:pt x="373" y="136"/>
                  </a:lnTo>
                  <a:lnTo>
                    <a:pt x="369" y="136"/>
                  </a:lnTo>
                  <a:lnTo>
                    <a:pt x="366" y="136"/>
                  </a:lnTo>
                  <a:lnTo>
                    <a:pt x="362" y="137"/>
                  </a:lnTo>
                  <a:lnTo>
                    <a:pt x="359" y="137"/>
                  </a:lnTo>
                  <a:lnTo>
                    <a:pt x="355" y="139"/>
                  </a:lnTo>
                  <a:lnTo>
                    <a:pt x="352" y="140"/>
                  </a:lnTo>
                  <a:lnTo>
                    <a:pt x="351" y="139"/>
                  </a:lnTo>
                  <a:lnTo>
                    <a:pt x="349" y="137"/>
                  </a:lnTo>
                  <a:lnTo>
                    <a:pt x="348" y="136"/>
                  </a:lnTo>
                  <a:lnTo>
                    <a:pt x="347" y="135"/>
                  </a:lnTo>
                  <a:lnTo>
                    <a:pt x="346" y="134"/>
                  </a:lnTo>
                  <a:lnTo>
                    <a:pt x="345" y="133"/>
                  </a:lnTo>
                  <a:lnTo>
                    <a:pt x="344" y="132"/>
                  </a:lnTo>
                  <a:lnTo>
                    <a:pt x="344" y="131"/>
                  </a:lnTo>
                  <a:lnTo>
                    <a:pt x="343" y="130"/>
                  </a:lnTo>
                  <a:lnTo>
                    <a:pt x="342" y="129"/>
                  </a:lnTo>
                  <a:lnTo>
                    <a:pt x="341" y="128"/>
                  </a:lnTo>
                  <a:lnTo>
                    <a:pt x="340" y="127"/>
                  </a:lnTo>
                  <a:lnTo>
                    <a:pt x="339" y="126"/>
                  </a:lnTo>
                  <a:lnTo>
                    <a:pt x="338" y="125"/>
                  </a:lnTo>
                  <a:lnTo>
                    <a:pt x="337" y="124"/>
                  </a:lnTo>
                  <a:lnTo>
                    <a:pt x="338" y="123"/>
                  </a:lnTo>
                  <a:lnTo>
                    <a:pt x="339" y="123"/>
                  </a:lnTo>
                  <a:lnTo>
                    <a:pt x="340" y="123"/>
                  </a:lnTo>
                  <a:lnTo>
                    <a:pt x="341" y="123"/>
                  </a:lnTo>
                  <a:lnTo>
                    <a:pt x="342" y="123"/>
                  </a:lnTo>
                  <a:lnTo>
                    <a:pt x="343" y="123"/>
                  </a:lnTo>
                  <a:lnTo>
                    <a:pt x="344" y="123"/>
                  </a:lnTo>
                  <a:lnTo>
                    <a:pt x="346" y="123"/>
                  </a:lnTo>
                  <a:lnTo>
                    <a:pt x="347" y="123"/>
                  </a:lnTo>
                  <a:lnTo>
                    <a:pt x="348" y="123"/>
                  </a:lnTo>
                  <a:lnTo>
                    <a:pt x="349" y="123"/>
                  </a:lnTo>
                  <a:lnTo>
                    <a:pt x="351" y="123"/>
                  </a:lnTo>
                  <a:lnTo>
                    <a:pt x="353" y="123"/>
                  </a:lnTo>
                  <a:lnTo>
                    <a:pt x="354" y="123"/>
                  </a:lnTo>
                  <a:lnTo>
                    <a:pt x="355" y="123"/>
                  </a:lnTo>
                  <a:lnTo>
                    <a:pt x="357" y="123"/>
                  </a:lnTo>
                  <a:lnTo>
                    <a:pt x="359" y="122"/>
                  </a:lnTo>
                  <a:lnTo>
                    <a:pt x="361" y="122"/>
                  </a:lnTo>
                  <a:lnTo>
                    <a:pt x="363" y="122"/>
                  </a:lnTo>
                  <a:lnTo>
                    <a:pt x="365" y="122"/>
                  </a:lnTo>
                  <a:lnTo>
                    <a:pt x="367" y="122"/>
                  </a:lnTo>
                  <a:lnTo>
                    <a:pt x="368" y="122"/>
                  </a:lnTo>
                  <a:lnTo>
                    <a:pt x="370" y="122"/>
                  </a:lnTo>
                  <a:lnTo>
                    <a:pt x="372" y="122"/>
                  </a:lnTo>
                  <a:lnTo>
                    <a:pt x="373" y="122"/>
                  </a:lnTo>
                  <a:lnTo>
                    <a:pt x="375" y="122"/>
                  </a:lnTo>
                  <a:lnTo>
                    <a:pt x="376" y="122"/>
                  </a:lnTo>
                  <a:lnTo>
                    <a:pt x="377" y="122"/>
                  </a:lnTo>
                  <a:lnTo>
                    <a:pt x="378" y="122"/>
                  </a:lnTo>
                  <a:lnTo>
                    <a:pt x="379" y="122"/>
                  </a:lnTo>
                  <a:lnTo>
                    <a:pt x="381" y="122"/>
                  </a:lnTo>
                  <a:lnTo>
                    <a:pt x="382" y="122"/>
                  </a:lnTo>
                  <a:lnTo>
                    <a:pt x="382" y="121"/>
                  </a:lnTo>
                  <a:lnTo>
                    <a:pt x="383" y="121"/>
                  </a:lnTo>
                  <a:lnTo>
                    <a:pt x="384" y="121"/>
                  </a:lnTo>
                  <a:lnTo>
                    <a:pt x="384" y="120"/>
                  </a:lnTo>
                  <a:lnTo>
                    <a:pt x="385" y="120"/>
                  </a:lnTo>
                  <a:lnTo>
                    <a:pt x="386" y="119"/>
                  </a:lnTo>
                  <a:lnTo>
                    <a:pt x="387" y="118"/>
                  </a:lnTo>
                  <a:lnTo>
                    <a:pt x="388" y="118"/>
                  </a:lnTo>
                  <a:lnTo>
                    <a:pt x="388" y="117"/>
                  </a:lnTo>
                  <a:lnTo>
                    <a:pt x="389" y="117"/>
                  </a:lnTo>
                  <a:lnTo>
                    <a:pt x="389" y="116"/>
                  </a:lnTo>
                  <a:lnTo>
                    <a:pt x="390" y="116"/>
                  </a:lnTo>
                  <a:lnTo>
                    <a:pt x="390" y="115"/>
                  </a:lnTo>
                  <a:lnTo>
                    <a:pt x="391" y="113"/>
                  </a:lnTo>
                  <a:lnTo>
                    <a:pt x="391" y="112"/>
                  </a:lnTo>
                  <a:lnTo>
                    <a:pt x="391" y="111"/>
                  </a:lnTo>
                  <a:lnTo>
                    <a:pt x="392" y="110"/>
                  </a:lnTo>
                  <a:lnTo>
                    <a:pt x="392" y="109"/>
                  </a:lnTo>
                  <a:lnTo>
                    <a:pt x="392" y="107"/>
                  </a:lnTo>
                  <a:lnTo>
                    <a:pt x="392" y="106"/>
                  </a:lnTo>
                  <a:lnTo>
                    <a:pt x="392" y="104"/>
                  </a:lnTo>
                  <a:lnTo>
                    <a:pt x="393" y="102"/>
                  </a:lnTo>
                  <a:lnTo>
                    <a:pt x="393" y="101"/>
                  </a:lnTo>
                  <a:lnTo>
                    <a:pt x="392" y="99"/>
                  </a:lnTo>
                  <a:lnTo>
                    <a:pt x="392" y="97"/>
                  </a:lnTo>
                  <a:lnTo>
                    <a:pt x="392" y="95"/>
                  </a:lnTo>
                  <a:lnTo>
                    <a:pt x="392" y="92"/>
                  </a:lnTo>
                  <a:lnTo>
                    <a:pt x="392" y="90"/>
                  </a:lnTo>
                  <a:lnTo>
                    <a:pt x="389" y="90"/>
                  </a:lnTo>
                  <a:lnTo>
                    <a:pt x="386" y="90"/>
                  </a:lnTo>
                  <a:lnTo>
                    <a:pt x="383" y="91"/>
                  </a:lnTo>
                  <a:lnTo>
                    <a:pt x="380" y="91"/>
                  </a:lnTo>
                  <a:lnTo>
                    <a:pt x="377" y="91"/>
                  </a:lnTo>
                  <a:lnTo>
                    <a:pt x="375" y="92"/>
                  </a:lnTo>
                  <a:lnTo>
                    <a:pt x="372" y="92"/>
                  </a:lnTo>
                  <a:lnTo>
                    <a:pt x="369" y="94"/>
                  </a:lnTo>
                  <a:lnTo>
                    <a:pt x="366" y="94"/>
                  </a:lnTo>
                  <a:lnTo>
                    <a:pt x="364" y="94"/>
                  </a:lnTo>
                  <a:lnTo>
                    <a:pt x="361" y="95"/>
                  </a:lnTo>
                  <a:lnTo>
                    <a:pt x="358" y="95"/>
                  </a:lnTo>
                  <a:lnTo>
                    <a:pt x="355" y="95"/>
                  </a:lnTo>
                  <a:lnTo>
                    <a:pt x="353" y="96"/>
                  </a:lnTo>
                  <a:lnTo>
                    <a:pt x="349" y="96"/>
                  </a:lnTo>
                  <a:lnTo>
                    <a:pt x="347" y="97"/>
                  </a:lnTo>
                  <a:lnTo>
                    <a:pt x="347" y="96"/>
                  </a:lnTo>
                  <a:lnTo>
                    <a:pt x="347" y="94"/>
                  </a:lnTo>
                  <a:lnTo>
                    <a:pt x="348" y="92"/>
                  </a:lnTo>
                  <a:lnTo>
                    <a:pt x="349" y="91"/>
                  </a:lnTo>
                  <a:lnTo>
                    <a:pt x="351" y="89"/>
                  </a:lnTo>
                  <a:lnTo>
                    <a:pt x="351" y="88"/>
                  </a:lnTo>
                  <a:lnTo>
                    <a:pt x="352" y="87"/>
                  </a:lnTo>
                  <a:lnTo>
                    <a:pt x="352" y="86"/>
                  </a:lnTo>
                  <a:lnTo>
                    <a:pt x="353" y="85"/>
                  </a:lnTo>
                  <a:lnTo>
                    <a:pt x="353" y="84"/>
                  </a:lnTo>
                  <a:lnTo>
                    <a:pt x="354" y="83"/>
                  </a:lnTo>
                  <a:lnTo>
                    <a:pt x="354" y="82"/>
                  </a:lnTo>
                  <a:lnTo>
                    <a:pt x="354" y="81"/>
                  </a:lnTo>
                  <a:lnTo>
                    <a:pt x="354" y="80"/>
                  </a:lnTo>
                  <a:lnTo>
                    <a:pt x="354" y="79"/>
                  </a:lnTo>
                  <a:lnTo>
                    <a:pt x="355" y="79"/>
                  </a:lnTo>
                  <a:lnTo>
                    <a:pt x="354" y="78"/>
                  </a:lnTo>
                  <a:lnTo>
                    <a:pt x="354" y="77"/>
                  </a:lnTo>
                  <a:lnTo>
                    <a:pt x="354" y="76"/>
                  </a:lnTo>
                  <a:lnTo>
                    <a:pt x="353" y="76"/>
                  </a:lnTo>
                  <a:lnTo>
                    <a:pt x="353" y="75"/>
                  </a:lnTo>
                  <a:lnTo>
                    <a:pt x="352" y="74"/>
                  </a:lnTo>
                  <a:lnTo>
                    <a:pt x="351" y="73"/>
                  </a:lnTo>
                  <a:lnTo>
                    <a:pt x="349" y="72"/>
                  </a:lnTo>
                  <a:lnTo>
                    <a:pt x="348" y="71"/>
                  </a:lnTo>
                  <a:lnTo>
                    <a:pt x="347" y="71"/>
                  </a:lnTo>
                  <a:lnTo>
                    <a:pt x="346" y="70"/>
                  </a:lnTo>
                  <a:lnTo>
                    <a:pt x="345" y="70"/>
                  </a:lnTo>
                  <a:lnTo>
                    <a:pt x="344" y="69"/>
                  </a:lnTo>
                  <a:lnTo>
                    <a:pt x="343" y="69"/>
                  </a:lnTo>
                  <a:lnTo>
                    <a:pt x="342" y="69"/>
                  </a:lnTo>
                  <a:lnTo>
                    <a:pt x="341" y="69"/>
                  </a:lnTo>
                  <a:lnTo>
                    <a:pt x="340" y="68"/>
                  </a:lnTo>
                  <a:lnTo>
                    <a:pt x="339" y="68"/>
                  </a:lnTo>
                  <a:lnTo>
                    <a:pt x="338" y="68"/>
                  </a:lnTo>
                  <a:lnTo>
                    <a:pt x="337" y="68"/>
                  </a:lnTo>
                  <a:lnTo>
                    <a:pt x="336" y="68"/>
                  </a:lnTo>
                  <a:lnTo>
                    <a:pt x="335" y="68"/>
                  </a:lnTo>
                  <a:lnTo>
                    <a:pt x="334" y="68"/>
                  </a:lnTo>
                  <a:lnTo>
                    <a:pt x="334" y="69"/>
                  </a:lnTo>
                  <a:lnTo>
                    <a:pt x="333" y="69"/>
                  </a:lnTo>
                  <a:lnTo>
                    <a:pt x="332" y="69"/>
                  </a:lnTo>
                  <a:lnTo>
                    <a:pt x="331" y="69"/>
                  </a:lnTo>
                  <a:lnTo>
                    <a:pt x="330" y="69"/>
                  </a:lnTo>
                  <a:lnTo>
                    <a:pt x="329" y="70"/>
                  </a:lnTo>
                  <a:lnTo>
                    <a:pt x="328" y="70"/>
                  </a:lnTo>
                  <a:lnTo>
                    <a:pt x="327" y="71"/>
                  </a:lnTo>
                  <a:lnTo>
                    <a:pt x="326" y="71"/>
                  </a:lnTo>
                  <a:lnTo>
                    <a:pt x="325" y="71"/>
                  </a:lnTo>
                  <a:lnTo>
                    <a:pt x="325" y="72"/>
                  </a:lnTo>
                  <a:lnTo>
                    <a:pt x="324" y="72"/>
                  </a:lnTo>
                  <a:lnTo>
                    <a:pt x="323" y="72"/>
                  </a:lnTo>
                  <a:lnTo>
                    <a:pt x="323" y="73"/>
                  </a:lnTo>
                  <a:lnTo>
                    <a:pt x="322" y="73"/>
                  </a:lnTo>
                  <a:lnTo>
                    <a:pt x="322" y="74"/>
                  </a:lnTo>
                  <a:lnTo>
                    <a:pt x="321" y="74"/>
                  </a:lnTo>
                  <a:lnTo>
                    <a:pt x="321" y="75"/>
                  </a:lnTo>
                  <a:lnTo>
                    <a:pt x="320" y="75"/>
                  </a:lnTo>
                  <a:lnTo>
                    <a:pt x="320" y="76"/>
                  </a:lnTo>
                  <a:lnTo>
                    <a:pt x="320" y="77"/>
                  </a:lnTo>
                  <a:lnTo>
                    <a:pt x="319" y="77"/>
                  </a:lnTo>
                  <a:lnTo>
                    <a:pt x="319" y="78"/>
                  </a:lnTo>
                  <a:lnTo>
                    <a:pt x="319" y="79"/>
                  </a:lnTo>
                  <a:lnTo>
                    <a:pt x="319" y="80"/>
                  </a:lnTo>
                  <a:lnTo>
                    <a:pt x="319" y="81"/>
                  </a:lnTo>
                  <a:lnTo>
                    <a:pt x="319" y="82"/>
                  </a:lnTo>
                  <a:lnTo>
                    <a:pt x="319" y="83"/>
                  </a:lnTo>
                  <a:lnTo>
                    <a:pt x="319" y="84"/>
                  </a:lnTo>
                  <a:lnTo>
                    <a:pt x="319" y="85"/>
                  </a:lnTo>
                  <a:lnTo>
                    <a:pt x="320" y="87"/>
                  </a:lnTo>
                  <a:lnTo>
                    <a:pt x="320" y="88"/>
                  </a:lnTo>
                  <a:lnTo>
                    <a:pt x="320" y="89"/>
                  </a:lnTo>
                  <a:lnTo>
                    <a:pt x="320" y="90"/>
                  </a:lnTo>
                  <a:lnTo>
                    <a:pt x="321" y="91"/>
                  </a:lnTo>
                  <a:lnTo>
                    <a:pt x="321" y="92"/>
                  </a:lnTo>
                  <a:lnTo>
                    <a:pt x="321" y="94"/>
                  </a:lnTo>
                  <a:lnTo>
                    <a:pt x="321" y="95"/>
                  </a:lnTo>
                  <a:lnTo>
                    <a:pt x="322" y="96"/>
                  </a:lnTo>
                  <a:lnTo>
                    <a:pt x="322" y="97"/>
                  </a:lnTo>
                  <a:lnTo>
                    <a:pt x="322" y="98"/>
                  </a:lnTo>
                  <a:lnTo>
                    <a:pt x="322" y="99"/>
                  </a:lnTo>
                  <a:lnTo>
                    <a:pt x="323" y="100"/>
                  </a:lnTo>
                  <a:lnTo>
                    <a:pt x="321" y="100"/>
                  </a:lnTo>
                  <a:lnTo>
                    <a:pt x="319" y="100"/>
                  </a:lnTo>
                  <a:lnTo>
                    <a:pt x="317" y="100"/>
                  </a:lnTo>
                  <a:lnTo>
                    <a:pt x="316" y="100"/>
                  </a:lnTo>
                  <a:lnTo>
                    <a:pt x="314" y="101"/>
                  </a:lnTo>
                  <a:lnTo>
                    <a:pt x="312" y="101"/>
                  </a:lnTo>
                  <a:lnTo>
                    <a:pt x="311" y="101"/>
                  </a:lnTo>
                  <a:lnTo>
                    <a:pt x="309" y="102"/>
                  </a:lnTo>
                  <a:lnTo>
                    <a:pt x="307" y="102"/>
                  </a:lnTo>
                  <a:lnTo>
                    <a:pt x="305" y="102"/>
                  </a:lnTo>
                  <a:lnTo>
                    <a:pt x="304" y="102"/>
                  </a:lnTo>
                  <a:lnTo>
                    <a:pt x="302" y="103"/>
                  </a:lnTo>
                  <a:lnTo>
                    <a:pt x="299" y="103"/>
                  </a:lnTo>
                  <a:lnTo>
                    <a:pt x="297" y="103"/>
                  </a:lnTo>
                  <a:lnTo>
                    <a:pt x="295" y="103"/>
                  </a:lnTo>
                  <a:lnTo>
                    <a:pt x="294" y="104"/>
                  </a:lnTo>
                  <a:lnTo>
                    <a:pt x="293" y="103"/>
                  </a:lnTo>
                  <a:lnTo>
                    <a:pt x="293" y="102"/>
                  </a:lnTo>
                  <a:lnTo>
                    <a:pt x="293" y="101"/>
                  </a:lnTo>
                  <a:lnTo>
                    <a:pt x="293" y="100"/>
                  </a:lnTo>
                  <a:lnTo>
                    <a:pt x="293" y="99"/>
                  </a:lnTo>
                  <a:lnTo>
                    <a:pt x="293" y="98"/>
                  </a:lnTo>
                  <a:lnTo>
                    <a:pt x="293" y="97"/>
                  </a:lnTo>
                  <a:lnTo>
                    <a:pt x="293" y="96"/>
                  </a:lnTo>
                  <a:lnTo>
                    <a:pt x="293" y="95"/>
                  </a:lnTo>
                  <a:lnTo>
                    <a:pt x="293" y="94"/>
                  </a:lnTo>
                  <a:lnTo>
                    <a:pt x="293" y="92"/>
                  </a:lnTo>
                  <a:lnTo>
                    <a:pt x="293" y="91"/>
                  </a:lnTo>
                  <a:lnTo>
                    <a:pt x="293" y="90"/>
                  </a:lnTo>
                  <a:lnTo>
                    <a:pt x="293" y="89"/>
                  </a:lnTo>
                  <a:lnTo>
                    <a:pt x="292" y="87"/>
                  </a:lnTo>
                  <a:lnTo>
                    <a:pt x="292" y="85"/>
                  </a:lnTo>
                  <a:lnTo>
                    <a:pt x="291" y="83"/>
                  </a:lnTo>
                  <a:lnTo>
                    <a:pt x="290" y="81"/>
                  </a:lnTo>
                  <a:lnTo>
                    <a:pt x="289" y="80"/>
                  </a:lnTo>
                  <a:lnTo>
                    <a:pt x="288" y="79"/>
                  </a:lnTo>
                  <a:lnTo>
                    <a:pt x="287" y="78"/>
                  </a:lnTo>
                  <a:lnTo>
                    <a:pt x="286" y="77"/>
                  </a:lnTo>
                  <a:lnTo>
                    <a:pt x="284" y="76"/>
                  </a:lnTo>
                  <a:lnTo>
                    <a:pt x="283" y="75"/>
                  </a:lnTo>
                  <a:lnTo>
                    <a:pt x="281" y="75"/>
                  </a:lnTo>
                  <a:lnTo>
                    <a:pt x="280" y="75"/>
                  </a:lnTo>
                  <a:lnTo>
                    <a:pt x="278" y="75"/>
                  </a:lnTo>
                  <a:lnTo>
                    <a:pt x="276" y="75"/>
                  </a:lnTo>
                  <a:lnTo>
                    <a:pt x="274" y="75"/>
                  </a:lnTo>
                  <a:lnTo>
                    <a:pt x="272" y="76"/>
                  </a:lnTo>
                  <a:lnTo>
                    <a:pt x="270" y="76"/>
                  </a:lnTo>
                  <a:lnTo>
                    <a:pt x="269" y="76"/>
                  </a:lnTo>
                  <a:lnTo>
                    <a:pt x="268" y="77"/>
                  </a:lnTo>
                  <a:lnTo>
                    <a:pt x="267" y="77"/>
                  </a:lnTo>
                  <a:lnTo>
                    <a:pt x="266" y="78"/>
                  </a:lnTo>
                  <a:lnTo>
                    <a:pt x="265" y="79"/>
                  </a:lnTo>
                  <a:lnTo>
                    <a:pt x="264" y="80"/>
                  </a:lnTo>
                  <a:lnTo>
                    <a:pt x="263" y="82"/>
                  </a:lnTo>
                  <a:lnTo>
                    <a:pt x="263" y="83"/>
                  </a:lnTo>
                  <a:lnTo>
                    <a:pt x="262" y="85"/>
                  </a:lnTo>
                  <a:lnTo>
                    <a:pt x="261" y="86"/>
                  </a:lnTo>
                  <a:lnTo>
                    <a:pt x="261" y="88"/>
                  </a:lnTo>
                  <a:lnTo>
                    <a:pt x="260" y="90"/>
                  </a:lnTo>
                  <a:lnTo>
                    <a:pt x="260" y="94"/>
                  </a:lnTo>
                  <a:lnTo>
                    <a:pt x="260" y="96"/>
                  </a:lnTo>
                  <a:lnTo>
                    <a:pt x="260" y="99"/>
                  </a:lnTo>
                  <a:lnTo>
                    <a:pt x="259" y="99"/>
                  </a:lnTo>
                  <a:lnTo>
                    <a:pt x="259" y="100"/>
                  </a:lnTo>
                  <a:lnTo>
                    <a:pt x="259" y="101"/>
                  </a:lnTo>
                  <a:lnTo>
                    <a:pt x="259" y="102"/>
                  </a:lnTo>
                  <a:lnTo>
                    <a:pt x="258" y="103"/>
                  </a:lnTo>
                  <a:lnTo>
                    <a:pt x="258" y="104"/>
                  </a:lnTo>
                  <a:lnTo>
                    <a:pt x="258" y="105"/>
                  </a:lnTo>
                  <a:lnTo>
                    <a:pt x="258" y="106"/>
                  </a:lnTo>
                  <a:lnTo>
                    <a:pt x="257" y="107"/>
                  </a:lnTo>
                  <a:lnTo>
                    <a:pt x="257" y="108"/>
                  </a:lnTo>
                  <a:lnTo>
                    <a:pt x="257" y="109"/>
                  </a:lnTo>
                  <a:lnTo>
                    <a:pt x="257" y="110"/>
                  </a:lnTo>
                  <a:lnTo>
                    <a:pt x="257" y="111"/>
                  </a:lnTo>
                  <a:lnTo>
                    <a:pt x="255" y="111"/>
                  </a:lnTo>
                  <a:lnTo>
                    <a:pt x="254" y="111"/>
                  </a:lnTo>
                  <a:lnTo>
                    <a:pt x="252" y="112"/>
                  </a:lnTo>
                  <a:lnTo>
                    <a:pt x="250" y="112"/>
                  </a:lnTo>
                  <a:lnTo>
                    <a:pt x="249" y="112"/>
                  </a:lnTo>
                  <a:lnTo>
                    <a:pt x="248" y="112"/>
                  </a:lnTo>
                  <a:lnTo>
                    <a:pt x="247" y="113"/>
                  </a:lnTo>
                  <a:lnTo>
                    <a:pt x="246" y="113"/>
                  </a:lnTo>
                  <a:lnTo>
                    <a:pt x="244" y="113"/>
                  </a:lnTo>
                  <a:lnTo>
                    <a:pt x="243" y="113"/>
                  </a:lnTo>
                  <a:lnTo>
                    <a:pt x="242" y="114"/>
                  </a:lnTo>
                  <a:lnTo>
                    <a:pt x="241" y="114"/>
                  </a:lnTo>
                  <a:lnTo>
                    <a:pt x="240" y="114"/>
                  </a:lnTo>
                  <a:lnTo>
                    <a:pt x="239" y="114"/>
                  </a:lnTo>
                  <a:lnTo>
                    <a:pt x="238" y="114"/>
                  </a:lnTo>
                  <a:lnTo>
                    <a:pt x="237" y="115"/>
                  </a:lnTo>
                  <a:lnTo>
                    <a:pt x="237" y="113"/>
                  </a:lnTo>
                  <a:lnTo>
                    <a:pt x="237" y="112"/>
                  </a:lnTo>
                  <a:lnTo>
                    <a:pt x="238" y="111"/>
                  </a:lnTo>
                  <a:lnTo>
                    <a:pt x="238" y="110"/>
                  </a:lnTo>
                  <a:lnTo>
                    <a:pt x="238" y="109"/>
                  </a:lnTo>
                  <a:lnTo>
                    <a:pt x="238" y="107"/>
                  </a:lnTo>
                  <a:lnTo>
                    <a:pt x="238" y="106"/>
                  </a:lnTo>
                  <a:lnTo>
                    <a:pt x="239" y="105"/>
                  </a:lnTo>
                  <a:lnTo>
                    <a:pt x="239" y="104"/>
                  </a:lnTo>
                  <a:lnTo>
                    <a:pt x="239" y="103"/>
                  </a:lnTo>
                  <a:lnTo>
                    <a:pt x="239" y="101"/>
                  </a:lnTo>
                  <a:lnTo>
                    <a:pt x="239" y="100"/>
                  </a:lnTo>
                  <a:lnTo>
                    <a:pt x="239" y="99"/>
                  </a:lnTo>
                  <a:lnTo>
                    <a:pt x="239" y="98"/>
                  </a:lnTo>
                  <a:lnTo>
                    <a:pt x="239" y="97"/>
                  </a:lnTo>
                  <a:lnTo>
                    <a:pt x="239" y="96"/>
                  </a:lnTo>
                  <a:lnTo>
                    <a:pt x="238" y="95"/>
                  </a:lnTo>
                  <a:lnTo>
                    <a:pt x="238" y="94"/>
                  </a:lnTo>
                  <a:lnTo>
                    <a:pt x="237" y="94"/>
                  </a:lnTo>
                  <a:lnTo>
                    <a:pt x="237" y="92"/>
                  </a:lnTo>
                  <a:lnTo>
                    <a:pt x="236" y="92"/>
                  </a:lnTo>
                  <a:lnTo>
                    <a:pt x="236" y="91"/>
                  </a:lnTo>
                  <a:lnTo>
                    <a:pt x="235" y="91"/>
                  </a:lnTo>
                  <a:lnTo>
                    <a:pt x="234" y="91"/>
                  </a:lnTo>
                  <a:lnTo>
                    <a:pt x="234" y="90"/>
                  </a:lnTo>
                  <a:lnTo>
                    <a:pt x="233" y="90"/>
                  </a:lnTo>
                  <a:lnTo>
                    <a:pt x="232" y="90"/>
                  </a:lnTo>
                  <a:lnTo>
                    <a:pt x="231" y="90"/>
                  </a:lnTo>
                  <a:lnTo>
                    <a:pt x="230" y="89"/>
                  </a:lnTo>
                  <a:lnTo>
                    <a:pt x="229" y="89"/>
                  </a:lnTo>
                  <a:lnTo>
                    <a:pt x="228" y="89"/>
                  </a:lnTo>
                  <a:lnTo>
                    <a:pt x="227" y="88"/>
                  </a:lnTo>
                  <a:lnTo>
                    <a:pt x="226" y="88"/>
                  </a:lnTo>
                  <a:lnTo>
                    <a:pt x="225" y="88"/>
                  </a:lnTo>
                  <a:lnTo>
                    <a:pt x="224" y="88"/>
                  </a:lnTo>
                  <a:lnTo>
                    <a:pt x="223" y="88"/>
                  </a:lnTo>
                  <a:lnTo>
                    <a:pt x="222" y="88"/>
                  </a:lnTo>
                  <a:lnTo>
                    <a:pt x="221" y="88"/>
                  </a:lnTo>
                  <a:lnTo>
                    <a:pt x="220" y="88"/>
                  </a:lnTo>
                  <a:lnTo>
                    <a:pt x="219" y="88"/>
                  </a:lnTo>
                  <a:lnTo>
                    <a:pt x="218" y="88"/>
                  </a:lnTo>
                  <a:lnTo>
                    <a:pt x="218" y="89"/>
                  </a:lnTo>
                  <a:lnTo>
                    <a:pt x="217" y="89"/>
                  </a:lnTo>
                  <a:lnTo>
                    <a:pt x="216" y="89"/>
                  </a:lnTo>
                  <a:lnTo>
                    <a:pt x="215" y="89"/>
                  </a:lnTo>
                  <a:lnTo>
                    <a:pt x="214" y="89"/>
                  </a:lnTo>
                  <a:lnTo>
                    <a:pt x="213" y="89"/>
                  </a:lnTo>
                  <a:lnTo>
                    <a:pt x="212" y="90"/>
                  </a:lnTo>
                  <a:lnTo>
                    <a:pt x="211" y="90"/>
                  </a:lnTo>
                  <a:lnTo>
                    <a:pt x="210" y="91"/>
                  </a:lnTo>
                  <a:lnTo>
                    <a:pt x="209" y="91"/>
                  </a:lnTo>
                  <a:lnTo>
                    <a:pt x="209" y="92"/>
                  </a:lnTo>
                  <a:lnTo>
                    <a:pt x="208" y="92"/>
                  </a:lnTo>
                  <a:lnTo>
                    <a:pt x="207" y="94"/>
                  </a:lnTo>
                  <a:lnTo>
                    <a:pt x="206" y="95"/>
                  </a:lnTo>
                  <a:lnTo>
                    <a:pt x="206" y="96"/>
                  </a:lnTo>
                  <a:lnTo>
                    <a:pt x="205" y="96"/>
                  </a:lnTo>
                  <a:lnTo>
                    <a:pt x="205" y="97"/>
                  </a:lnTo>
                  <a:lnTo>
                    <a:pt x="203" y="97"/>
                  </a:lnTo>
                  <a:lnTo>
                    <a:pt x="203" y="98"/>
                  </a:lnTo>
                  <a:lnTo>
                    <a:pt x="203" y="99"/>
                  </a:lnTo>
                  <a:lnTo>
                    <a:pt x="202" y="100"/>
                  </a:lnTo>
                  <a:lnTo>
                    <a:pt x="202" y="101"/>
                  </a:lnTo>
                  <a:lnTo>
                    <a:pt x="202" y="102"/>
                  </a:lnTo>
                  <a:lnTo>
                    <a:pt x="202" y="103"/>
                  </a:lnTo>
                  <a:lnTo>
                    <a:pt x="202" y="104"/>
                  </a:lnTo>
                  <a:lnTo>
                    <a:pt x="202" y="105"/>
                  </a:lnTo>
                  <a:lnTo>
                    <a:pt x="202" y="106"/>
                  </a:lnTo>
                  <a:lnTo>
                    <a:pt x="202" y="107"/>
                  </a:lnTo>
                  <a:lnTo>
                    <a:pt x="203" y="108"/>
                  </a:lnTo>
                  <a:lnTo>
                    <a:pt x="203" y="109"/>
                  </a:lnTo>
                  <a:lnTo>
                    <a:pt x="205" y="110"/>
                  </a:lnTo>
                  <a:lnTo>
                    <a:pt x="205" y="111"/>
                  </a:lnTo>
                  <a:lnTo>
                    <a:pt x="206" y="112"/>
                  </a:lnTo>
                  <a:lnTo>
                    <a:pt x="207" y="113"/>
                  </a:lnTo>
                  <a:lnTo>
                    <a:pt x="208" y="115"/>
                  </a:lnTo>
                  <a:lnTo>
                    <a:pt x="209" y="116"/>
                  </a:lnTo>
                  <a:lnTo>
                    <a:pt x="209" y="117"/>
                  </a:lnTo>
                  <a:lnTo>
                    <a:pt x="210" y="118"/>
                  </a:lnTo>
                  <a:lnTo>
                    <a:pt x="211" y="119"/>
                  </a:lnTo>
                  <a:lnTo>
                    <a:pt x="213" y="121"/>
                  </a:lnTo>
                  <a:lnTo>
                    <a:pt x="214" y="121"/>
                  </a:lnTo>
                  <a:lnTo>
                    <a:pt x="211" y="121"/>
                  </a:lnTo>
                  <a:lnTo>
                    <a:pt x="208" y="122"/>
                  </a:lnTo>
                  <a:lnTo>
                    <a:pt x="206" y="123"/>
                  </a:lnTo>
                  <a:lnTo>
                    <a:pt x="203" y="123"/>
                  </a:lnTo>
                  <a:lnTo>
                    <a:pt x="201" y="124"/>
                  </a:lnTo>
                  <a:lnTo>
                    <a:pt x="199" y="125"/>
                  </a:lnTo>
                  <a:lnTo>
                    <a:pt x="197" y="126"/>
                  </a:lnTo>
                  <a:lnTo>
                    <a:pt x="195" y="126"/>
                  </a:lnTo>
                  <a:lnTo>
                    <a:pt x="193" y="127"/>
                  </a:lnTo>
                  <a:lnTo>
                    <a:pt x="192" y="128"/>
                  </a:lnTo>
                  <a:lnTo>
                    <a:pt x="190" y="128"/>
                  </a:lnTo>
                  <a:lnTo>
                    <a:pt x="189" y="129"/>
                  </a:lnTo>
                  <a:lnTo>
                    <a:pt x="188" y="130"/>
                  </a:lnTo>
                  <a:lnTo>
                    <a:pt x="187" y="130"/>
                  </a:lnTo>
                  <a:lnTo>
                    <a:pt x="185" y="131"/>
                  </a:lnTo>
                  <a:lnTo>
                    <a:pt x="185" y="132"/>
                  </a:lnTo>
                  <a:lnTo>
                    <a:pt x="184" y="132"/>
                  </a:lnTo>
                  <a:lnTo>
                    <a:pt x="183" y="133"/>
                  </a:lnTo>
                  <a:lnTo>
                    <a:pt x="182" y="134"/>
                  </a:lnTo>
                  <a:lnTo>
                    <a:pt x="181" y="135"/>
                  </a:lnTo>
                  <a:lnTo>
                    <a:pt x="180" y="136"/>
                  </a:lnTo>
                  <a:lnTo>
                    <a:pt x="180" y="137"/>
                  </a:lnTo>
                  <a:lnTo>
                    <a:pt x="179" y="139"/>
                  </a:lnTo>
                  <a:lnTo>
                    <a:pt x="179" y="140"/>
                  </a:lnTo>
                  <a:lnTo>
                    <a:pt x="178" y="141"/>
                  </a:lnTo>
                  <a:lnTo>
                    <a:pt x="178" y="142"/>
                  </a:lnTo>
                  <a:lnTo>
                    <a:pt x="178" y="143"/>
                  </a:lnTo>
                  <a:lnTo>
                    <a:pt x="178" y="144"/>
                  </a:lnTo>
                  <a:lnTo>
                    <a:pt x="178" y="145"/>
                  </a:lnTo>
                  <a:lnTo>
                    <a:pt x="179" y="147"/>
                  </a:lnTo>
                  <a:lnTo>
                    <a:pt x="179" y="148"/>
                  </a:lnTo>
                  <a:lnTo>
                    <a:pt x="179" y="149"/>
                  </a:lnTo>
                  <a:lnTo>
                    <a:pt x="179" y="150"/>
                  </a:lnTo>
                  <a:lnTo>
                    <a:pt x="179" y="151"/>
                  </a:lnTo>
                  <a:lnTo>
                    <a:pt x="180" y="151"/>
                  </a:lnTo>
                  <a:lnTo>
                    <a:pt x="180" y="152"/>
                  </a:lnTo>
                  <a:lnTo>
                    <a:pt x="181" y="153"/>
                  </a:lnTo>
                  <a:lnTo>
                    <a:pt x="181" y="154"/>
                  </a:lnTo>
                  <a:lnTo>
                    <a:pt x="182" y="154"/>
                  </a:lnTo>
                  <a:lnTo>
                    <a:pt x="182" y="155"/>
                  </a:lnTo>
                  <a:lnTo>
                    <a:pt x="183" y="155"/>
                  </a:lnTo>
                  <a:lnTo>
                    <a:pt x="184" y="156"/>
                  </a:lnTo>
                  <a:lnTo>
                    <a:pt x="185" y="156"/>
                  </a:lnTo>
                  <a:lnTo>
                    <a:pt x="185" y="157"/>
                  </a:lnTo>
                  <a:lnTo>
                    <a:pt x="186" y="157"/>
                  </a:lnTo>
                  <a:lnTo>
                    <a:pt x="187" y="157"/>
                  </a:lnTo>
                  <a:lnTo>
                    <a:pt x="188" y="157"/>
                  </a:lnTo>
                  <a:lnTo>
                    <a:pt x="188" y="158"/>
                  </a:lnTo>
                  <a:lnTo>
                    <a:pt x="189" y="158"/>
                  </a:lnTo>
                  <a:lnTo>
                    <a:pt x="190" y="158"/>
                  </a:lnTo>
                  <a:lnTo>
                    <a:pt x="191" y="158"/>
                  </a:lnTo>
                  <a:lnTo>
                    <a:pt x="192" y="158"/>
                  </a:lnTo>
                  <a:lnTo>
                    <a:pt x="193" y="158"/>
                  </a:lnTo>
                  <a:lnTo>
                    <a:pt x="194" y="158"/>
                  </a:lnTo>
                  <a:lnTo>
                    <a:pt x="194" y="157"/>
                  </a:lnTo>
                  <a:lnTo>
                    <a:pt x="195" y="157"/>
                  </a:lnTo>
                  <a:lnTo>
                    <a:pt x="196" y="157"/>
                  </a:lnTo>
                  <a:lnTo>
                    <a:pt x="197" y="157"/>
                  </a:lnTo>
                  <a:lnTo>
                    <a:pt x="198" y="156"/>
                  </a:lnTo>
                  <a:lnTo>
                    <a:pt x="199" y="156"/>
                  </a:lnTo>
                  <a:lnTo>
                    <a:pt x="200" y="156"/>
                  </a:lnTo>
                  <a:lnTo>
                    <a:pt x="201" y="155"/>
                  </a:lnTo>
                  <a:lnTo>
                    <a:pt x="203" y="154"/>
                  </a:lnTo>
                  <a:lnTo>
                    <a:pt x="205" y="154"/>
                  </a:lnTo>
                  <a:lnTo>
                    <a:pt x="207" y="153"/>
                  </a:lnTo>
                  <a:lnTo>
                    <a:pt x="209" y="153"/>
                  </a:lnTo>
                  <a:lnTo>
                    <a:pt x="211" y="152"/>
                  </a:lnTo>
                  <a:lnTo>
                    <a:pt x="212" y="151"/>
                  </a:lnTo>
                  <a:lnTo>
                    <a:pt x="215" y="151"/>
                  </a:lnTo>
                  <a:lnTo>
                    <a:pt x="216" y="150"/>
                  </a:lnTo>
                  <a:lnTo>
                    <a:pt x="218" y="149"/>
                  </a:lnTo>
                  <a:lnTo>
                    <a:pt x="220" y="148"/>
                  </a:lnTo>
                  <a:lnTo>
                    <a:pt x="222" y="147"/>
                  </a:lnTo>
                  <a:lnTo>
                    <a:pt x="224" y="147"/>
                  </a:lnTo>
                  <a:lnTo>
                    <a:pt x="227" y="146"/>
                  </a:lnTo>
                  <a:lnTo>
                    <a:pt x="229" y="145"/>
                  </a:lnTo>
                  <a:lnTo>
                    <a:pt x="231" y="144"/>
                  </a:lnTo>
                  <a:lnTo>
                    <a:pt x="233" y="143"/>
                  </a:lnTo>
                  <a:lnTo>
                    <a:pt x="235" y="142"/>
                  </a:lnTo>
                  <a:lnTo>
                    <a:pt x="238" y="141"/>
                  </a:lnTo>
                  <a:lnTo>
                    <a:pt x="240" y="141"/>
                  </a:lnTo>
                  <a:lnTo>
                    <a:pt x="242" y="140"/>
                  </a:lnTo>
                  <a:lnTo>
                    <a:pt x="245" y="139"/>
                  </a:lnTo>
                  <a:lnTo>
                    <a:pt x="247" y="137"/>
                  </a:lnTo>
                  <a:lnTo>
                    <a:pt x="250" y="137"/>
                  </a:lnTo>
                  <a:lnTo>
                    <a:pt x="249" y="139"/>
                  </a:lnTo>
                  <a:lnTo>
                    <a:pt x="249" y="140"/>
                  </a:lnTo>
                  <a:lnTo>
                    <a:pt x="248" y="141"/>
                  </a:lnTo>
                  <a:lnTo>
                    <a:pt x="248" y="143"/>
                  </a:lnTo>
                  <a:lnTo>
                    <a:pt x="248" y="144"/>
                  </a:lnTo>
                  <a:lnTo>
                    <a:pt x="247" y="145"/>
                  </a:lnTo>
                  <a:lnTo>
                    <a:pt x="247" y="146"/>
                  </a:lnTo>
                  <a:lnTo>
                    <a:pt x="247" y="147"/>
                  </a:lnTo>
                  <a:lnTo>
                    <a:pt x="246" y="149"/>
                  </a:lnTo>
                  <a:lnTo>
                    <a:pt x="246" y="150"/>
                  </a:lnTo>
                  <a:lnTo>
                    <a:pt x="245" y="151"/>
                  </a:lnTo>
                  <a:lnTo>
                    <a:pt x="245" y="152"/>
                  </a:lnTo>
                  <a:lnTo>
                    <a:pt x="245" y="153"/>
                  </a:lnTo>
                  <a:lnTo>
                    <a:pt x="244" y="154"/>
                  </a:lnTo>
                  <a:lnTo>
                    <a:pt x="244" y="155"/>
                  </a:lnTo>
                  <a:lnTo>
                    <a:pt x="244" y="157"/>
                  </a:lnTo>
                  <a:lnTo>
                    <a:pt x="237" y="158"/>
                  </a:lnTo>
                  <a:lnTo>
                    <a:pt x="232" y="159"/>
                  </a:lnTo>
                  <a:lnTo>
                    <a:pt x="226" y="160"/>
                  </a:lnTo>
                  <a:lnTo>
                    <a:pt x="221" y="162"/>
                  </a:lnTo>
                  <a:lnTo>
                    <a:pt x="216" y="163"/>
                  </a:lnTo>
                  <a:lnTo>
                    <a:pt x="212" y="164"/>
                  </a:lnTo>
                  <a:lnTo>
                    <a:pt x="208" y="165"/>
                  </a:lnTo>
                  <a:lnTo>
                    <a:pt x="203" y="166"/>
                  </a:lnTo>
                  <a:lnTo>
                    <a:pt x="199" y="167"/>
                  </a:lnTo>
                  <a:lnTo>
                    <a:pt x="196" y="168"/>
                  </a:lnTo>
                  <a:lnTo>
                    <a:pt x="193" y="170"/>
                  </a:lnTo>
                  <a:lnTo>
                    <a:pt x="190" y="171"/>
                  </a:lnTo>
                  <a:lnTo>
                    <a:pt x="187" y="172"/>
                  </a:lnTo>
                  <a:lnTo>
                    <a:pt x="185" y="173"/>
                  </a:lnTo>
                  <a:lnTo>
                    <a:pt x="183" y="174"/>
                  </a:lnTo>
                  <a:lnTo>
                    <a:pt x="182" y="175"/>
                  </a:lnTo>
                  <a:lnTo>
                    <a:pt x="181" y="175"/>
                  </a:lnTo>
                  <a:lnTo>
                    <a:pt x="180" y="176"/>
                  </a:lnTo>
                  <a:lnTo>
                    <a:pt x="179" y="177"/>
                  </a:lnTo>
                  <a:lnTo>
                    <a:pt x="178" y="178"/>
                  </a:lnTo>
                  <a:lnTo>
                    <a:pt x="178" y="179"/>
                  </a:lnTo>
                  <a:lnTo>
                    <a:pt x="177" y="179"/>
                  </a:lnTo>
                  <a:lnTo>
                    <a:pt x="177" y="180"/>
                  </a:lnTo>
                  <a:lnTo>
                    <a:pt x="176" y="181"/>
                  </a:lnTo>
                  <a:lnTo>
                    <a:pt x="176" y="182"/>
                  </a:lnTo>
                  <a:lnTo>
                    <a:pt x="176" y="183"/>
                  </a:lnTo>
                  <a:lnTo>
                    <a:pt x="175" y="185"/>
                  </a:lnTo>
                  <a:lnTo>
                    <a:pt x="175" y="186"/>
                  </a:lnTo>
                  <a:lnTo>
                    <a:pt x="175" y="187"/>
                  </a:lnTo>
                  <a:lnTo>
                    <a:pt x="175" y="188"/>
                  </a:lnTo>
                  <a:lnTo>
                    <a:pt x="175" y="189"/>
                  </a:lnTo>
                  <a:lnTo>
                    <a:pt x="176" y="191"/>
                  </a:lnTo>
                  <a:lnTo>
                    <a:pt x="176" y="192"/>
                  </a:lnTo>
                  <a:lnTo>
                    <a:pt x="176" y="193"/>
                  </a:lnTo>
                  <a:lnTo>
                    <a:pt x="177" y="194"/>
                  </a:lnTo>
                  <a:lnTo>
                    <a:pt x="177" y="195"/>
                  </a:lnTo>
                  <a:lnTo>
                    <a:pt x="178" y="195"/>
                  </a:lnTo>
                  <a:lnTo>
                    <a:pt x="178" y="196"/>
                  </a:lnTo>
                  <a:lnTo>
                    <a:pt x="179" y="197"/>
                  </a:lnTo>
                  <a:lnTo>
                    <a:pt x="179" y="198"/>
                  </a:lnTo>
                  <a:lnTo>
                    <a:pt x="180" y="198"/>
                  </a:lnTo>
                  <a:lnTo>
                    <a:pt x="181" y="199"/>
                  </a:lnTo>
                  <a:lnTo>
                    <a:pt x="182" y="199"/>
                  </a:lnTo>
                  <a:lnTo>
                    <a:pt x="183" y="200"/>
                  </a:lnTo>
                  <a:lnTo>
                    <a:pt x="184" y="200"/>
                  </a:lnTo>
                  <a:lnTo>
                    <a:pt x="185" y="200"/>
                  </a:lnTo>
                  <a:lnTo>
                    <a:pt x="186" y="200"/>
                  </a:lnTo>
                  <a:lnTo>
                    <a:pt x="187" y="200"/>
                  </a:lnTo>
                  <a:lnTo>
                    <a:pt x="188" y="200"/>
                  </a:lnTo>
                  <a:lnTo>
                    <a:pt x="189" y="200"/>
                  </a:lnTo>
                  <a:lnTo>
                    <a:pt x="190" y="201"/>
                  </a:lnTo>
                  <a:lnTo>
                    <a:pt x="190" y="200"/>
                  </a:lnTo>
                  <a:lnTo>
                    <a:pt x="191" y="200"/>
                  </a:lnTo>
                  <a:lnTo>
                    <a:pt x="192" y="200"/>
                  </a:lnTo>
                  <a:lnTo>
                    <a:pt x="193" y="200"/>
                  </a:lnTo>
                  <a:lnTo>
                    <a:pt x="194" y="199"/>
                  </a:lnTo>
                  <a:lnTo>
                    <a:pt x="195" y="199"/>
                  </a:lnTo>
                  <a:lnTo>
                    <a:pt x="196" y="199"/>
                  </a:lnTo>
                  <a:lnTo>
                    <a:pt x="197" y="198"/>
                  </a:lnTo>
                  <a:lnTo>
                    <a:pt x="199" y="198"/>
                  </a:lnTo>
                  <a:lnTo>
                    <a:pt x="200" y="197"/>
                  </a:lnTo>
                  <a:lnTo>
                    <a:pt x="202" y="197"/>
                  </a:lnTo>
                  <a:lnTo>
                    <a:pt x="203" y="196"/>
                  </a:lnTo>
                  <a:lnTo>
                    <a:pt x="206" y="196"/>
                  </a:lnTo>
                  <a:lnTo>
                    <a:pt x="208" y="195"/>
                  </a:lnTo>
                  <a:lnTo>
                    <a:pt x="210" y="194"/>
                  </a:lnTo>
                  <a:lnTo>
                    <a:pt x="213" y="194"/>
                  </a:lnTo>
                  <a:lnTo>
                    <a:pt x="214" y="193"/>
                  </a:lnTo>
                  <a:lnTo>
                    <a:pt x="215" y="193"/>
                  </a:lnTo>
                  <a:lnTo>
                    <a:pt x="216" y="192"/>
                  </a:lnTo>
                  <a:lnTo>
                    <a:pt x="217" y="192"/>
                  </a:lnTo>
                  <a:lnTo>
                    <a:pt x="218" y="192"/>
                  </a:lnTo>
                  <a:lnTo>
                    <a:pt x="219" y="191"/>
                  </a:lnTo>
                  <a:lnTo>
                    <a:pt x="220" y="191"/>
                  </a:lnTo>
                  <a:lnTo>
                    <a:pt x="222" y="191"/>
                  </a:lnTo>
                  <a:lnTo>
                    <a:pt x="223" y="190"/>
                  </a:lnTo>
                  <a:lnTo>
                    <a:pt x="224" y="190"/>
                  </a:lnTo>
                  <a:lnTo>
                    <a:pt x="225" y="189"/>
                  </a:lnTo>
                  <a:lnTo>
                    <a:pt x="226" y="189"/>
                  </a:lnTo>
                  <a:lnTo>
                    <a:pt x="227" y="189"/>
                  </a:lnTo>
                  <a:lnTo>
                    <a:pt x="228" y="188"/>
                  </a:lnTo>
                  <a:lnTo>
                    <a:pt x="229" y="188"/>
                  </a:lnTo>
                  <a:lnTo>
                    <a:pt x="231" y="188"/>
                  </a:lnTo>
                  <a:lnTo>
                    <a:pt x="230" y="188"/>
                  </a:lnTo>
                  <a:lnTo>
                    <a:pt x="230" y="189"/>
                  </a:lnTo>
                  <a:lnTo>
                    <a:pt x="229" y="190"/>
                  </a:lnTo>
                  <a:lnTo>
                    <a:pt x="229" y="191"/>
                  </a:lnTo>
                  <a:lnTo>
                    <a:pt x="228" y="192"/>
                  </a:lnTo>
                  <a:lnTo>
                    <a:pt x="228" y="193"/>
                  </a:lnTo>
                  <a:lnTo>
                    <a:pt x="228" y="194"/>
                  </a:lnTo>
                  <a:lnTo>
                    <a:pt x="226" y="196"/>
                  </a:lnTo>
                  <a:lnTo>
                    <a:pt x="224" y="199"/>
                  </a:lnTo>
                  <a:lnTo>
                    <a:pt x="222" y="202"/>
                  </a:lnTo>
                  <a:lnTo>
                    <a:pt x="221" y="204"/>
                  </a:lnTo>
                  <a:lnTo>
                    <a:pt x="219" y="206"/>
                  </a:lnTo>
                  <a:lnTo>
                    <a:pt x="217" y="208"/>
                  </a:lnTo>
                  <a:lnTo>
                    <a:pt x="216" y="210"/>
                  </a:lnTo>
                  <a:lnTo>
                    <a:pt x="214" y="212"/>
                  </a:lnTo>
                  <a:lnTo>
                    <a:pt x="212" y="214"/>
                  </a:lnTo>
                  <a:lnTo>
                    <a:pt x="211" y="215"/>
                  </a:lnTo>
                  <a:lnTo>
                    <a:pt x="209" y="216"/>
                  </a:lnTo>
                  <a:lnTo>
                    <a:pt x="208" y="217"/>
                  </a:lnTo>
                  <a:lnTo>
                    <a:pt x="206" y="218"/>
                  </a:lnTo>
                  <a:lnTo>
                    <a:pt x="205" y="219"/>
                  </a:lnTo>
                  <a:lnTo>
                    <a:pt x="202" y="219"/>
                  </a:lnTo>
                  <a:lnTo>
                    <a:pt x="201" y="220"/>
                  </a:lnTo>
                  <a:lnTo>
                    <a:pt x="199" y="220"/>
                  </a:lnTo>
                  <a:lnTo>
                    <a:pt x="198" y="220"/>
                  </a:lnTo>
                  <a:lnTo>
                    <a:pt x="197" y="220"/>
                  </a:lnTo>
                  <a:lnTo>
                    <a:pt x="196" y="220"/>
                  </a:lnTo>
                  <a:lnTo>
                    <a:pt x="195" y="220"/>
                  </a:lnTo>
                  <a:lnTo>
                    <a:pt x="194" y="220"/>
                  </a:lnTo>
                  <a:lnTo>
                    <a:pt x="193" y="220"/>
                  </a:lnTo>
                  <a:lnTo>
                    <a:pt x="192" y="220"/>
                  </a:lnTo>
                  <a:lnTo>
                    <a:pt x="191" y="219"/>
                  </a:lnTo>
                  <a:lnTo>
                    <a:pt x="190" y="219"/>
                  </a:lnTo>
                  <a:lnTo>
                    <a:pt x="189" y="218"/>
                  </a:lnTo>
                  <a:lnTo>
                    <a:pt x="188" y="218"/>
                  </a:lnTo>
                  <a:lnTo>
                    <a:pt x="188" y="217"/>
                  </a:lnTo>
                  <a:lnTo>
                    <a:pt x="186" y="218"/>
                  </a:lnTo>
                  <a:lnTo>
                    <a:pt x="185" y="220"/>
                  </a:lnTo>
                  <a:lnTo>
                    <a:pt x="184" y="222"/>
                  </a:lnTo>
                  <a:lnTo>
                    <a:pt x="182" y="224"/>
                  </a:lnTo>
                  <a:lnTo>
                    <a:pt x="181" y="226"/>
                  </a:lnTo>
                  <a:lnTo>
                    <a:pt x="181" y="228"/>
                  </a:lnTo>
                  <a:lnTo>
                    <a:pt x="180" y="231"/>
                  </a:lnTo>
                  <a:lnTo>
                    <a:pt x="179" y="233"/>
                  </a:lnTo>
                  <a:lnTo>
                    <a:pt x="179" y="235"/>
                  </a:lnTo>
                  <a:lnTo>
                    <a:pt x="178" y="236"/>
                  </a:lnTo>
                  <a:lnTo>
                    <a:pt x="178" y="238"/>
                  </a:lnTo>
                  <a:lnTo>
                    <a:pt x="178" y="240"/>
                  </a:lnTo>
                  <a:lnTo>
                    <a:pt x="178" y="242"/>
                  </a:lnTo>
                  <a:lnTo>
                    <a:pt x="178" y="244"/>
                  </a:lnTo>
                  <a:lnTo>
                    <a:pt x="178" y="246"/>
                  </a:lnTo>
                  <a:lnTo>
                    <a:pt x="179" y="249"/>
                  </a:lnTo>
                  <a:lnTo>
                    <a:pt x="177" y="237"/>
                  </a:lnTo>
                  <a:lnTo>
                    <a:pt x="175" y="226"/>
                  </a:lnTo>
                  <a:lnTo>
                    <a:pt x="173" y="216"/>
                  </a:lnTo>
                  <a:lnTo>
                    <a:pt x="171" y="206"/>
                  </a:lnTo>
                  <a:lnTo>
                    <a:pt x="170" y="197"/>
                  </a:lnTo>
                  <a:lnTo>
                    <a:pt x="169" y="189"/>
                  </a:lnTo>
                  <a:lnTo>
                    <a:pt x="167" y="180"/>
                  </a:lnTo>
                  <a:lnTo>
                    <a:pt x="166" y="173"/>
                  </a:lnTo>
                  <a:lnTo>
                    <a:pt x="165" y="167"/>
                  </a:lnTo>
                  <a:lnTo>
                    <a:pt x="165" y="161"/>
                  </a:lnTo>
                  <a:lnTo>
                    <a:pt x="164" y="155"/>
                  </a:lnTo>
                  <a:lnTo>
                    <a:pt x="163" y="151"/>
                  </a:lnTo>
                  <a:lnTo>
                    <a:pt x="163" y="146"/>
                  </a:lnTo>
                  <a:lnTo>
                    <a:pt x="163" y="143"/>
                  </a:lnTo>
                  <a:lnTo>
                    <a:pt x="163" y="140"/>
                  </a:lnTo>
                  <a:lnTo>
                    <a:pt x="163" y="137"/>
                  </a:lnTo>
                  <a:lnTo>
                    <a:pt x="163" y="135"/>
                  </a:lnTo>
                  <a:lnTo>
                    <a:pt x="163" y="134"/>
                  </a:lnTo>
                  <a:lnTo>
                    <a:pt x="163" y="133"/>
                  </a:lnTo>
                  <a:lnTo>
                    <a:pt x="163" y="132"/>
                  </a:lnTo>
                  <a:lnTo>
                    <a:pt x="163" y="131"/>
                  </a:lnTo>
                  <a:lnTo>
                    <a:pt x="164" y="130"/>
                  </a:lnTo>
                  <a:lnTo>
                    <a:pt x="164" y="129"/>
                  </a:lnTo>
                  <a:lnTo>
                    <a:pt x="164" y="128"/>
                  </a:lnTo>
                  <a:lnTo>
                    <a:pt x="164" y="127"/>
                  </a:lnTo>
                  <a:lnTo>
                    <a:pt x="164" y="126"/>
                  </a:lnTo>
                  <a:lnTo>
                    <a:pt x="164" y="125"/>
                  </a:lnTo>
                  <a:lnTo>
                    <a:pt x="164" y="124"/>
                  </a:lnTo>
                  <a:lnTo>
                    <a:pt x="164" y="123"/>
                  </a:lnTo>
                  <a:lnTo>
                    <a:pt x="164" y="122"/>
                  </a:lnTo>
                  <a:lnTo>
                    <a:pt x="163" y="121"/>
                  </a:lnTo>
                  <a:lnTo>
                    <a:pt x="163" y="120"/>
                  </a:lnTo>
                  <a:lnTo>
                    <a:pt x="163" y="119"/>
                  </a:lnTo>
                  <a:lnTo>
                    <a:pt x="162" y="118"/>
                  </a:lnTo>
                  <a:lnTo>
                    <a:pt x="162" y="117"/>
                  </a:lnTo>
                  <a:lnTo>
                    <a:pt x="161" y="117"/>
                  </a:lnTo>
                  <a:lnTo>
                    <a:pt x="161" y="116"/>
                  </a:lnTo>
                  <a:lnTo>
                    <a:pt x="160" y="116"/>
                  </a:lnTo>
                  <a:lnTo>
                    <a:pt x="159" y="115"/>
                  </a:lnTo>
                  <a:lnTo>
                    <a:pt x="158" y="115"/>
                  </a:lnTo>
                  <a:lnTo>
                    <a:pt x="157" y="115"/>
                  </a:lnTo>
                  <a:lnTo>
                    <a:pt x="156" y="115"/>
                  </a:lnTo>
                  <a:lnTo>
                    <a:pt x="154" y="115"/>
                  </a:lnTo>
                  <a:lnTo>
                    <a:pt x="152" y="115"/>
                  </a:lnTo>
                  <a:lnTo>
                    <a:pt x="150" y="115"/>
                  </a:lnTo>
                  <a:lnTo>
                    <a:pt x="148" y="115"/>
                  </a:lnTo>
                  <a:lnTo>
                    <a:pt x="146" y="116"/>
                  </a:lnTo>
                  <a:lnTo>
                    <a:pt x="144" y="116"/>
                  </a:lnTo>
                  <a:lnTo>
                    <a:pt x="141" y="116"/>
                  </a:lnTo>
                  <a:lnTo>
                    <a:pt x="138" y="117"/>
                  </a:lnTo>
                  <a:lnTo>
                    <a:pt x="135" y="118"/>
                  </a:lnTo>
                  <a:lnTo>
                    <a:pt x="131" y="118"/>
                  </a:lnTo>
                  <a:lnTo>
                    <a:pt x="128" y="119"/>
                  </a:lnTo>
                  <a:lnTo>
                    <a:pt x="124" y="119"/>
                  </a:lnTo>
                  <a:lnTo>
                    <a:pt x="120" y="120"/>
                  </a:lnTo>
                  <a:lnTo>
                    <a:pt x="115" y="121"/>
                  </a:lnTo>
                  <a:lnTo>
                    <a:pt x="111" y="122"/>
                  </a:lnTo>
                  <a:lnTo>
                    <a:pt x="105" y="123"/>
                  </a:lnTo>
                  <a:lnTo>
                    <a:pt x="100" y="124"/>
                  </a:lnTo>
                  <a:lnTo>
                    <a:pt x="76" y="128"/>
                  </a:lnTo>
                  <a:lnTo>
                    <a:pt x="75" y="127"/>
                  </a:lnTo>
                  <a:lnTo>
                    <a:pt x="75" y="126"/>
                  </a:lnTo>
                  <a:lnTo>
                    <a:pt x="74" y="126"/>
                  </a:lnTo>
                  <a:lnTo>
                    <a:pt x="74" y="125"/>
                  </a:lnTo>
                  <a:lnTo>
                    <a:pt x="73" y="125"/>
                  </a:lnTo>
                  <a:lnTo>
                    <a:pt x="72" y="125"/>
                  </a:lnTo>
                  <a:lnTo>
                    <a:pt x="71" y="124"/>
                  </a:lnTo>
                  <a:lnTo>
                    <a:pt x="70" y="124"/>
                  </a:lnTo>
                  <a:lnTo>
                    <a:pt x="69" y="123"/>
                  </a:lnTo>
                  <a:lnTo>
                    <a:pt x="68" y="123"/>
                  </a:lnTo>
                  <a:lnTo>
                    <a:pt x="67" y="123"/>
                  </a:lnTo>
                  <a:lnTo>
                    <a:pt x="66" y="123"/>
                  </a:lnTo>
                  <a:lnTo>
                    <a:pt x="65" y="123"/>
                  </a:lnTo>
                  <a:lnTo>
                    <a:pt x="64" y="123"/>
                  </a:lnTo>
                  <a:lnTo>
                    <a:pt x="63" y="123"/>
                  </a:lnTo>
                  <a:lnTo>
                    <a:pt x="62" y="123"/>
                  </a:lnTo>
                  <a:lnTo>
                    <a:pt x="61" y="123"/>
                  </a:lnTo>
                  <a:lnTo>
                    <a:pt x="60" y="123"/>
                  </a:lnTo>
                  <a:lnTo>
                    <a:pt x="57" y="123"/>
                  </a:lnTo>
                  <a:lnTo>
                    <a:pt x="56" y="123"/>
                  </a:lnTo>
                  <a:lnTo>
                    <a:pt x="55" y="124"/>
                  </a:lnTo>
                  <a:lnTo>
                    <a:pt x="53" y="124"/>
                  </a:lnTo>
                  <a:lnTo>
                    <a:pt x="51" y="124"/>
                  </a:lnTo>
                  <a:lnTo>
                    <a:pt x="50" y="125"/>
                  </a:lnTo>
                  <a:lnTo>
                    <a:pt x="48" y="125"/>
                  </a:lnTo>
                  <a:lnTo>
                    <a:pt x="47" y="125"/>
                  </a:lnTo>
                  <a:lnTo>
                    <a:pt x="46" y="126"/>
                  </a:lnTo>
                  <a:lnTo>
                    <a:pt x="45" y="126"/>
                  </a:lnTo>
                  <a:lnTo>
                    <a:pt x="44" y="127"/>
                  </a:lnTo>
                  <a:lnTo>
                    <a:pt x="43" y="127"/>
                  </a:lnTo>
                  <a:lnTo>
                    <a:pt x="42" y="128"/>
                  </a:lnTo>
                  <a:lnTo>
                    <a:pt x="41" y="128"/>
                  </a:lnTo>
                  <a:lnTo>
                    <a:pt x="40" y="129"/>
                  </a:lnTo>
                  <a:lnTo>
                    <a:pt x="39" y="129"/>
                  </a:lnTo>
                  <a:lnTo>
                    <a:pt x="39" y="130"/>
                  </a:lnTo>
                  <a:lnTo>
                    <a:pt x="38" y="131"/>
                  </a:lnTo>
                  <a:lnTo>
                    <a:pt x="38" y="132"/>
                  </a:lnTo>
                  <a:close/>
                  <a:moveTo>
                    <a:pt x="288" y="149"/>
                  </a:moveTo>
                  <a:lnTo>
                    <a:pt x="287" y="149"/>
                  </a:lnTo>
                  <a:lnTo>
                    <a:pt x="286" y="149"/>
                  </a:lnTo>
                  <a:lnTo>
                    <a:pt x="285" y="149"/>
                  </a:lnTo>
                  <a:lnTo>
                    <a:pt x="285" y="150"/>
                  </a:lnTo>
                  <a:lnTo>
                    <a:pt x="285" y="148"/>
                  </a:lnTo>
                  <a:lnTo>
                    <a:pt x="285" y="147"/>
                  </a:lnTo>
                  <a:lnTo>
                    <a:pt x="286" y="145"/>
                  </a:lnTo>
                  <a:lnTo>
                    <a:pt x="286" y="144"/>
                  </a:lnTo>
                  <a:lnTo>
                    <a:pt x="286" y="142"/>
                  </a:lnTo>
                  <a:lnTo>
                    <a:pt x="287" y="141"/>
                  </a:lnTo>
                  <a:lnTo>
                    <a:pt x="287" y="140"/>
                  </a:lnTo>
                  <a:lnTo>
                    <a:pt x="287" y="139"/>
                  </a:lnTo>
                  <a:lnTo>
                    <a:pt x="288" y="136"/>
                  </a:lnTo>
                  <a:lnTo>
                    <a:pt x="288" y="135"/>
                  </a:lnTo>
                  <a:lnTo>
                    <a:pt x="288" y="134"/>
                  </a:lnTo>
                  <a:lnTo>
                    <a:pt x="289" y="133"/>
                  </a:lnTo>
                  <a:lnTo>
                    <a:pt x="289" y="131"/>
                  </a:lnTo>
                  <a:lnTo>
                    <a:pt x="289" y="130"/>
                  </a:lnTo>
                  <a:lnTo>
                    <a:pt x="289" y="129"/>
                  </a:lnTo>
                  <a:lnTo>
                    <a:pt x="290" y="128"/>
                  </a:lnTo>
                  <a:lnTo>
                    <a:pt x="291" y="128"/>
                  </a:lnTo>
                  <a:lnTo>
                    <a:pt x="291" y="127"/>
                  </a:lnTo>
                  <a:lnTo>
                    <a:pt x="292" y="127"/>
                  </a:lnTo>
                  <a:lnTo>
                    <a:pt x="293" y="127"/>
                  </a:lnTo>
                  <a:lnTo>
                    <a:pt x="294" y="127"/>
                  </a:lnTo>
                  <a:lnTo>
                    <a:pt x="295" y="127"/>
                  </a:lnTo>
                  <a:lnTo>
                    <a:pt x="296" y="127"/>
                  </a:lnTo>
                  <a:lnTo>
                    <a:pt x="297" y="127"/>
                  </a:lnTo>
                  <a:lnTo>
                    <a:pt x="298" y="127"/>
                  </a:lnTo>
                  <a:lnTo>
                    <a:pt x="299" y="127"/>
                  </a:lnTo>
                  <a:lnTo>
                    <a:pt x="300" y="127"/>
                  </a:lnTo>
                  <a:lnTo>
                    <a:pt x="302" y="127"/>
                  </a:lnTo>
                  <a:lnTo>
                    <a:pt x="303" y="128"/>
                  </a:lnTo>
                  <a:lnTo>
                    <a:pt x="304" y="129"/>
                  </a:lnTo>
                  <a:lnTo>
                    <a:pt x="305" y="130"/>
                  </a:lnTo>
                  <a:lnTo>
                    <a:pt x="306" y="131"/>
                  </a:lnTo>
                  <a:lnTo>
                    <a:pt x="307" y="132"/>
                  </a:lnTo>
                  <a:lnTo>
                    <a:pt x="308" y="133"/>
                  </a:lnTo>
                  <a:lnTo>
                    <a:pt x="309" y="134"/>
                  </a:lnTo>
                  <a:lnTo>
                    <a:pt x="310" y="135"/>
                  </a:lnTo>
                  <a:lnTo>
                    <a:pt x="311" y="136"/>
                  </a:lnTo>
                  <a:lnTo>
                    <a:pt x="312" y="137"/>
                  </a:lnTo>
                  <a:lnTo>
                    <a:pt x="313" y="140"/>
                  </a:lnTo>
                  <a:lnTo>
                    <a:pt x="314" y="141"/>
                  </a:lnTo>
                  <a:lnTo>
                    <a:pt x="315" y="142"/>
                  </a:lnTo>
                  <a:lnTo>
                    <a:pt x="316" y="143"/>
                  </a:lnTo>
                  <a:lnTo>
                    <a:pt x="318" y="145"/>
                  </a:lnTo>
                  <a:lnTo>
                    <a:pt x="316" y="145"/>
                  </a:lnTo>
                  <a:lnTo>
                    <a:pt x="314" y="145"/>
                  </a:lnTo>
                  <a:lnTo>
                    <a:pt x="312" y="145"/>
                  </a:lnTo>
                  <a:lnTo>
                    <a:pt x="310" y="145"/>
                  </a:lnTo>
                  <a:lnTo>
                    <a:pt x="308" y="146"/>
                  </a:lnTo>
                  <a:lnTo>
                    <a:pt x="306" y="146"/>
                  </a:lnTo>
                  <a:lnTo>
                    <a:pt x="304" y="146"/>
                  </a:lnTo>
                  <a:lnTo>
                    <a:pt x="303" y="147"/>
                  </a:lnTo>
                  <a:lnTo>
                    <a:pt x="300" y="147"/>
                  </a:lnTo>
                  <a:lnTo>
                    <a:pt x="298" y="147"/>
                  </a:lnTo>
                  <a:lnTo>
                    <a:pt x="296" y="147"/>
                  </a:lnTo>
                  <a:lnTo>
                    <a:pt x="294" y="148"/>
                  </a:lnTo>
                  <a:lnTo>
                    <a:pt x="293" y="148"/>
                  </a:lnTo>
                  <a:lnTo>
                    <a:pt x="291" y="148"/>
                  </a:lnTo>
                  <a:lnTo>
                    <a:pt x="289" y="148"/>
                  </a:lnTo>
                  <a:lnTo>
                    <a:pt x="288" y="149"/>
                  </a:lnTo>
                  <a:close/>
                  <a:moveTo>
                    <a:pt x="94" y="224"/>
                  </a:moveTo>
                  <a:lnTo>
                    <a:pt x="95" y="223"/>
                  </a:lnTo>
                  <a:lnTo>
                    <a:pt x="96" y="223"/>
                  </a:lnTo>
                  <a:lnTo>
                    <a:pt x="97" y="222"/>
                  </a:lnTo>
                  <a:lnTo>
                    <a:pt x="98" y="222"/>
                  </a:lnTo>
                  <a:lnTo>
                    <a:pt x="100" y="222"/>
                  </a:lnTo>
                  <a:lnTo>
                    <a:pt x="101" y="221"/>
                  </a:lnTo>
                  <a:lnTo>
                    <a:pt x="102" y="221"/>
                  </a:lnTo>
                  <a:lnTo>
                    <a:pt x="104" y="221"/>
                  </a:lnTo>
                  <a:lnTo>
                    <a:pt x="105" y="220"/>
                  </a:lnTo>
                  <a:lnTo>
                    <a:pt x="108" y="220"/>
                  </a:lnTo>
                  <a:lnTo>
                    <a:pt x="109" y="220"/>
                  </a:lnTo>
                  <a:lnTo>
                    <a:pt x="111" y="219"/>
                  </a:lnTo>
                  <a:lnTo>
                    <a:pt x="113" y="219"/>
                  </a:lnTo>
                  <a:lnTo>
                    <a:pt x="114" y="219"/>
                  </a:lnTo>
                  <a:lnTo>
                    <a:pt x="116" y="219"/>
                  </a:lnTo>
                  <a:lnTo>
                    <a:pt x="118" y="219"/>
                  </a:lnTo>
                  <a:lnTo>
                    <a:pt x="118" y="218"/>
                  </a:lnTo>
                  <a:lnTo>
                    <a:pt x="119" y="218"/>
                  </a:lnTo>
                  <a:lnTo>
                    <a:pt x="120" y="218"/>
                  </a:lnTo>
                  <a:lnTo>
                    <a:pt x="121" y="218"/>
                  </a:lnTo>
                  <a:lnTo>
                    <a:pt x="122" y="218"/>
                  </a:lnTo>
                  <a:lnTo>
                    <a:pt x="123" y="217"/>
                  </a:lnTo>
                  <a:lnTo>
                    <a:pt x="125" y="217"/>
                  </a:lnTo>
                  <a:lnTo>
                    <a:pt x="126" y="217"/>
                  </a:lnTo>
                  <a:lnTo>
                    <a:pt x="127" y="217"/>
                  </a:lnTo>
                  <a:lnTo>
                    <a:pt x="128" y="217"/>
                  </a:lnTo>
                  <a:lnTo>
                    <a:pt x="129" y="217"/>
                  </a:lnTo>
                  <a:lnTo>
                    <a:pt x="130" y="217"/>
                  </a:lnTo>
                  <a:lnTo>
                    <a:pt x="131" y="217"/>
                  </a:lnTo>
                  <a:lnTo>
                    <a:pt x="132" y="217"/>
                  </a:lnTo>
                  <a:lnTo>
                    <a:pt x="133" y="217"/>
                  </a:lnTo>
                  <a:lnTo>
                    <a:pt x="135" y="217"/>
                  </a:lnTo>
                  <a:lnTo>
                    <a:pt x="140" y="249"/>
                  </a:lnTo>
                  <a:lnTo>
                    <a:pt x="138" y="249"/>
                  </a:lnTo>
                  <a:lnTo>
                    <a:pt x="137" y="249"/>
                  </a:lnTo>
                  <a:lnTo>
                    <a:pt x="136" y="249"/>
                  </a:lnTo>
                  <a:lnTo>
                    <a:pt x="134" y="249"/>
                  </a:lnTo>
                  <a:lnTo>
                    <a:pt x="133" y="249"/>
                  </a:lnTo>
                  <a:lnTo>
                    <a:pt x="132" y="249"/>
                  </a:lnTo>
                  <a:lnTo>
                    <a:pt x="131" y="249"/>
                  </a:lnTo>
                  <a:lnTo>
                    <a:pt x="130" y="249"/>
                  </a:lnTo>
                  <a:lnTo>
                    <a:pt x="128" y="249"/>
                  </a:lnTo>
                  <a:lnTo>
                    <a:pt x="127" y="249"/>
                  </a:lnTo>
                  <a:lnTo>
                    <a:pt x="126" y="250"/>
                  </a:lnTo>
                  <a:lnTo>
                    <a:pt x="125" y="250"/>
                  </a:lnTo>
                  <a:lnTo>
                    <a:pt x="124" y="250"/>
                  </a:lnTo>
                  <a:lnTo>
                    <a:pt x="123" y="250"/>
                  </a:lnTo>
                  <a:lnTo>
                    <a:pt x="122" y="250"/>
                  </a:lnTo>
                  <a:lnTo>
                    <a:pt x="121" y="251"/>
                  </a:lnTo>
                  <a:lnTo>
                    <a:pt x="119" y="251"/>
                  </a:lnTo>
                  <a:lnTo>
                    <a:pt x="118" y="251"/>
                  </a:lnTo>
                  <a:lnTo>
                    <a:pt x="116" y="251"/>
                  </a:lnTo>
                  <a:lnTo>
                    <a:pt x="115" y="251"/>
                  </a:lnTo>
                  <a:lnTo>
                    <a:pt x="113" y="252"/>
                  </a:lnTo>
                  <a:lnTo>
                    <a:pt x="112" y="252"/>
                  </a:lnTo>
                  <a:lnTo>
                    <a:pt x="110" y="252"/>
                  </a:lnTo>
                  <a:lnTo>
                    <a:pt x="109" y="253"/>
                  </a:lnTo>
                  <a:lnTo>
                    <a:pt x="106" y="253"/>
                  </a:lnTo>
                  <a:lnTo>
                    <a:pt x="105" y="254"/>
                  </a:lnTo>
                  <a:lnTo>
                    <a:pt x="103" y="254"/>
                  </a:lnTo>
                  <a:lnTo>
                    <a:pt x="102" y="254"/>
                  </a:lnTo>
                  <a:lnTo>
                    <a:pt x="101" y="255"/>
                  </a:lnTo>
                  <a:lnTo>
                    <a:pt x="99" y="255"/>
                  </a:lnTo>
                  <a:lnTo>
                    <a:pt x="98" y="256"/>
                  </a:lnTo>
                  <a:lnTo>
                    <a:pt x="97" y="257"/>
                  </a:lnTo>
                  <a:lnTo>
                    <a:pt x="96" y="255"/>
                  </a:lnTo>
                  <a:lnTo>
                    <a:pt x="96" y="253"/>
                  </a:lnTo>
                  <a:lnTo>
                    <a:pt x="96" y="251"/>
                  </a:lnTo>
                  <a:lnTo>
                    <a:pt x="96" y="249"/>
                  </a:lnTo>
                  <a:lnTo>
                    <a:pt x="96" y="247"/>
                  </a:lnTo>
                  <a:lnTo>
                    <a:pt x="95" y="245"/>
                  </a:lnTo>
                  <a:lnTo>
                    <a:pt x="95" y="243"/>
                  </a:lnTo>
                  <a:lnTo>
                    <a:pt x="95" y="241"/>
                  </a:lnTo>
                  <a:lnTo>
                    <a:pt x="95" y="239"/>
                  </a:lnTo>
                  <a:lnTo>
                    <a:pt x="95" y="237"/>
                  </a:lnTo>
                  <a:lnTo>
                    <a:pt x="94" y="235"/>
                  </a:lnTo>
                  <a:lnTo>
                    <a:pt x="94" y="233"/>
                  </a:lnTo>
                  <a:lnTo>
                    <a:pt x="94" y="231"/>
                  </a:lnTo>
                  <a:lnTo>
                    <a:pt x="94" y="228"/>
                  </a:lnTo>
                  <a:lnTo>
                    <a:pt x="94" y="226"/>
                  </a:lnTo>
                  <a:lnTo>
                    <a:pt x="94" y="224"/>
                  </a:lnTo>
                  <a:close/>
                  <a:moveTo>
                    <a:pt x="88" y="183"/>
                  </a:moveTo>
                  <a:lnTo>
                    <a:pt x="84" y="161"/>
                  </a:lnTo>
                  <a:lnTo>
                    <a:pt x="118" y="156"/>
                  </a:lnTo>
                  <a:lnTo>
                    <a:pt x="118" y="155"/>
                  </a:lnTo>
                  <a:lnTo>
                    <a:pt x="119" y="155"/>
                  </a:lnTo>
                  <a:lnTo>
                    <a:pt x="120" y="155"/>
                  </a:lnTo>
                  <a:lnTo>
                    <a:pt x="121" y="155"/>
                  </a:lnTo>
                  <a:lnTo>
                    <a:pt x="122" y="155"/>
                  </a:lnTo>
                  <a:lnTo>
                    <a:pt x="123" y="156"/>
                  </a:lnTo>
                  <a:lnTo>
                    <a:pt x="124" y="157"/>
                  </a:lnTo>
                  <a:lnTo>
                    <a:pt x="124" y="158"/>
                  </a:lnTo>
                  <a:lnTo>
                    <a:pt x="124" y="159"/>
                  </a:lnTo>
                  <a:lnTo>
                    <a:pt x="125" y="160"/>
                  </a:lnTo>
                  <a:lnTo>
                    <a:pt x="130" y="188"/>
                  </a:lnTo>
                  <a:lnTo>
                    <a:pt x="128" y="188"/>
                  </a:lnTo>
                  <a:lnTo>
                    <a:pt x="127" y="188"/>
                  </a:lnTo>
                  <a:lnTo>
                    <a:pt x="126" y="188"/>
                  </a:lnTo>
                  <a:lnTo>
                    <a:pt x="125" y="188"/>
                  </a:lnTo>
                  <a:lnTo>
                    <a:pt x="124" y="188"/>
                  </a:lnTo>
                  <a:lnTo>
                    <a:pt x="123" y="188"/>
                  </a:lnTo>
                  <a:lnTo>
                    <a:pt x="122" y="188"/>
                  </a:lnTo>
                  <a:lnTo>
                    <a:pt x="121" y="188"/>
                  </a:lnTo>
                  <a:lnTo>
                    <a:pt x="120" y="188"/>
                  </a:lnTo>
                  <a:lnTo>
                    <a:pt x="118" y="188"/>
                  </a:lnTo>
                  <a:lnTo>
                    <a:pt x="117" y="189"/>
                  </a:lnTo>
                  <a:lnTo>
                    <a:pt x="116" y="189"/>
                  </a:lnTo>
                  <a:lnTo>
                    <a:pt x="115" y="189"/>
                  </a:lnTo>
                  <a:lnTo>
                    <a:pt x="114" y="189"/>
                  </a:lnTo>
                  <a:lnTo>
                    <a:pt x="113" y="189"/>
                  </a:lnTo>
                  <a:lnTo>
                    <a:pt x="113" y="190"/>
                  </a:lnTo>
                  <a:lnTo>
                    <a:pt x="111" y="190"/>
                  </a:lnTo>
                  <a:lnTo>
                    <a:pt x="109" y="190"/>
                  </a:lnTo>
                  <a:lnTo>
                    <a:pt x="108" y="190"/>
                  </a:lnTo>
                  <a:lnTo>
                    <a:pt x="105" y="190"/>
                  </a:lnTo>
                  <a:lnTo>
                    <a:pt x="104" y="191"/>
                  </a:lnTo>
                  <a:lnTo>
                    <a:pt x="102" y="191"/>
                  </a:lnTo>
                  <a:lnTo>
                    <a:pt x="101" y="191"/>
                  </a:lnTo>
                  <a:lnTo>
                    <a:pt x="99" y="192"/>
                  </a:lnTo>
                  <a:lnTo>
                    <a:pt x="98" y="192"/>
                  </a:lnTo>
                  <a:lnTo>
                    <a:pt x="96" y="192"/>
                  </a:lnTo>
                  <a:lnTo>
                    <a:pt x="95" y="193"/>
                  </a:lnTo>
                  <a:lnTo>
                    <a:pt x="94" y="193"/>
                  </a:lnTo>
                  <a:lnTo>
                    <a:pt x="92" y="193"/>
                  </a:lnTo>
                  <a:lnTo>
                    <a:pt x="91" y="194"/>
                  </a:lnTo>
                  <a:lnTo>
                    <a:pt x="90" y="194"/>
                  </a:lnTo>
                  <a:lnTo>
                    <a:pt x="89" y="195"/>
                  </a:lnTo>
                  <a:lnTo>
                    <a:pt x="88" y="194"/>
                  </a:lnTo>
                  <a:lnTo>
                    <a:pt x="88" y="193"/>
                  </a:lnTo>
                  <a:lnTo>
                    <a:pt x="88" y="192"/>
                  </a:lnTo>
                  <a:lnTo>
                    <a:pt x="88" y="191"/>
                  </a:lnTo>
                  <a:lnTo>
                    <a:pt x="88" y="190"/>
                  </a:lnTo>
                  <a:lnTo>
                    <a:pt x="88" y="189"/>
                  </a:lnTo>
                  <a:lnTo>
                    <a:pt x="88" y="188"/>
                  </a:lnTo>
                  <a:lnTo>
                    <a:pt x="88" y="187"/>
                  </a:lnTo>
                  <a:lnTo>
                    <a:pt x="88" y="186"/>
                  </a:lnTo>
                  <a:lnTo>
                    <a:pt x="88" y="185"/>
                  </a:lnTo>
                  <a:lnTo>
                    <a:pt x="88" y="183"/>
                  </a:lnTo>
                  <a:close/>
                  <a:moveTo>
                    <a:pt x="280" y="195"/>
                  </a:moveTo>
                  <a:lnTo>
                    <a:pt x="279" y="196"/>
                  </a:lnTo>
                  <a:lnTo>
                    <a:pt x="278" y="197"/>
                  </a:lnTo>
                  <a:lnTo>
                    <a:pt x="278" y="198"/>
                  </a:lnTo>
                  <a:lnTo>
                    <a:pt x="277" y="199"/>
                  </a:lnTo>
                  <a:lnTo>
                    <a:pt x="277" y="200"/>
                  </a:lnTo>
                  <a:lnTo>
                    <a:pt x="276" y="201"/>
                  </a:lnTo>
                  <a:lnTo>
                    <a:pt x="276" y="202"/>
                  </a:lnTo>
                  <a:lnTo>
                    <a:pt x="276" y="204"/>
                  </a:lnTo>
                  <a:lnTo>
                    <a:pt x="275" y="205"/>
                  </a:lnTo>
                  <a:lnTo>
                    <a:pt x="275" y="206"/>
                  </a:lnTo>
                  <a:lnTo>
                    <a:pt x="275" y="207"/>
                  </a:lnTo>
                  <a:lnTo>
                    <a:pt x="275" y="208"/>
                  </a:lnTo>
                  <a:lnTo>
                    <a:pt x="275" y="210"/>
                  </a:lnTo>
                  <a:lnTo>
                    <a:pt x="275" y="211"/>
                  </a:lnTo>
                  <a:lnTo>
                    <a:pt x="275" y="212"/>
                  </a:lnTo>
                  <a:lnTo>
                    <a:pt x="276" y="214"/>
                  </a:lnTo>
                  <a:lnTo>
                    <a:pt x="287" y="265"/>
                  </a:lnTo>
                  <a:lnTo>
                    <a:pt x="287" y="268"/>
                  </a:lnTo>
                  <a:lnTo>
                    <a:pt x="288" y="271"/>
                  </a:lnTo>
                  <a:lnTo>
                    <a:pt x="288" y="273"/>
                  </a:lnTo>
                  <a:lnTo>
                    <a:pt x="289" y="277"/>
                  </a:lnTo>
                  <a:lnTo>
                    <a:pt x="290" y="279"/>
                  </a:lnTo>
                  <a:lnTo>
                    <a:pt x="290" y="282"/>
                  </a:lnTo>
                  <a:lnTo>
                    <a:pt x="291" y="284"/>
                  </a:lnTo>
                  <a:lnTo>
                    <a:pt x="292" y="286"/>
                  </a:lnTo>
                  <a:lnTo>
                    <a:pt x="293" y="288"/>
                  </a:lnTo>
                  <a:lnTo>
                    <a:pt x="293" y="289"/>
                  </a:lnTo>
                  <a:lnTo>
                    <a:pt x="294" y="291"/>
                  </a:lnTo>
                  <a:lnTo>
                    <a:pt x="295" y="292"/>
                  </a:lnTo>
                  <a:lnTo>
                    <a:pt x="296" y="293"/>
                  </a:lnTo>
                  <a:lnTo>
                    <a:pt x="297" y="294"/>
                  </a:lnTo>
                  <a:lnTo>
                    <a:pt x="298" y="295"/>
                  </a:lnTo>
                  <a:lnTo>
                    <a:pt x="299" y="296"/>
                  </a:lnTo>
                  <a:lnTo>
                    <a:pt x="300" y="296"/>
                  </a:lnTo>
                  <a:lnTo>
                    <a:pt x="302" y="297"/>
                  </a:lnTo>
                  <a:lnTo>
                    <a:pt x="303" y="297"/>
                  </a:lnTo>
                  <a:lnTo>
                    <a:pt x="304" y="297"/>
                  </a:lnTo>
                  <a:lnTo>
                    <a:pt x="305" y="298"/>
                  </a:lnTo>
                  <a:lnTo>
                    <a:pt x="307" y="298"/>
                  </a:lnTo>
                  <a:lnTo>
                    <a:pt x="308" y="298"/>
                  </a:lnTo>
                  <a:lnTo>
                    <a:pt x="309" y="299"/>
                  </a:lnTo>
                  <a:lnTo>
                    <a:pt x="310" y="299"/>
                  </a:lnTo>
                  <a:lnTo>
                    <a:pt x="311" y="299"/>
                  </a:lnTo>
                  <a:lnTo>
                    <a:pt x="313" y="299"/>
                  </a:lnTo>
                  <a:lnTo>
                    <a:pt x="314" y="299"/>
                  </a:lnTo>
                  <a:lnTo>
                    <a:pt x="315" y="299"/>
                  </a:lnTo>
                  <a:lnTo>
                    <a:pt x="316" y="299"/>
                  </a:lnTo>
                  <a:lnTo>
                    <a:pt x="317" y="299"/>
                  </a:lnTo>
                  <a:lnTo>
                    <a:pt x="319" y="299"/>
                  </a:lnTo>
                  <a:lnTo>
                    <a:pt x="320" y="298"/>
                  </a:lnTo>
                  <a:lnTo>
                    <a:pt x="321" y="298"/>
                  </a:lnTo>
                  <a:lnTo>
                    <a:pt x="323" y="298"/>
                  </a:lnTo>
                  <a:lnTo>
                    <a:pt x="324" y="297"/>
                  </a:lnTo>
                  <a:lnTo>
                    <a:pt x="325" y="296"/>
                  </a:lnTo>
                  <a:lnTo>
                    <a:pt x="326" y="296"/>
                  </a:lnTo>
                  <a:lnTo>
                    <a:pt x="327" y="295"/>
                  </a:lnTo>
                  <a:lnTo>
                    <a:pt x="328" y="294"/>
                  </a:lnTo>
                  <a:lnTo>
                    <a:pt x="329" y="293"/>
                  </a:lnTo>
                  <a:lnTo>
                    <a:pt x="330" y="292"/>
                  </a:lnTo>
                  <a:lnTo>
                    <a:pt x="331" y="291"/>
                  </a:lnTo>
                  <a:lnTo>
                    <a:pt x="332" y="290"/>
                  </a:lnTo>
                  <a:lnTo>
                    <a:pt x="333" y="289"/>
                  </a:lnTo>
                  <a:lnTo>
                    <a:pt x="333" y="287"/>
                  </a:lnTo>
                  <a:lnTo>
                    <a:pt x="334" y="286"/>
                  </a:lnTo>
                  <a:lnTo>
                    <a:pt x="335" y="285"/>
                  </a:lnTo>
                  <a:lnTo>
                    <a:pt x="335" y="283"/>
                  </a:lnTo>
                  <a:lnTo>
                    <a:pt x="335" y="281"/>
                  </a:lnTo>
                  <a:lnTo>
                    <a:pt x="336" y="280"/>
                  </a:lnTo>
                  <a:lnTo>
                    <a:pt x="336" y="278"/>
                  </a:lnTo>
                  <a:lnTo>
                    <a:pt x="336" y="275"/>
                  </a:lnTo>
                  <a:lnTo>
                    <a:pt x="337" y="273"/>
                  </a:lnTo>
                  <a:lnTo>
                    <a:pt x="337" y="271"/>
                  </a:lnTo>
                  <a:lnTo>
                    <a:pt x="337" y="269"/>
                  </a:lnTo>
                  <a:lnTo>
                    <a:pt x="337" y="267"/>
                  </a:lnTo>
                  <a:lnTo>
                    <a:pt x="337" y="265"/>
                  </a:lnTo>
                  <a:lnTo>
                    <a:pt x="336" y="263"/>
                  </a:lnTo>
                  <a:lnTo>
                    <a:pt x="336" y="260"/>
                  </a:lnTo>
                  <a:lnTo>
                    <a:pt x="336" y="258"/>
                  </a:lnTo>
                  <a:lnTo>
                    <a:pt x="335" y="256"/>
                  </a:lnTo>
                  <a:lnTo>
                    <a:pt x="335" y="253"/>
                  </a:lnTo>
                  <a:lnTo>
                    <a:pt x="335" y="251"/>
                  </a:lnTo>
                  <a:lnTo>
                    <a:pt x="333" y="226"/>
                  </a:lnTo>
                  <a:lnTo>
                    <a:pt x="333" y="227"/>
                  </a:lnTo>
                  <a:lnTo>
                    <a:pt x="333" y="228"/>
                  </a:lnTo>
                  <a:lnTo>
                    <a:pt x="334" y="229"/>
                  </a:lnTo>
                  <a:lnTo>
                    <a:pt x="334" y="231"/>
                  </a:lnTo>
                  <a:lnTo>
                    <a:pt x="335" y="232"/>
                  </a:lnTo>
                  <a:lnTo>
                    <a:pt x="336" y="232"/>
                  </a:lnTo>
                  <a:lnTo>
                    <a:pt x="336" y="233"/>
                  </a:lnTo>
                  <a:lnTo>
                    <a:pt x="337" y="233"/>
                  </a:lnTo>
                  <a:lnTo>
                    <a:pt x="338" y="233"/>
                  </a:lnTo>
                  <a:lnTo>
                    <a:pt x="339" y="233"/>
                  </a:lnTo>
                  <a:lnTo>
                    <a:pt x="340" y="233"/>
                  </a:lnTo>
                  <a:lnTo>
                    <a:pt x="341" y="233"/>
                  </a:lnTo>
                  <a:lnTo>
                    <a:pt x="342" y="233"/>
                  </a:lnTo>
                  <a:lnTo>
                    <a:pt x="343" y="233"/>
                  </a:lnTo>
                  <a:lnTo>
                    <a:pt x="345" y="233"/>
                  </a:lnTo>
                  <a:lnTo>
                    <a:pt x="346" y="232"/>
                  </a:lnTo>
                  <a:lnTo>
                    <a:pt x="347" y="232"/>
                  </a:lnTo>
                  <a:lnTo>
                    <a:pt x="348" y="232"/>
                  </a:lnTo>
                  <a:lnTo>
                    <a:pt x="351" y="232"/>
                  </a:lnTo>
                  <a:lnTo>
                    <a:pt x="352" y="231"/>
                  </a:lnTo>
                  <a:lnTo>
                    <a:pt x="353" y="231"/>
                  </a:lnTo>
                  <a:lnTo>
                    <a:pt x="355" y="231"/>
                  </a:lnTo>
                  <a:lnTo>
                    <a:pt x="356" y="229"/>
                  </a:lnTo>
                  <a:lnTo>
                    <a:pt x="357" y="229"/>
                  </a:lnTo>
                  <a:lnTo>
                    <a:pt x="359" y="228"/>
                  </a:lnTo>
                  <a:lnTo>
                    <a:pt x="360" y="228"/>
                  </a:lnTo>
                  <a:lnTo>
                    <a:pt x="362" y="227"/>
                  </a:lnTo>
                  <a:lnTo>
                    <a:pt x="363" y="227"/>
                  </a:lnTo>
                  <a:lnTo>
                    <a:pt x="365" y="226"/>
                  </a:lnTo>
                  <a:lnTo>
                    <a:pt x="366" y="225"/>
                  </a:lnTo>
                  <a:lnTo>
                    <a:pt x="368" y="225"/>
                  </a:lnTo>
                  <a:lnTo>
                    <a:pt x="368" y="224"/>
                  </a:lnTo>
                  <a:lnTo>
                    <a:pt x="369" y="223"/>
                  </a:lnTo>
                  <a:lnTo>
                    <a:pt x="370" y="222"/>
                  </a:lnTo>
                  <a:lnTo>
                    <a:pt x="370" y="221"/>
                  </a:lnTo>
                  <a:lnTo>
                    <a:pt x="371" y="221"/>
                  </a:lnTo>
                  <a:lnTo>
                    <a:pt x="371" y="220"/>
                  </a:lnTo>
                  <a:lnTo>
                    <a:pt x="371" y="219"/>
                  </a:lnTo>
                  <a:lnTo>
                    <a:pt x="372" y="218"/>
                  </a:lnTo>
                  <a:lnTo>
                    <a:pt x="372" y="217"/>
                  </a:lnTo>
                  <a:lnTo>
                    <a:pt x="372" y="216"/>
                  </a:lnTo>
                  <a:lnTo>
                    <a:pt x="372" y="215"/>
                  </a:lnTo>
                  <a:lnTo>
                    <a:pt x="372" y="214"/>
                  </a:lnTo>
                  <a:lnTo>
                    <a:pt x="372" y="213"/>
                  </a:lnTo>
                  <a:lnTo>
                    <a:pt x="372" y="212"/>
                  </a:lnTo>
                  <a:lnTo>
                    <a:pt x="371" y="210"/>
                  </a:lnTo>
                  <a:lnTo>
                    <a:pt x="371" y="209"/>
                  </a:lnTo>
                  <a:lnTo>
                    <a:pt x="371" y="208"/>
                  </a:lnTo>
                  <a:lnTo>
                    <a:pt x="371" y="207"/>
                  </a:lnTo>
                  <a:lnTo>
                    <a:pt x="370" y="206"/>
                  </a:lnTo>
                  <a:lnTo>
                    <a:pt x="370" y="205"/>
                  </a:lnTo>
                  <a:lnTo>
                    <a:pt x="369" y="204"/>
                  </a:lnTo>
                  <a:lnTo>
                    <a:pt x="369" y="203"/>
                  </a:lnTo>
                  <a:lnTo>
                    <a:pt x="368" y="202"/>
                  </a:lnTo>
                  <a:lnTo>
                    <a:pt x="367" y="201"/>
                  </a:lnTo>
                  <a:lnTo>
                    <a:pt x="367" y="200"/>
                  </a:lnTo>
                  <a:lnTo>
                    <a:pt x="366" y="199"/>
                  </a:lnTo>
                  <a:lnTo>
                    <a:pt x="365" y="199"/>
                  </a:lnTo>
                  <a:lnTo>
                    <a:pt x="364" y="198"/>
                  </a:lnTo>
                  <a:lnTo>
                    <a:pt x="363" y="197"/>
                  </a:lnTo>
                  <a:lnTo>
                    <a:pt x="362" y="196"/>
                  </a:lnTo>
                  <a:lnTo>
                    <a:pt x="361" y="195"/>
                  </a:lnTo>
                  <a:lnTo>
                    <a:pt x="360" y="195"/>
                  </a:lnTo>
                  <a:lnTo>
                    <a:pt x="359" y="194"/>
                  </a:lnTo>
                  <a:lnTo>
                    <a:pt x="358" y="194"/>
                  </a:lnTo>
                  <a:lnTo>
                    <a:pt x="357" y="194"/>
                  </a:lnTo>
                  <a:lnTo>
                    <a:pt x="356" y="193"/>
                  </a:lnTo>
                  <a:lnTo>
                    <a:pt x="355" y="193"/>
                  </a:lnTo>
                  <a:lnTo>
                    <a:pt x="354" y="193"/>
                  </a:lnTo>
                  <a:lnTo>
                    <a:pt x="353" y="193"/>
                  </a:lnTo>
                  <a:lnTo>
                    <a:pt x="352" y="193"/>
                  </a:lnTo>
                  <a:lnTo>
                    <a:pt x="352" y="194"/>
                  </a:lnTo>
                  <a:lnTo>
                    <a:pt x="351" y="194"/>
                  </a:lnTo>
                  <a:lnTo>
                    <a:pt x="349" y="194"/>
                  </a:lnTo>
                  <a:lnTo>
                    <a:pt x="348" y="194"/>
                  </a:lnTo>
                  <a:lnTo>
                    <a:pt x="348" y="195"/>
                  </a:lnTo>
                  <a:lnTo>
                    <a:pt x="347" y="195"/>
                  </a:lnTo>
                  <a:lnTo>
                    <a:pt x="347" y="196"/>
                  </a:lnTo>
                  <a:lnTo>
                    <a:pt x="346" y="196"/>
                  </a:lnTo>
                  <a:lnTo>
                    <a:pt x="345" y="197"/>
                  </a:lnTo>
                  <a:lnTo>
                    <a:pt x="345" y="198"/>
                  </a:lnTo>
                  <a:lnTo>
                    <a:pt x="344" y="198"/>
                  </a:lnTo>
                  <a:lnTo>
                    <a:pt x="344" y="199"/>
                  </a:lnTo>
                  <a:lnTo>
                    <a:pt x="343" y="200"/>
                  </a:lnTo>
                  <a:lnTo>
                    <a:pt x="343" y="201"/>
                  </a:lnTo>
                  <a:lnTo>
                    <a:pt x="343" y="202"/>
                  </a:lnTo>
                  <a:lnTo>
                    <a:pt x="341" y="204"/>
                  </a:lnTo>
                  <a:lnTo>
                    <a:pt x="340" y="205"/>
                  </a:lnTo>
                  <a:lnTo>
                    <a:pt x="339" y="207"/>
                  </a:lnTo>
                  <a:lnTo>
                    <a:pt x="339" y="209"/>
                  </a:lnTo>
                  <a:lnTo>
                    <a:pt x="338" y="211"/>
                  </a:lnTo>
                  <a:lnTo>
                    <a:pt x="337" y="213"/>
                  </a:lnTo>
                  <a:lnTo>
                    <a:pt x="336" y="214"/>
                  </a:lnTo>
                  <a:lnTo>
                    <a:pt x="336" y="216"/>
                  </a:lnTo>
                  <a:lnTo>
                    <a:pt x="335" y="217"/>
                  </a:lnTo>
                  <a:lnTo>
                    <a:pt x="335" y="218"/>
                  </a:lnTo>
                  <a:lnTo>
                    <a:pt x="334" y="220"/>
                  </a:lnTo>
                  <a:lnTo>
                    <a:pt x="334" y="221"/>
                  </a:lnTo>
                  <a:lnTo>
                    <a:pt x="333" y="222"/>
                  </a:lnTo>
                  <a:lnTo>
                    <a:pt x="333" y="223"/>
                  </a:lnTo>
                  <a:lnTo>
                    <a:pt x="333" y="224"/>
                  </a:lnTo>
                  <a:lnTo>
                    <a:pt x="333" y="225"/>
                  </a:lnTo>
                  <a:lnTo>
                    <a:pt x="331" y="205"/>
                  </a:lnTo>
                  <a:lnTo>
                    <a:pt x="330" y="203"/>
                  </a:lnTo>
                  <a:lnTo>
                    <a:pt x="330" y="201"/>
                  </a:lnTo>
                  <a:lnTo>
                    <a:pt x="330" y="200"/>
                  </a:lnTo>
                  <a:lnTo>
                    <a:pt x="329" y="198"/>
                  </a:lnTo>
                  <a:lnTo>
                    <a:pt x="328" y="197"/>
                  </a:lnTo>
                  <a:lnTo>
                    <a:pt x="328" y="196"/>
                  </a:lnTo>
                  <a:lnTo>
                    <a:pt x="327" y="194"/>
                  </a:lnTo>
                  <a:lnTo>
                    <a:pt x="326" y="193"/>
                  </a:lnTo>
                  <a:lnTo>
                    <a:pt x="325" y="192"/>
                  </a:lnTo>
                  <a:lnTo>
                    <a:pt x="324" y="191"/>
                  </a:lnTo>
                  <a:lnTo>
                    <a:pt x="323" y="190"/>
                  </a:lnTo>
                  <a:lnTo>
                    <a:pt x="322" y="189"/>
                  </a:lnTo>
                  <a:lnTo>
                    <a:pt x="321" y="189"/>
                  </a:lnTo>
                  <a:lnTo>
                    <a:pt x="320" y="188"/>
                  </a:lnTo>
                  <a:lnTo>
                    <a:pt x="319" y="187"/>
                  </a:lnTo>
                  <a:lnTo>
                    <a:pt x="318" y="187"/>
                  </a:lnTo>
                  <a:lnTo>
                    <a:pt x="317" y="186"/>
                  </a:lnTo>
                  <a:lnTo>
                    <a:pt x="316" y="186"/>
                  </a:lnTo>
                  <a:lnTo>
                    <a:pt x="315" y="185"/>
                  </a:lnTo>
                  <a:lnTo>
                    <a:pt x="314" y="185"/>
                  </a:lnTo>
                  <a:lnTo>
                    <a:pt x="312" y="185"/>
                  </a:lnTo>
                  <a:lnTo>
                    <a:pt x="311" y="185"/>
                  </a:lnTo>
                  <a:lnTo>
                    <a:pt x="310" y="185"/>
                  </a:lnTo>
                  <a:lnTo>
                    <a:pt x="309" y="185"/>
                  </a:lnTo>
                  <a:lnTo>
                    <a:pt x="308" y="183"/>
                  </a:lnTo>
                  <a:lnTo>
                    <a:pt x="307" y="183"/>
                  </a:lnTo>
                  <a:lnTo>
                    <a:pt x="305" y="183"/>
                  </a:lnTo>
                  <a:lnTo>
                    <a:pt x="304" y="185"/>
                  </a:lnTo>
                  <a:lnTo>
                    <a:pt x="303" y="185"/>
                  </a:lnTo>
                  <a:lnTo>
                    <a:pt x="300" y="185"/>
                  </a:lnTo>
                  <a:lnTo>
                    <a:pt x="299" y="185"/>
                  </a:lnTo>
                  <a:lnTo>
                    <a:pt x="298" y="186"/>
                  </a:lnTo>
                  <a:lnTo>
                    <a:pt x="296" y="186"/>
                  </a:lnTo>
                  <a:lnTo>
                    <a:pt x="295" y="186"/>
                  </a:lnTo>
                  <a:lnTo>
                    <a:pt x="293" y="186"/>
                  </a:lnTo>
                  <a:lnTo>
                    <a:pt x="292" y="187"/>
                  </a:lnTo>
                  <a:lnTo>
                    <a:pt x="291" y="187"/>
                  </a:lnTo>
                  <a:lnTo>
                    <a:pt x="289" y="187"/>
                  </a:lnTo>
                  <a:lnTo>
                    <a:pt x="288" y="188"/>
                  </a:lnTo>
                  <a:lnTo>
                    <a:pt x="287" y="189"/>
                  </a:lnTo>
                  <a:lnTo>
                    <a:pt x="286" y="189"/>
                  </a:lnTo>
                  <a:lnTo>
                    <a:pt x="285" y="190"/>
                  </a:lnTo>
                  <a:lnTo>
                    <a:pt x="284" y="190"/>
                  </a:lnTo>
                  <a:lnTo>
                    <a:pt x="283" y="191"/>
                  </a:lnTo>
                  <a:lnTo>
                    <a:pt x="282" y="192"/>
                  </a:lnTo>
                  <a:lnTo>
                    <a:pt x="281" y="193"/>
                  </a:lnTo>
                  <a:lnTo>
                    <a:pt x="280" y="194"/>
                  </a:lnTo>
                  <a:lnTo>
                    <a:pt x="280" y="195"/>
                  </a:lnTo>
                  <a:close/>
                  <a:moveTo>
                    <a:pt x="264" y="262"/>
                  </a:moveTo>
                  <a:lnTo>
                    <a:pt x="261" y="264"/>
                  </a:lnTo>
                  <a:lnTo>
                    <a:pt x="258" y="266"/>
                  </a:lnTo>
                  <a:lnTo>
                    <a:pt x="256" y="268"/>
                  </a:lnTo>
                  <a:lnTo>
                    <a:pt x="252" y="270"/>
                  </a:lnTo>
                  <a:lnTo>
                    <a:pt x="250" y="271"/>
                  </a:lnTo>
                  <a:lnTo>
                    <a:pt x="247" y="273"/>
                  </a:lnTo>
                  <a:lnTo>
                    <a:pt x="245" y="274"/>
                  </a:lnTo>
                  <a:lnTo>
                    <a:pt x="243" y="277"/>
                  </a:lnTo>
                  <a:lnTo>
                    <a:pt x="240" y="278"/>
                  </a:lnTo>
                  <a:lnTo>
                    <a:pt x="238" y="279"/>
                  </a:lnTo>
                  <a:lnTo>
                    <a:pt x="236" y="280"/>
                  </a:lnTo>
                  <a:lnTo>
                    <a:pt x="234" y="281"/>
                  </a:lnTo>
                  <a:lnTo>
                    <a:pt x="231" y="282"/>
                  </a:lnTo>
                  <a:lnTo>
                    <a:pt x="229" y="283"/>
                  </a:lnTo>
                  <a:lnTo>
                    <a:pt x="227" y="283"/>
                  </a:lnTo>
                  <a:lnTo>
                    <a:pt x="225" y="284"/>
                  </a:lnTo>
                  <a:lnTo>
                    <a:pt x="224" y="283"/>
                  </a:lnTo>
                  <a:lnTo>
                    <a:pt x="223" y="283"/>
                  </a:lnTo>
                  <a:lnTo>
                    <a:pt x="222" y="283"/>
                  </a:lnTo>
                  <a:lnTo>
                    <a:pt x="221" y="283"/>
                  </a:lnTo>
                  <a:lnTo>
                    <a:pt x="220" y="283"/>
                  </a:lnTo>
                  <a:lnTo>
                    <a:pt x="220" y="282"/>
                  </a:lnTo>
                  <a:lnTo>
                    <a:pt x="219" y="282"/>
                  </a:lnTo>
                  <a:lnTo>
                    <a:pt x="219" y="281"/>
                  </a:lnTo>
                  <a:lnTo>
                    <a:pt x="218" y="281"/>
                  </a:lnTo>
                  <a:lnTo>
                    <a:pt x="218" y="282"/>
                  </a:lnTo>
                  <a:lnTo>
                    <a:pt x="217" y="283"/>
                  </a:lnTo>
                  <a:lnTo>
                    <a:pt x="217" y="284"/>
                  </a:lnTo>
                  <a:lnTo>
                    <a:pt x="217" y="285"/>
                  </a:lnTo>
                  <a:lnTo>
                    <a:pt x="216" y="286"/>
                  </a:lnTo>
                  <a:lnTo>
                    <a:pt x="216" y="287"/>
                  </a:lnTo>
                  <a:lnTo>
                    <a:pt x="216" y="289"/>
                  </a:lnTo>
                  <a:lnTo>
                    <a:pt x="216" y="290"/>
                  </a:lnTo>
                  <a:lnTo>
                    <a:pt x="216" y="291"/>
                  </a:lnTo>
                  <a:lnTo>
                    <a:pt x="216" y="293"/>
                  </a:lnTo>
                  <a:lnTo>
                    <a:pt x="216" y="294"/>
                  </a:lnTo>
                  <a:lnTo>
                    <a:pt x="216" y="296"/>
                  </a:lnTo>
                  <a:lnTo>
                    <a:pt x="216" y="297"/>
                  </a:lnTo>
                  <a:lnTo>
                    <a:pt x="216" y="299"/>
                  </a:lnTo>
                  <a:lnTo>
                    <a:pt x="217" y="301"/>
                  </a:lnTo>
                  <a:lnTo>
                    <a:pt x="217" y="302"/>
                  </a:lnTo>
                  <a:lnTo>
                    <a:pt x="217" y="304"/>
                  </a:lnTo>
                  <a:lnTo>
                    <a:pt x="218" y="306"/>
                  </a:lnTo>
                  <a:lnTo>
                    <a:pt x="219" y="308"/>
                  </a:lnTo>
                  <a:lnTo>
                    <a:pt x="219" y="309"/>
                  </a:lnTo>
                  <a:lnTo>
                    <a:pt x="220" y="310"/>
                  </a:lnTo>
                  <a:lnTo>
                    <a:pt x="221" y="311"/>
                  </a:lnTo>
                  <a:lnTo>
                    <a:pt x="222" y="313"/>
                  </a:lnTo>
                  <a:lnTo>
                    <a:pt x="223" y="313"/>
                  </a:lnTo>
                  <a:lnTo>
                    <a:pt x="224" y="314"/>
                  </a:lnTo>
                  <a:lnTo>
                    <a:pt x="225" y="315"/>
                  </a:lnTo>
                  <a:lnTo>
                    <a:pt x="226" y="315"/>
                  </a:lnTo>
                  <a:lnTo>
                    <a:pt x="227" y="315"/>
                  </a:lnTo>
                  <a:lnTo>
                    <a:pt x="229" y="316"/>
                  </a:lnTo>
                  <a:lnTo>
                    <a:pt x="230" y="316"/>
                  </a:lnTo>
                  <a:lnTo>
                    <a:pt x="232" y="316"/>
                  </a:lnTo>
                  <a:lnTo>
                    <a:pt x="234" y="315"/>
                  </a:lnTo>
                  <a:lnTo>
                    <a:pt x="236" y="314"/>
                  </a:lnTo>
                  <a:lnTo>
                    <a:pt x="238" y="314"/>
                  </a:lnTo>
                  <a:lnTo>
                    <a:pt x="241" y="313"/>
                  </a:lnTo>
                  <a:lnTo>
                    <a:pt x="243" y="312"/>
                  </a:lnTo>
                  <a:lnTo>
                    <a:pt x="245" y="311"/>
                  </a:lnTo>
                  <a:lnTo>
                    <a:pt x="247" y="309"/>
                  </a:lnTo>
                  <a:lnTo>
                    <a:pt x="250" y="308"/>
                  </a:lnTo>
                  <a:lnTo>
                    <a:pt x="252" y="306"/>
                  </a:lnTo>
                  <a:lnTo>
                    <a:pt x="255" y="304"/>
                  </a:lnTo>
                  <a:lnTo>
                    <a:pt x="258" y="303"/>
                  </a:lnTo>
                  <a:lnTo>
                    <a:pt x="260" y="300"/>
                  </a:lnTo>
                  <a:lnTo>
                    <a:pt x="262" y="298"/>
                  </a:lnTo>
                  <a:lnTo>
                    <a:pt x="265" y="296"/>
                  </a:lnTo>
                  <a:lnTo>
                    <a:pt x="267" y="293"/>
                  </a:lnTo>
                  <a:lnTo>
                    <a:pt x="270" y="291"/>
                  </a:lnTo>
                  <a:lnTo>
                    <a:pt x="271" y="288"/>
                  </a:lnTo>
                  <a:lnTo>
                    <a:pt x="273" y="286"/>
                  </a:lnTo>
                  <a:lnTo>
                    <a:pt x="274" y="284"/>
                  </a:lnTo>
                  <a:lnTo>
                    <a:pt x="275" y="282"/>
                  </a:lnTo>
                  <a:lnTo>
                    <a:pt x="277" y="281"/>
                  </a:lnTo>
                  <a:lnTo>
                    <a:pt x="278" y="279"/>
                  </a:lnTo>
                  <a:lnTo>
                    <a:pt x="279" y="277"/>
                  </a:lnTo>
                  <a:lnTo>
                    <a:pt x="280" y="274"/>
                  </a:lnTo>
                  <a:lnTo>
                    <a:pt x="280" y="272"/>
                  </a:lnTo>
                  <a:lnTo>
                    <a:pt x="281" y="271"/>
                  </a:lnTo>
                  <a:lnTo>
                    <a:pt x="281" y="269"/>
                  </a:lnTo>
                  <a:lnTo>
                    <a:pt x="282" y="267"/>
                  </a:lnTo>
                  <a:lnTo>
                    <a:pt x="282" y="266"/>
                  </a:lnTo>
                  <a:lnTo>
                    <a:pt x="282" y="264"/>
                  </a:lnTo>
                  <a:lnTo>
                    <a:pt x="282" y="263"/>
                  </a:lnTo>
                  <a:lnTo>
                    <a:pt x="282" y="262"/>
                  </a:lnTo>
                  <a:lnTo>
                    <a:pt x="281" y="261"/>
                  </a:lnTo>
                  <a:lnTo>
                    <a:pt x="281" y="260"/>
                  </a:lnTo>
                  <a:lnTo>
                    <a:pt x="281" y="259"/>
                  </a:lnTo>
                  <a:lnTo>
                    <a:pt x="281" y="258"/>
                  </a:lnTo>
                  <a:lnTo>
                    <a:pt x="280" y="257"/>
                  </a:lnTo>
                  <a:lnTo>
                    <a:pt x="279" y="256"/>
                  </a:lnTo>
                  <a:lnTo>
                    <a:pt x="278" y="256"/>
                  </a:lnTo>
                  <a:lnTo>
                    <a:pt x="277" y="256"/>
                  </a:lnTo>
                  <a:lnTo>
                    <a:pt x="276" y="256"/>
                  </a:lnTo>
                  <a:lnTo>
                    <a:pt x="275" y="256"/>
                  </a:lnTo>
                  <a:lnTo>
                    <a:pt x="274" y="256"/>
                  </a:lnTo>
                  <a:lnTo>
                    <a:pt x="273" y="256"/>
                  </a:lnTo>
                  <a:lnTo>
                    <a:pt x="272" y="257"/>
                  </a:lnTo>
                  <a:lnTo>
                    <a:pt x="271" y="257"/>
                  </a:lnTo>
                  <a:lnTo>
                    <a:pt x="270" y="258"/>
                  </a:lnTo>
                  <a:lnTo>
                    <a:pt x="269" y="258"/>
                  </a:lnTo>
                  <a:lnTo>
                    <a:pt x="269" y="259"/>
                  </a:lnTo>
                  <a:lnTo>
                    <a:pt x="268" y="259"/>
                  </a:lnTo>
                  <a:lnTo>
                    <a:pt x="267" y="259"/>
                  </a:lnTo>
                  <a:lnTo>
                    <a:pt x="266" y="260"/>
                  </a:lnTo>
                  <a:lnTo>
                    <a:pt x="265" y="260"/>
                  </a:lnTo>
                  <a:lnTo>
                    <a:pt x="264" y="261"/>
                  </a:lnTo>
                  <a:lnTo>
                    <a:pt x="264" y="26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3" name="Freeform 216">
              <a:extLst>
                <a:ext uri="{FF2B5EF4-FFF2-40B4-BE49-F238E27FC236}">
                  <a16:creationId xmlns:a16="http://schemas.microsoft.com/office/drawing/2014/main" id="{49BAED34-252A-418E-9C2C-18E5153781A5}"/>
                </a:ext>
              </a:extLst>
            </p:cNvPr>
            <p:cNvSpPr>
              <a:spLocks/>
            </p:cNvSpPr>
            <p:nvPr/>
          </p:nvSpPr>
          <p:spPr bwMode="auto">
            <a:xfrm>
              <a:off x="4777" y="1620"/>
              <a:ext cx="24" cy="22"/>
            </a:xfrm>
            <a:custGeom>
              <a:avLst/>
              <a:gdLst>
                <a:gd name="T0" fmla="*/ 0 w 410"/>
                <a:gd name="T1" fmla="*/ 22 h 368"/>
                <a:gd name="T2" fmla="*/ 2 w 410"/>
                <a:gd name="T3" fmla="*/ 22 h 368"/>
                <a:gd name="T4" fmla="*/ 4 w 410"/>
                <a:gd name="T5" fmla="*/ 22 h 368"/>
                <a:gd name="T6" fmla="*/ 6 w 410"/>
                <a:gd name="T7" fmla="*/ 22 h 368"/>
                <a:gd name="T8" fmla="*/ 8 w 410"/>
                <a:gd name="T9" fmla="*/ 21 h 368"/>
                <a:gd name="T10" fmla="*/ 10 w 410"/>
                <a:gd name="T11" fmla="*/ 20 h 368"/>
                <a:gd name="T12" fmla="*/ 12 w 410"/>
                <a:gd name="T13" fmla="*/ 19 h 368"/>
                <a:gd name="T14" fmla="*/ 13 w 410"/>
                <a:gd name="T15" fmla="*/ 18 h 368"/>
                <a:gd name="T16" fmla="*/ 15 w 410"/>
                <a:gd name="T17" fmla="*/ 17 h 368"/>
                <a:gd name="T18" fmla="*/ 17 w 410"/>
                <a:gd name="T19" fmla="*/ 15 h 368"/>
                <a:gd name="T20" fmla="*/ 18 w 410"/>
                <a:gd name="T21" fmla="*/ 14 h 368"/>
                <a:gd name="T22" fmla="*/ 20 w 410"/>
                <a:gd name="T23" fmla="*/ 12 h 368"/>
                <a:gd name="T24" fmla="*/ 21 w 410"/>
                <a:gd name="T25" fmla="*/ 10 h 368"/>
                <a:gd name="T26" fmla="*/ 22 w 410"/>
                <a:gd name="T27" fmla="*/ 7 h 368"/>
                <a:gd name="T28" fmla="*/ 23 w 410"/>
                <a:gd name="T29" fmla="*/ 5 h 368"/>
                <a:gd name="T30" fmla="*/ 23 w 410"/>
                <a:gd name="T31" fmla="*/ 3 h 368"/>
                <a:gd name="T32" fmla="*/ 24 w 410"/>
                <a:gd name="T33" fmla="*/ 0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8">
                  <a:moveTo>
                    <a:pt x="0" y="365"/>
                  </a:moveTo>
                  <a:lnTo>
                    <a:pt x="34" y="368"/>
                  </a:lnTo>
                  <a:lnTo>
                    <a:pt x="68" y="368"/>
                  </a:lnTo>
                  <a:lnTo>
                    <a:pt x="102" y="363"/>
                  </a:lnTo>
                  <a:lnTo>
                    <a:pt x="136" y="354"/>
                  </a:lnTo>
                  <a:lnTo>
                    <a:pt x="168" y="341"/>
                  </a:lnTo>
                  <a:lnTo>
                    <a:pt x="199" y="325"/>
                  </a:lnTo>
                  <a:lnTo>
                    <a:pt x="230" y="306"/>
                  </a:lnTo>
                  <a:lnTo>
                    <a:pt x="258" y="282"/>
                  </a:lnTo>
                  <a:lnTo>
                    <a:pt x="285" y="256"/>
                  </a:lnTo>
                  <a:lnTo>
                    <a:pt x="310" y="227"/>
                  </a:lnTo>
                  <a:lnTo>
                    <a:pt x="334" y="194"/>
                  </a:lnTo>
                  <a:lnTo>
                    <a:pt x="354" y="159"/>
                  </a:lnTo>
                  <a:lnTo>
                    <a:pt x="373" y="123"/>
                  </a:lnTo>
                  <a:lnTo>
                    <a:pt x="388" y="84"/>
                  </a:lnTo>
                  <a:lnTo>
                    <a:pt x="400" y="43"/>
                  </a:lnTo>
                  <a:lnTo>
                    <a:pt x="41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4" name="Freeform 217">
              <a:extLst>
                <a:ext uri="{FF2B5EF4-FFF2-40B4-BE49-F238E27FC236}">
                  <a16:creationId xmlns:a16="http://schemas.microsoft.com/office/drawing/2014/main" id="{B83F3BCE-8F7E-4369-AE33-689F01794E4B}"/>
                </a:ext>
              </a:extLst>
            </p:cNvPr>
            <p:cNvSpPr>
              <a:spLocks/>
            </p:cNvSpPr>
            <p:nvPr/>
          </p:nvSpPr>
          <p:spPr bwMode="auto">
            <a:xfrm>
              <a:off x="4777" y="1641"/>
              <a:ext cx="1" cy="2"/>
            </a:xfrm>
            <a:custGeom>
              <a:avLst/>
              <a:gdLst>
                <a:gd name="T0" fmla="*/ 0 w 4"/>
                <a:gd name="T1" fmla="*/ 2 h 32"/>
                <a:gd name="T2" fmla="*/ 1 w 4"/>
                <a:gd name="T3" fmla="*/ 0 h 32"/>
                <a:gd name="T4" fmla="*/ 0 w 4"/>
                <a:gd name="T5" fmla="*/ 2 h 32"/>
                <a:gd name="T6" fmla="*/ 0 60000 65536"/>
                <a:gd name="T7" fmla="*/ 0 60000 65536"/>
                <a:gd name="T8" fmla="*/ 0 60000 65536"/>
              </a:gdLst>
              <a:ahLst/>
              <a:cxnLst>
                <a:cxn ang="T6">
                  <a:pos x="T0" y="T1"/>
                </a:cxn>
                <a:cxn ang="T7">
                  <a:pos x="T2" y="T3"/>
                </a:cxn>
                <a:cxn ang="T8">
                  <a:pos x="T4" y="T5"/>
                </a:cxn>
              </a:cxnLst>
              <a:rect l="0" t="0" r="r" b="b"/>
              <a:pathLst>
                <a:path w="4" h="32">
                  <a:moveTo>
                    <a:pt x="0" y="32"/>
                  </a:moveTo>
                  <a:lnTo>
                    <a:pt x="4" y="0"/>
                  </a:lnTo>
                  <a:lnTo>
                    <a:pt x="0" y="32"/>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5" name="Freeform 218">
              <a:extLst>
                <a:ext uri="{FF2B5EF4-FFF2-40B4-BE49-F238E27FC236}">
                  <a16:creationId xmlns:a16="http://schemas.microsoft.com/office/drawing/2014/main" id="{CBF861D4-445D-4516-B146-800D718D1F96}"/>
                </a:ext>
              </a:extLst>
            </p:cNvPr>
            <p:cNvSpPr>
              <a:spLocks/>
            </p:cNvSpPr>
            <p:nvPr/>
          </p:nvSpPr>
          <p:spPr bwMode="auto">
            <a:xfrm>
              <a:off x="4800" y="1620"/>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6" name="Freeform 219">
              <a:extLst>
                <a:ext uri="{FF2B5EF4-FFF2-40B4-BE49-F238E27FC236}">
                  <a16:creationId xmlns:a16="http://schemas.microsoft.com/office/drawing/2014/main" id="{7BB869C6-4E7E-4D53-ADDC-B332A6DA1CD4}"/>
                </a:ext>
              </a:extLst>
            </p:cNvPr>
            <p:cNvSpPr>
              <a:spLocks/>
            </p:cNvSpPr>
            <p:nvPr/>
          </p:nvSpPr>
          <p:spPr bwMode="auto">
            <a:xfrm>
              <a:off x="4785" y="1592"/>
              <a:ext cx="16" cy="28"/>
            </a:xfrm>
            <a:custGeom>
              <a:avLst/>
              <a:gdLst>
                <a:gd name="T0" fmla="*/ 16 w 269"/>
                <a:gd name="T1" fmla="*/ 28 h 483"/>
                <a:gd name="T2" fmla="*/ 16 w 269"/>
                <a:gd name="T3" fmla="*/ 25 h 483"/>
                <a:gd name="T4" fmla="*/ 16 w 269"/>
                <a:gd name="T5" fmla="*/ 23 h 483"/>
                <a:gd name="T6" fmla="*/ 16 w 269"/>
                <a:gd name="T7" fmla="*/ 21 h 483"/>
                <a:gd name="T8" fmla="*/ 16 w 269"/>
                <a:gd name="T9" fmla="*/ 18 h 483"/>
                <a:gd name="T10" fmla="*/ 15 w 269"/>
                <a:gd name="T11" fmla="*/ 16 h 483"/>
                <a:gd name="T12" fmla="*/ 15 w 269"/>
                <a:gd name="T13" fmla="*/ 14 h 483"/>
                <a:gd name="T14" fmla="*/ 14 w 269"/>
                <a:gd name="T15" fmla="*/ 12 h 483"/>
                <a:gd name="T16" fmla="*/ 13 w 269"/>
                <a:gd name="T17" fmla="*/ 10 h 483"/>
                <a:gd name="T18" fmla="*/ 12 w 269"/>
                <a:gd name="T19" fmla="*/ 8 h 483"/>
                <a:gd name="T20" fmla="*/ 10 w 269"/>
                <a:gd name="T21" fmla="*/ 6 h 483"/>
                <a:gd name="T22" fmla="*/ 9 w 269"/>
                <a:gd name="T23" fmla="*/ 5 h 483"/>
                <a:gd name="T24" fmla="*/ 7 w 269"/>
                <a:gd name="T25" fmla="*/ 3 h 483"/>
                <a:gd name="T26" fmla="*/ 6 w 269"/>
                <a:gd name="T27" fmla="*/ 2 h 483"/>
                <a:gd name="T28" fmla="*/ 4 w 269"/>
                <a:gd name="T29" fmla="*/ 1 h 483"/>
                <a:gd name="T30" fmla="*/ 2 w 269"/>
                <a:gd name="T31" fmla="*/ 1 h 483"/>
                <a:gd name="T32" fmla="*/ 0 w 269"/>
                <a:gd name="T33" fmla="*/ 0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3">
                  <a:moveTo>
                    <a:pt x="261" y="483"/>
                  </a:moveTo>
                  <a:lnTo>
                    <a:pt x="267" y="439"/>
                  </a:lnTo>
                  <a:lnTo>
                    <a:pt x="269" y="396"/>
                  </a:lnTo>
                  <a:lnTo>
                    <a:pt x="268" y="354"/>
                  </a:lnTo>
                  <a:lnTo>
                    <a:pt x="264" y="313"/>
                  </a:lnTo>
                  <a:lnTo>
                    <a:pt x="256" y="273"/>
                  </a:lnTo>
                  <a:lnTo>
                    <a:pt x="245" y="236"/>
                  </a:lnTo>
                  <a:lnTo>
                    <a:pt x="232" y="200"/>
                  </a:lnTo>
                  <a:lnTo>
                    <a:pt x="216" y="166"/>
                  </a:lnTo>
                  <a:lnTo>
                    <a:pt x="196" y="134"/>
                  </a:lnTo>
                  <a:lnTo>
                    <a:pt x="175" y="106"/>
                  </a:lnTo>
                  <a:lnTo>
                    <a:pt x="151" y="79"/>
                  </a:lnTo>
                  <a:lnTo>
                    <a:pt x="125" y="57"/>
                  </a:lnTo>
                  <a:lnTo>
                    <a:pt x="96" y="36"/>
                  </a:lnTo>
                  <a:lnTo>
                    <a:pt x="65" y="21"/>
                  </a:lnTo>
                  <a:lnTo>
                    <a:pt x="34" y="9"/>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7" name="Freeform 220">
              <a:extLst>
                <a:ext uri="{FF2B5EF4-FFF2-40B4-BE49-F238E27FC236}">
                  <a16:creationId xmlns:a16="http://schemas.microsoft.com/office/drawing/2014/main" id="{346BD5F6-6095-45AF-96EB-85463704FD2A}"/>
                </a:ext>
              </a:extLst>
            </p:cNvPr>
            <p:cNvSpPr>
              <a:spLocks/>
            </p:cNvSpPr>
            <p:nvPr/>
          </p:nvSpPr>
          <p:spPr bwMode="auto">
            <a:xfrm>
              <a:off x="4800" y="1620"/>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8" name="Freeform 221">
              <a:extLst>
                <a:ext uri="{FF2B5EF4-FFF2-40B4-BE49-F238E27FC236}">
                  <a16:creationId xmlns:a16="http://schemas.microsoft.com/office/drawing/2014/main" id="{97EB5305-BDE0-4189-9EC9-1501169C7234}"/>
                </a:ext>
              </a:extLst>
            </p:cNvPr>
            <p:cNvSpPr>
              <a:spLocks/>
            </p:cNvSpPr>
            <p:nvPr/>
          </p:nvSpPr>
          <p:spPr bwMode="auto">
            <a:xfrm>
              <a:off x="4785" y="1591"/>
              <a:ext cx="1" cy="2"/>
            </a:xfrm>
            <a:custGeom>
              <a:avLst/>
              <a:gdLst>
                <a:gd name="T0" fmla="*/ 0 w 4"/>
                <a:gd name="T1" fmla="*/ 2 h 33"/>
                <a:gd name="T2" fmla="*/ 1 w 4"/>
                <a:gd name="T3" fmla="*/ 0 h 33"/>
                <a:gd name="T4" fmla="*/ 0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0" y="33"/>
                  </a:moveTo>
                  <a:lnTo>
                    <a:pt x="4" y="0"/>
                  </a:lnTo>
                  <a:lnTo>
                    <a:pt x="0"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9" name="Freeform 222">
              <a:extLst>
                <a:ext uri="{FF2B5EF4-FFF2-40B4-BE49-F238E27FC236}">
                  <a16:creationId xmlns:a16="http://schemas.microsoft.com/office/drawing/2014/main" id="{52E95430-8DD6-469E-89C7-E8E27D9EA0A2}"/>
                </a:ext>
              </a:extLst>
            </p:cNvPr>
            <p:cNvSpPr>
              <a:spLocks/>
            </p:cNvSpPr>
            <p:nvPr/>
          </p:nvSpPr>
          <p:spPr bwMode="auto">
            <a:xfrm>
              <a:off x="4761" y="1591"/>
              <a:ext cx="24" cy="22"/>
            </a:xfrm>
            <a:custGeom>
              <a:avLst/>
              <a:gdLst>
                <a:gd name="T0" fmla="*/ 24 w 410"/>
                <a:gd name="T1" fmla="*/ 0 h 369"/>
                <a:gd name="T2" fmla="*/ 22 w 410"/>
                <a:gd name="T3" fmla="*/ 0 h 369"/>
                <a:gd name="T4" fmla="*/ 20 w 410"/>
                <a:gd name="T5" fmla="*/ 0 h 369"/>
                <a:gd name="T6" fmla="*/ 18 w 410"/>
                <a:gd name="T7" fmla="*/ 0 h 369"/>
                <a:gd name="T8" fmla="*/ 16 w 410"/>
                <a:gd name="T9" fmla="*/ 1 h 369"/>
                <a:gd name="T10" fmla="*/ 14 w 410"/>
                <a:gd name="T11" fmla="*/ 2 h 369"/>
                <a:gd name="T12" fmla="*/ 12 w 410"/>
                <a:gd name="T13" fmla="*/ 3 h 369"/>
                <a:gd name="T14" fmla="*/ 10 w 410"/>
                <a:gd name="T15" fmla="*/ 4 h 369"/>
                <a:gd name="T16" fmla="*/ 9 w 410"/>
                <a:gd name="T17" fmla="*/ 5 h 369"/>
                <a:gd name="T18" fmla="*/ 7 w 410"/>
                <a:gd name="T19" fmla="*/ 7 h 369"/>
                <a:gd name="T20" fmla="*/ 6 w 410"/>
                <a:gd name="T21" fmla="*/ 8 h 369"/>
                <a:gd name="T22" fmla="*/ 4 w 410"/>
                <a:gd name="T23" fmla="*/ 10 h 369"/>
                <a:gd name="T24" fmla="*/ 3 w 410"/>
                <a:gd name="T25" fmla="*/ 12 h 369"/>
                <a:gd name="T26" fmla="*/ 2 w 410"/>
                <a:gd name="T27" fmla="*/ 15 h 369"/>
                <a:gd name="T28" fmla="*/ 1 w 410"/>
                <a:gd name="T29" fmla="*/ 17 h 369"/>
                <a:gd name="T30" fmla="*/ 1 w 410"/>
                <a:gd name="T31" fmla="*/ 19 h 369"/>
                <a:gd name="T32" fmla="*/ 0 w 410"/>
                <a:gd name="T33" fmla="*/ 2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4"/>
                  </a:moveTo>
                  <a:lnTo>
                    <a:pt x="375" y="0"/>
                  </a:lnTo>
                  <a:lnTo>
                    <a:pt x="341" y="0"/>
                  </a:lnTo>
                  <a:lnTo>
                    <a:pt x="307" y="5"/>
                  </a:lnTo>
                  <a:lnTo>
                    <a:pt x="273" y="14"/>
                  </a:lnTo>
                  <a:lnTo>
                    <a:pt x="241" y="27"/>
                  </a:lnTo>
                  <a:lnTo>
                    <a:pt x="209" y="43"/>
                  </a:lnTo>
                  <a:lnTo>
                    <a:pt x="179" y="63"/>
                  </a:lnTo>
                  <a:lnTo>
                    <a:pt x="151" y="86"/>
                  </a:lnTo>
                  <a:lnTo>
                    <a:pt x="123" y="112"/>
                  </a:lnTo>
                  <a:lnTo>
                    <a:pt x="99" y="141"/>
                  </a:lnTo>
                  <a:lnTo>
                    <a:pt x="75" y="173"/>
                  </a:lnTo>
                  <a:lnTo>
                    <a:pt x="55" y="208"/>
                  </a:lnTo>
                  <a:lnTo>
                    <a:pt x="36" y="245"/>
                  </a:lnTo>
                  <a:lnTo>
                    <a:pt x="21" y="285"/>
                  </a:lnTo>
                  <a:lnTo>
                    <a:pt x="9" y="325"/>
                  </a:lnTo>
                  <a:lnTo>
                    <a:pt x="0" y="369"/>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0" name="Freeform 223">
              <a:extLst>
                <a:ext uri="{FF2B5EF4-FFF2-40B4-BE49-F238E27FC236}">
                  <a16:creationId xmlns:a16="http://schemas.microsoft.com/office/drawing/2014/main" id="{F0EA8380-E379-40D6-8D5A-B50611B82E16}"/>
                </a:ext>
              </a:extLst>
            </p:cNvPr>
            <p:cNvSpPr>
              <a:spLocks/>
            </p:cNvSpPr>
            <p:nvPr/>
          </p:nvSpPr>
          <p:spPr bwMode="auto">
            <a:xfrm>
              <a:off x="4785" y="1591"/>
              <a:ext cx="1" cy="2"/>
            </a:xfrm>
            <a:custGeom>
              <a:avLst/>
              <a:gdLst>
                <a:gd name="T0" fmla="*/ 1 w 4"/>
                <a:gd name="T1" fmla="*/ 0 h 33"/>
                <a:gd name="T2" fmla="*/ 0 w 4"/>
                <a:gd name="T3" fmla="*/ 2 h 33"/>
                <a:gd name="T4" fmla="*/ 1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4" y="0"/>
                  </a:moveTo>
                  <a:lnTo>
                    <a:pt x="0" y="33"/>
                  </a:lnTo>
                  <a:lnTo>
                    <a:pt x="4"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1" name="Freeform 224">
              <a:extLst>
                <a:ext uri="{FF2B5EF4-FFF2-40B4-BE49-F238E27FC236}">
                  <a16:creationId xmlns:a16="http://schemas.microsoft.com/office/drawing/2014/main" id="{F42E4F65-3AEC-4B08-A3C6-054FFCEA94A9}"/>
                </a:ext>
              </a:extLst>
            </p:cNvPr>
            <p:cNvSpPr>
              <a:spLocks/>
            </p:cNvSpPr>
            <p:nvPr/>
          </p:nvSpPr>
          <p:spPr bwMode="auto">
            <a:xfrm>
              <a:off x="4760" y="1613"/>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2" name="Freeform 225">
              <a:extLst>
                <a:ext uri="{FF2B5EF4-FFF2-40B4-BE49-F238E27FC236}">
                  <a16:creationId xmlns:a16="http://schemas.microsoft.com/office/drawing/2014/main" id="{7B338AC2-9024-4AEE-B647-14D59EA424B4}"/>
                </a:ext>
              </a:extLst>
            </p:cNvPr>
            <p:cNvSpPr>
              <a:spLocks/>
            </p:cNvSpPr>
            <p:nvPr/>
          </p:nvSpPr>
          <p:spPr bwMode="auto">
            <a:xfrm>
              <a:off x="4761" y="1613"/>
              <a:ext cx="16" cy="29"/>
            </a:xfrm>
            <a:custGeom>
              <a:avLst/>
              <a:gdLst>
                <a:gd name="T0" fmla="*/ 1 w 270"/>
                <a:gd name="T1" fmla="*/ 0 h 483"/>
                <a:gd name="T2" fmla="*/ 0 w 270"/>
                <a:gd name="T3" fmla="*/ 3 h 483"/>
                <a:gd name="T4" fmla="*/ 0 w 270"/>
                <a:gd name="T5" fmla="*/ 5 h 483"/>
                <a:gd name="T6" fmla="*/ 0 w 270"/>
                <a:gd name="T7" fmla="*/ 8 h 483"/>
                <a:gd name="T8" fmla="*/ 0 w 270"/>
                <a:gd name="T9" fmla="*/ 10 h 483"/>
                <a:gd name="T10" fmla="*/ 1 w 270"/>
                <a:gd name="T11" fmla="*/ 13 h 483"/>
                <a:gd name="T12" fmla="*/ 1 w 270"/>
                <a:gd name="T13" fmla="*/ 15 h 483"/>
                <a:gd name="T14" fmla="*/ 2 w 270"/>
                <a:gd name="T15" fmla="*/ 17 h 483"/>
                <a:gd name="T16" fmla="*/ 3 w 270"/>
                <a:gd name="T17" fmla="*/ 19 h 483"/>
                <a:gd name="T18" fmla="*/ 4 w 270"/>
                <a:gd name="T19" fmla="*/ 21 h 483"/>
                <a:gd name="T20" fmla="*/ 6 w 270"/>
                <a:gd name="T21" fmla="*/ 23 h 483"/>
                <a:gd name="T22" fmla="*/ 7 w 270"/>
                <a:gd name="T23" fmla="*/ 24 h 483"/>
                <a:gd name="T24" fmla="*/ 9 w 270"/>
                <a:gd name="T25" fmla="*/ 26 h 483"/>
                <a:gd name="T26" fmla="*/ 10 w 270"/>
                <a:gd name="T27" fmla="*/ 27 h 483"/>
                <a:gd name="T28" fmla="*/ 12 w 270"/>
                <a:gd name="T29" fmla="*/ 28 h 483"/>
                <a:gd name="T30" fmla="*/ 14 w 270"/>
                <a:gd name="T31" fmla="*/ 28 h 483"/>
                <a:gd name="T32" fmla="*/ 16 w 270"/>
                <a:gd name="T33" fmla="*/ 29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0" h="483">
                  <a:moveTo>
                    <a:pt x="9" y="0"/>
                  </a:moveTo>
                  <a:lnTo>
                    <a:pt x="3" y="43"/>
                  </a:lnTo>
                  <a:lnTo>
                    <a:pt x="0" y="86"/>
                  </a:lnTo>
                  <a:lnTo>
                    <a:pt x="2" y="128"/>
                  </a:lnTo>
                  <a:lnTo>
                    <a:pt x="6" y="169"/>
                  </a:lnTo>
                  <a:lnTo>
                    <a:pt x="13" y="209"/>
                  </a:lnTo>
                  <a:lnTo>
                    <a:pt x="24" y="247"/>
                  </a:lnTo>
                  <a:lnTo>
                    <a:pt x="37" y="283"/>
                  </a:lnTo>
                  <a:lnTo>
                    <a:pt x="54" y="316"/>
                  </a:lnTo>
                  <a:lnTo>
                    <a:pt x="73" y="348"/>
                  </a:lnTo>
                  <a:lnTo>
                    <a:pt x="94" y="377"/>
                  </a:lnTo>
                  <a:lnTo>
                    <a:pt x="118" y="403"/>
                  </a:lnTo>
                  <a:lnTo>
                    <a:pt x="144" y="426"/>
                  </a:lnTo>
                  <a:lnTo>
                    <a:pt x="173" y="446"/>
                  </a:lnTo>
                  <a:lnTo>
                    <a:pt x="204" y="462"/>
                  </a:lnTo>
                  <a:lnTo>
                    <a:pt x="235" y="474"/>
                  </a:lnTo>
                  <a:lnTo>
                    <a:pt x="270" y="48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3" name="Freeform 226">
              <a:extLst>
                <a:ext uri="{FF2B5EF4-FFF2-40B4-BE49-F238E27FC236}">
                  <a16:creationId xmlns:a16="http://schemas.microsoft.com/office/drawing/2014/main" id="{22E16E0E-B1C9-4736-B3CA-B8AF6C77E38F}"/>
                </a:ext>
              </a:extLst>
            </p:cNvPr>
            <p:cNvSpPr>
              <a:spLocks/>
            </p:cNvSpPr>
            <p:nvPr/>
          </p:nvSpPr>
          <p:spPr bwMode="auto">
            <a:xfrm>
              <a:off x="4760" y="1613"/>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4" name="Freeform 227">
              <a:extLst>
                <a:ext uri="{FF2B5EF4-FFF2-40B4-BE49-F238E27FC236}">
                  <a16:creationId xmlns:a16="http://schemas.microsoft.com/office/drawing/2014/main" id="{B0BAD202-8E82-4408-A389-B4A9D6506B19}"/>
                </a:ext>
              </a:extLst>
            </p:cNvPr>
            <p:cNvSpPr>
              <a:spLocks/>
            </p:cNvSpPr>
            <p:nvPr/>
          </p:nvSpPr>
          <p:spPr bwMode="auto">
            <a:xfrm>
              <a:off x="4777" y="1641"/>
              <a:ext cx="1" cy="2"/>
            </a:xfrm>
            <a:custGeom>
              <a:avLst/>
              <a:gdLst>
                <a:gd name="T0" fmla="*/ 1 w 4"/>
                <a:gd name="T1" fmla="*/ 0 h 32"/>
                <a:gd name="T2" fmla="*/ 0 w 4"/>
                <a:gd name="T3" fmla="*/ 2 h 32"/>
                <a:gd name="T4" fmla="*/ 1 w 4"/>
                <a:gd name="T5" fmla="*/ 0 h 32"/>
                <a:gd name="T6" fmla="*/ 0 60000 65536"/>
                <a:gd name="T7" fmla="*/ 0 60000 65536"/>
                <a:gd name="T8" fmla="*/ 0 60000 65536"/>
              </a:gdLst>
              <a:ahLst/>
              <a:cxnLst>
                <a:cxn ang="T6">
                  <a:pos x="T0" y="T1"/>
                </a:cxn>
                <a:cxn ang="T7">
                  <a:pos x="T2" y="T3"/>
                </a:cxn>
                <a:cxn ang="T8">
                  <a:pos x="T4" y="T5"/>
                </a:cxn>
              </a:cxnLst>
              <a:rect l="0" t="0" r="r" b="b"/>
              <a:pathLst>
                <a:path w="4" h="32">
                  <a:moveTo>
                    <a:pt x="4" y="0"/>
                  </a:moveTo>
                  <a:lnTo>
                    <a:pt x="0" y="32"/>
                  </a:lnTo>
                  <a:lnTo>
                    <a:pt x="4"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5" name="Freeform 228">
              <a:extLst>
                <a:ext uri="{FF2B5EF4-FFF2-40B4-BE49-F238E27FC236}">
                  <a16:creationId xmlns:a16="http://schemas.microsoft.com/office/drawing/2014/main" id="{F9789C08-E4E5-4CF0-BD4C-0DA3592EB320}"/>
                </a:ext>
              </a:extLst>
            </p:cNvPr>
            <p:cNvSpPr>
              <a:spLocks noEditPoints="1"/>
            </p:cNvSpPr>
            <p:nvPr/>
          </p:nvSpPr>
          <p:spPr bwMode="auto">
            <a:xfrm>
              <a:off x="4774" y="1597"/>
              <a:ext cx="18" cy="20"/>
            </a:xfrm>
            <a:custGeom>
              <a:avLst/>
              <a:gdLst>
                <a:gd name="T0" fmla="*/ 9 w 307"/>
                <a:gd name="T1" fmla="*/ 5 h 354"/>
                <a:gd name="T2" fmla="*/ 12 w 307"/>
                <a:gd name="T3" fmla="*/ 5 h 354"/>
                <a:gd name="T4" fmla="*/ 13 w 307"/>
                <a:gd name="T5" fmla="*/ 6 h 354"/>
                <a:gd name="T6" fmla="*/ 13 w 307"/>
                <a:gd name="T7" fmla="*/ 8 h 354"/>
                <a:gd name="T8" fmla="*/ 11 w 307"/>
                <a:gd name="T9" fmla="*/ 9 h 354"/>
                <a:gd name="T10" fmla="*/ 10 w 307"/>
                <a:gd name="T11" fmla="*/ 9 h 354"/>
                <a:gd name="T12" fmla="*/ 7 w 307"/>
                <a:gd name="T13" fmla="*/ 8 h 354"/>
                <a:gd name="T14" fmla="*/ 6 w 307"/>
                <a:gd name="T15" fmla="*/ 9 h 354"/>
                <a:gd name="T16" fmla="*/ 5 w 307"/>
                <a:gd name="T17" fmla="*/ 7 h 354"/>
                <a:gd name="T18" fmla="*/ 10 w 307"/>
                <a:gd name="T19" fmla="*/ 7 h 354"/>
                <a:gd name="T20" fmla="*/ 11 w 307"/>
                <a:gd name="T21" fmla="*/ 6 h 354"/>
                <a:gd name="T22" fmla="*/ 10 w 307"/>
                <a:gd name="T23" fmla="*/ 6 h 354"/>
                <a:gd name="T24" fmla="*/ 7 w 307"/>
                <a:gd name="T25" fmla="*/ 6 h 354"/>
                <a:gd name="T26" fmla="*/ 7 w 307"/>
                <a:gd name="T27" fmla="*/ 7 h 354"/>
                <a:gd name="T28" fmla="*/ 5 w 307"/>
                <a:gd name="T29" fmla="*/ 13 h 354"/>
                <a:gd name="T30" fmla="*/ 10 w 307"/>
                <a:gd name="T31" fmla="*/ 13 h 354"/>
                <a:gd name="T32" fmla="*/ 12 w 307"/>
                <a:gd name="T33" fmla="*/ 14 h 354"/>
                <a:gd name="T34" fmla="*/ 9 w 307"/>
                <a:gd name="T35" fmla="*/ 17 h 354"/>
                <a:gd name="T36" fmla="*/ 7 w 307"/>
                <a:gd name="T37" fmla="*/ 17 h 354"/>
                <a:gd name="T38" fmla="*/ 6 w 307"/>
                <a:gd name="T39" fmla="*/ 17 h 354"/>
                <a:gd name="T40" fmla="*/ 5 w 307"/>
                <a:gd name="T41" fmla="*/ 15 h 354"/>
                <a:gd name="T42" fmla="*/ 4 w 307"/>
                <a:gd name="T43" fmla="*/ 13 h 354"/>
                <a:gd name="T44" fmla="*/ 6 w 307"/>
                <a:gd name="T45" fmla="*/ 13 h 354"/>
                <a:gd name="T46" fmla="*/ 6 w 307"/>
                <a:gd name="T47" fmla="*/ 15 h 354"/>
                <a:gd name="T48" fmla="*/ 7 w 307"/>
                <a:gd name="T49" fmla="*/ 16 h 354"/>
                <a:gd name="T50" fmla="*/ 10 w 307"/>
                <a:gd name="T51" fmla="*/ 14 h 354"/>
                <a:gd name="T52" fmla="*/ 3 w 307"/>
                <a:gd name="T53" fmla="*/ 2 h 354"/>
                <a:gd name="T54" fmla="*/ 9 w 307"/>
                <a:gd name="T55" fmla="*/ 3 h 354"/>
                <a:gd name="T56" fmla="*/ 9 w 307"/>
                <a:gd name="T57" fmla="*/ 1 h 354"/>
                <a:gd name="T58" fmla="*/ 9 w 307"/>
                <a:gd name="T59" fmla="*/ 0 h 354"/>
                <a:gd name="T60" fmla="*/ 12 w 307"/>
                <a:gd name="T61" fmla="*/ 2 h 354"/>
                <a:gd name="T62" fmla="*/ 13 w 307"/>
                <a:gd name="T63" fmla="*/ 3 h 354"/>
                <a:gd name="T64" fmla="*/ 15 w 307"/>
                <a:gd name="T65" fmla="*/ 3 h 354"/>
                <a:gd name="T66" fmla="*/ 18 w 307"/>
                <a:gd name="T67" fmla="*/ 4 h 354"/>
                <a:gd name="T68" fmla="*/ 16 w 307"/>
                <a:gd name="T69" fmla="*/ 5 h 354"/>
                <a:gd name="T70" fmla="*/ 10 w 307"/>
                <a:gd name="T71" fmla="*/ 4 h 354"/>
                <a:gd name="T72" fmla="*/ 9 w 307"/>
                <a:gd name="T73" fmla="*/ 3 h 354"/>
                <a:gd name="T74" fmla="*/ 6 w 307"/>
                <a:gd name="T75" fmla="*/ 3 h 354"/>
                <a:gd name="T76" fmla="*/ 4 w 307"/>
                <a:gd name="T77" fmla="*/ 4 h 354"/>
                <a:gd name="T78" fmla="*/ 2 w 307"/>
                <a:gd name="T79" fmla="*/ 3 h 354"/>
                <a:gd name="T80" fmla="*/ 4 w 307"/>
                <a:gd name="T81" fmla="*/ 10 h 354"/>
                <a:gd name="T82" fmla="*/ 10 w 307"/>
                <a:gd name="T83" fmla="*/ 11 h 354"/>
                <a:gd name="T84" fmla="*/ 13 w 307"/>
                <a:gd name="T85" fmla="*/ 11 h 354"/>
                <a:gd name="T86" fmla="*/ 14 w 307"/>
                <a:gd name="T87" fmla="*/ 11 h 354"/>
                <a:gd name="T88" fmla="*/ 16 w 307"/>
                <a:gd name="T89" fmla="*/ 14 h 354"/>
                <a:gd name="T90" fmla="*/ 16 w 307"/>
                <a:gd name="T91" fmla="*/ 16 h 354"/>
                <a:gd name="T92" fmla="*/ 14 w 307"/>
                <a:gd name="T93" fmla="*/ 19 h 354"/>
                <a:gd name="T94" fmla="*/ 13 w 307"/>
                <a:gd name="T95" fmla="*/ 20 h 354"/>
                <a:gd name="T96" fmla="*/ 12 w 307"/>
                <a:gd name="T97" fmla="*/ 19 h 354"/>
                <a:gd name="T98" fmla="*/ 10 w 307"/>
                <a:gd name="T99" fmla="*/ 18 h 354"/>
                <a:gd name="T100" fmla="*/ 13 w 307"/>
                <a:gd name="T101" fmla="*/ 18 h 354"/>
                <a:gd name="T102" fmla="*/ 14 w 307"/>
                <a:gd name="T103" fmla="*/ 13 h 354"/>
                <a:gd name="T104" fmla="*/ 11 w 307"/>
                <a:gd name="T105" fmla="*/ 12 h 354"/>
                <a:gd name="T106" fmla="*/ 9 w 307"/>
                <a:gd name="T107" fmla="*/ 11 h 354"/>
                <a:gd name="T108" fmla="*/ 5 w 307"/>
                <a:gd name="T109" fmla="*/ 11 h 354"/>
                <a:gd name="T110" fmla="*/ 3 w 307"/>
                <a:gd name="T111" fmla="*/ 12 h 354"/>
                <a:gd name="T112" fmla="*/ 2 w 307"/>
                <a:gd name="T113" fmla="*/ 13 h 354"/>
                <a:gd name="T114" fmla="*/ 2 w 307"/>
                <a:gd name="T115" fmla="*/ 15 h 354"/>
                <a:gd name="T116" fmla="*/ 2 w 307"/>
                <a:gd name="T117" fmla="*/ 17 h 354"/>
                <a:gd name="T118" fmla="*/ 0 w 307"/>
                <a:gd name="T119" fmla="*/ 16 h 354"/>
                <a:gd name="T120" fmla="*/ 1 w 307"/>
                <a:gd name="T121" fmla="*/ 13 h 354"/>
                <a:gd name="T122" fmla="*/ 1 w 307"/>
                <a:gd name="T123" fmla="*/ 11 h 354"/>
                <a:gd name="T124" fmla="*/ 0 w 307"/>
                <a:gd name="T125" fmla="*/ 10 h 3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 h="354">
                  <a:moveTo>
                    <a:pt x="101" y="85"/>
                  </a:moveTo>
                  <a:lnTo>
                    <a:pt x="102" y="85"/>
                  </a:lnTo>
                  <a:lnTo>
                    <a:pt x="104" y="85"/>
                  </a:lnTo>
                  <a:lnTo>
                    <a:pt x="106" y="85"/>
                  </a:lnTo>
                  <a:lnTo>
                    <a:pt x="108" y="86"/>
                  </a:lnTo>
                  <a:lnTo>
                    <a:pt x="110" y="86"/>
                  </a:lnTo>
                  <a:lnTo>
                    <a:pt x="112" y="86"/>
                  </a:lnTo>
                  <a:lnTo>
                    <a:pt x="113" y="86"/>
                  </a:lnTo>
                  <a:lnTo>
                    <a:pt x="115" y="86"/>
                  </a:lnTo>
                  <a:lnTo>
                    <a:pt x="118" y="86"/>
                  </a:lnTo>
                  <a:lnTo>
                    <a:pt x="120" y="86"/>
                  </a:lnTo>
                  <a:lnTo>
                    <a:pt x="121" y="86"/>
                  </a:lnTo>
                  <a:lnTo>
                    <a:pt x="123" y="86"/>
                  </a:lnTo>
                  <a:lnTo>
                    <a:pt x="125" y="86"/>
                  </a:lnTo>
                  <a:lnTo>
                    <a:pt x="126" y="86"/>
                  </a:lnTo>
                  <a:lnTo>
                    <a:pt x="128" y="86"/>
                  </a:lnTo>
                  <a:lnTo>
                    <a:pt x="130" y="86"/>
                  </a:lnTo>
                  <a:lnTo>
                    <a:pt x="131" y="86"/>
                  </a:lnTo>
                  <a:lnTo>
                    <a:pt x="133" y="86"/>
                  </a:lnTo>
                  <a:lnTo>
                    <a:pt x="135" y="86"/>
                  </a:lnTo>
                  <a:lnTo>
                    <a:pt x="137" y="86"/>
                  </a:lnTo>
                  <a:lnTo>
                    <a:pt x="140" y="86"/>
                  </a:lnTo>
                  <a:lnTo>
                    <a:pt x="143" y="86"/>
                  </a:lnTo>
                  <a:lnTo>
                    <a:pt x="146" y="86"/>
                  </a:lnTo>
                  <a:lnTo>
                    <a:pt x="149" y="87"/>
                  </a:lnTo>
                  <a:lnTo>
                    <a:pt x="152" y="87"/>
                  </a:lnTo>
                  <a:lnTo>
                    <a:pt x="156" y="87"/>
                  </a:lnTo>
                  <a:lnTo>
                    <a:pt x="158" y="87"/>
                  </a:lnTo>
                  <a:lnTo>
                    <a:pt x="161" y="87"/>
                  </a:lnTo>
                  <a:lnTo>
                    <a:pt x="165" y="87"/>
                  </a:lnTo>
                  <a:lnTo>
                    <a:pt x="167" y="87"/>
                  </a:lnTo>
                  <a:lnTo>
                    <a:pt x="168" y="87"/>
                  </a:lnTo>
                  <a:lnTo>
                    <a:pt x="170" y="88"/>
                  </a:lnTo>
                  <a:lnTo>
                    <a:pt x="171" y="88"/>
                  </a:lnTo>
                  <a:lnTo>
                    <a:pt x="172" y="88"/>
                  </a:lnTo>
                  <a:lnTo>
                    <a:pt x="173" y="88"/>
                  </a:lnTo>
                  <a:lnTo>
                    <a:pt x="175" y="88"/>
                  </a:lnTo>
                  <a:lnTo>
                    <a:pt x="176" y="88"/>
                  </a:lnTo>
                  <a:lnTo>
                    <a:pt x="177" y="88"/>
                  </a:lnTo>
                  <a:lnTo>
                    <a:pt x="179" y="88"/>
                  </a:lnTo>
                  <a:lnTo>
                    <a:pt x="180" y="88"/>
                  </a:lnTo>
                  <a:lnTo>
                    <a:pt x="182" y="88"/>
                  </a:lnTo>
                  <a:lnTo>
                    <a:pt x="183" y="88"/>
                  </a:lnTo>
                  <a:lnTo>
                    <a:pt x="184" y="88"/>
                  </a:lnTo>
                  <a:lnTo>
                    <a:pt x="185" y="88"/>
                  </a:lnTo>
                  <a:lnTo>
                    <a:pt x="186" y="88"/>
                  </a:lnTo>
                  <a:lnTo>
                    <a:pt x="187" y="88"/>
                  </a:lnTo>
                  <a:lnTo>
                    <a:pt x="188" y="89"/>
                  </a:lnTo>
                  <a:lnTo>
                    <a:pt x="189" y="89"/>
                  </a:lnTo>
                  <a:lnTo>
                    <a:pt x="191" y="89"/>
                  </a:lnTo>
                  <a:lnTo>
                    <a:pt x="192" y="89"/>
                  </a:lnTo>
                  <a:lnTo>
                    <a:pt x="193" y="89"/>
                  </a:lnTo>
                  <a:lnTo>
                    <a:pt x="194" y="89"/>
                  </a:lnTo>
                  <a:lnTo>
                    <a:pt x="195" y="89"/>
                  </a:lnTo>
                  <a:lnTo>
                    <a:pt x="196" y="89"/>
                  </a:lnTo>
                  <a:lnTo>
                    <a:pt x="197" y="89"/>
                  </a:lnTo>
                  <a:lnTo>
                    <a:pt x="198" y="89"/>
                  </a:lnTo>
                  <a:lnTo>
                    <a:pt x="199" y="89"/>
                  </a:lnTo>
                  <a:lnTo>
                    <a:pt x="200" y="88"/>
                  </a:lnTo>
                  <a:lnTo>
                    <a:pt x="201" y="88"/>
                  </a:lnTo>
                  <a:lnTo>
                    <a:pt x="202" y="88"/>
                  </a:lnTo>
                  <a:lnTo>
                    <a:pt x="203" y="88"/>
                  </a:lnTo>
                  <a:lnTo>
                    <a:pt x="204" y="88"/>
                  </a:lnTo>
                  <a:lnTo>
                    <a:pt x="205" y="88"/>
                  </a:lnTo>
                  <a:lnTo>
                    <a:pt x="206" y="88"/>
                  </a:lnTo>
                  <a:lnTo>
                    <a:pt x="207" y="89"/>
                  </a:lnTo>
                  <a:lnTo>
                    <a:pt x="208" y="89"/>
                  </a:lnTo>
                  <a:lnTo>
                    <a:pt x="209" y="90"/>
                  </a:lnTo>
                  <a:lnTo>
                    <a:pt x="210" y="91"/>
                  </a:lnTo>
                  <a:lnTo>
                    <a:pt x="211" y="92"/>
                  </a:lnTo>
                  <a:lnTo>
                    <a:pt x="212" y="93"/>
                  </a:lnTo>
                  <a:lnTo>
                    <a:pt x="215" y="94"/>
                  </a:lnTo>
                  <a:lnTo>
                    <a:pt x="216" y="95"/>
                  </a:lnTo>
                  <a:lnTo>
                    <a:pt x="218" y="97"/>
                  </a:lnTo>
                  <a:lnTo>
                    <a:pt x="221" y="99"/>
                  </a:lnTo>
                  <a:lnTo>
                    <a:pt x="222" y="100"/>
                  </a:lnTo>
                  <a:lnTo>
                    <a:pt x="223" y="102"/>
                  </a:lnTo>
                  <a:lnTo>
                    <a:pt x="224" y="102"/>
                  </a:lnTo>
                  <a:lnTo>
                    <a:pt x="224" y="103"/>
                  </a:lnTo>
                  <a:lnTo>
                    <a:pt x="225" y="104"/>
                  </a:lnTo>
                  <a:lnTo>
                    <a:pt x="226" y="105"/>
                  </a:lnTo>
                  <a:lnTo>
                    <a:pt x="227" y="105"/>
                  </a:lnTo>
                  <a:lnTo>
                    <a:pt x="227" y="106"/>
                  </a:lnTo>
                  <a:lnTo>
                    <a:pt x="228" y="107"/>
                  </a:lnTo>
                  <a:lnTo>
                    <a:pt x="229" y="108"/>
                  </a:lnTo>
                  <a:lnTo>
                    <a:pt x="229" y="109"/>
                  </a:lnTo>
                  <a:lnTo>
                    <a:pt x="230" y="110"/>
                  </a:lnTo>
                  <a:lnTo>
                    <a:pt x="230" y="111"/>
                  </a:lnTo>
                  <a:lnTo>
                    <a:pt x="231" y="113"/>
                  </a:lnTo>
                  <a:lnTo>
                    <a:pt x="231" y="114"/>
                  </a:lnTo>
                  <a:lnTo>
                    <a:pt x="231" y="115"/>
                  </a:lnTo>
                  <a:lnTo>
                    <a:pt x="231" y="116"/>
                  </a:lnTo>
                  <a:lnTo>
                    <a:pt x="231" y="117"/>
                  </a:lnTo>
                  <a:lnTo>
                    <a:pt x="230" y="117"/>
                  </a:lnTo>
                  <a:lnTo>
                    <a:pt x="230" y="118"/>
                  </a:lnTo>
                  <a:lnTo>
                    <a:pt x="230" y="119"/>
                  </a:lnTo>
                  <a:lnTo>
                    <a:pt x="229" y="120"/>
                  </a:lnTo>
                  <a:lnTo>
                    <a:pt x="229" y="121"/>
                  </a:lnTo>
                  <a:lnTo>
                    <a:pt x="228" y="121"/>
                  </a:lnTo>
                  <a:lnTo>
                    <a:pt x="228" y="122"/>
                  </a:lnTo>
                  <a:lnTo>
                    <a:pt x="227" y="122"/>
                  </a:lnTo>
                  <a:lnTo>
                    <a:pt x="227" y="123"/>
                  </a:lnTo>
                  <a:lnTo>
                    <a:pt x="225" y="123"/>
                  </a:lnTo>
                  <a:lnTo>
                    <a:pt x="224" y="123"/>
                  </a:lnTo>
                  <a:lnTo>
                    <a:pt x="223" y="124"/>
                  </a:lnTo>
                  <a:lnTo>
                    <a:pt x="222" y="124"/>
                  </a:lnTo>
                  <a:lnTo>
                    <a:pt x="222" y="125"/>
                  </a:lnTo>
                  <a:lnTo>
                    <a:pt x="221" y="125"/>
                  </a:lnTo>
                  <a:lnTo>
                    <a:pt x="220" y="125"/>
                  </a:lnTo>
                  <a:lnTo>
                    <a:pt x="220" y="126"/>
                  </a:lnTo>
                  <a:lnTo>
                    <a:pt x="219" y="126"/>
                  </a:lnTo>
                  <a:lnTo>
                    <a:pt x="218" y="127"/>
                  </a:lnTo>
                  <a:lnTo>
                    <a:pt x="218" y="128"/>
                  </a:lnTo>
                  <a:lnTo>
                    <a:pt x="216" y="130"/>
                  </a:lnTo>
                  <a:lnTo>
                    <a:pt x="215" y="133"/>
                  </a:lnTo>
                  <a:lnTo>
                    <a:pt x="214" y="135"/>
                  </a:lnTo>
                  <a:lnTo>
                    <a:pt x="212" y="137"/>
                  </a:lnTo>
                  <a:lnTo>
                    <a:pt x="211" y="138"/>
                  </a:lnTo>
                  <a:lnTo>
                    <a:pt x="210" y="140"/>
                  </a:lnTo>
                  <a:lnTo>
                    <a:pt x="210" y="141"/>
                  </a:lnTo>
                  <a:lnTo>
                    <a:pt x="209" y="142"/>
                  </a:lnTo>
                  <a:lnTo>
                    <a:pt x="209" y="143"/>
                  </a:lnTo>
                  <a:lnTo>
                    <a:pt x="208" y="144"/>
                  </a:lnTo>
                  <a:lnTo>
                    <a:pt x="207" y="145"/>
                  </a:lnTo>
                  <a:lnTo>
                    <a:pt x="207" y="146"/>
                  </a:lnTo>
                  <a:lnTo>
                    <a:pt x="206" y="146"/>
                  </a:lnTo>
                  <a:lnTo>
                    <a:pt x="206" y="148"/>
                  </a:lnTo>
                  <a:lnTo>
                    <a:pt x="205" y="148"/>
                  </a:lnTo>
                  <a:lnTo>
                    <a:pt x="204" y="149"/>
                  </a:lnTo>
                  <a:lnTo>
                    <a:pt x="204" y="150"/>
                  </a:lnTo>
                  <a:lnTo>
                    <a:pt x="204" y="151"/>
                  </a:lnTo>
                  <a:lnTo>
                    <a:pt x="203" y="151"/>
                  </a:lnTo>
                  <a:lnTo>
                    <a:pt x="203" y="152"/>
                  </a:lnTo>
                  <a:lnTo>
                    <a:pt x="202" y="152"/>
                  </a:lnTo>
                  <a:lnTo>
                    <a:pt x="202" y="153"/>
                  </a:lnTo>
                  <a:lnTo>
                    <a:pt x="201" y="153"/>
                  </a:lnTo>
                  <a:lnTo>
                    <a:pt x="201" y="154"/>
                  </a:lnTo>
                  <a:lnTo>
                    <a:pt x="200" y="154"/>
                  </a:lnTo>
                  <a:lnTo>
                    <a:pt x="200" y="155"/>
                  </a:lnTo>
                  <a:lnTo>
                    <a:pt x="199" y="156"/>
                  </a:lnTo>
                  <a:lnTo>
                    <a:pt x="198" y="156"/>
                  </a:lnTo>
                  <a:lnTo>
                    <a:pt x="197" y="157"/>
                  </a:lnTo>
                  <a:lnTo>
                    <a:pt x="197" y="158"/>
                  </a:lnTo>
                  <a:lnTo>
                    <a:pt x="196" y="158"/>
                  </a:lnTo>
                  <a:lnTo>
                    <a:pt x="195" y="158"/>
                  </a:lnTo>
                  <a:lnTo>
                    <a:pt x="194" y="159"/>
                  </a:lnTo>
                  <a:lnTo>
                    <a:pt x="193" y="159"/>
                  </a:lnTo>
                  <a:lnTo>
                    <a:pt x="192" y="159"/>
                  </a:lnTo>
                  <a:lnTo>
                    <a:pt x="191" y="160"/>
                  </a:lnTo>
                  <a:lnTo>
                    <a:pt x="190" y="160"/>
                  </a:lnTo>
                  <a:lnTo>
                    <a:pt x="189" y="160"/>
                  </a:lnTo>
                  <a:lnTo>
                    <a:pt x="188" y="160"/>
                  </a:lnTo>
                  <a:lnTo>
                    <a:pt x="187" y="161"/>
                  </a:lnTo>
                  <a:lnTo>
                    <a:pt x="185" y="161"/>
                  </a:lnTo>
                  <a:lnTo>
                    <a:pt x="184" y="161"/>
                  </a:lnTo>
                  <a:lnTo>
                    <a:pt x="183" y="161"/>
                  </a:lnTo>
                  <a:lnTo>
                    <a:pt x="182" y="161"/>
                  </a:lnTo>
                  <a:lnTo>
                    <a:pt x="181" y="160"/>
                  </a:lnTo>
                  <a:lnTo>
                    <a:pt x="180" y="160"/>
                  </a:lnTo>
                  <a:lnTo>
                    <a:pt x="179" y="159"/>
                  </a:lnTo>
                  <a:lnTo>
                    <a:pt x="178" y="159"/>
                  </a:lnTo>
                  <a:lnTo>
                    <a:pt x="177" y="158"/>
                  </a:lnTo>
                  <a:lnTo>
                    <a:pt x="176" y="158"/>
                  </a:lnTo>
                  <a:lnTo>
                    <a:pt x="176" y="157"/>
                  </a:lnTo>
                  <a:lnTo>
                    <a:pt x="175" y="157"/>
                  </a:lnTo>
                  <a:lnTo>
                    <a:pt x="174" y="156"/>
                  </a:lnTo>
                  <a:lnTo>
                    <a:pt x="173" y="155"/>
                  </a:lnTo>
                  <a:lnTo>
                    <a:pt x="172" y="154"/>
                  </a:lnTo>
                  <a:lnTo>
                    <a:pt x="171" y="154"/>
                  </a:lnTo>
                  <a:lnTo>
                    <a:pt x="170" y="153"/>
                  </a:lnTo>
                  <a:lnTo>
                    <a:pt x="169" y="152"/>
                  </a:lnTo>
                  <a:lnTo>
                    <a:pt x="168" y="152"/>
                  </a:lnTo>
                  <a:lnTo>
                    <a:pt x="167" y="152"/>
                  </a:lnTo>
                  <a:lnTo>
                    <a:pt x="166" y="152"/>
                  </a:lnTo>
                  <a:lnTo>
                    <a:pt x="165" y="152"/>
                  </a:lnTo>
                  <a:lnTo>
                    <a:pt x="163" y="152"/>
                  </a:lnTo>
                  <a:lnTo>
                    <a:pt x="162" y="152"/>
                  </a:lnTo>
                  <a:lnTo>
                    <a:pt x="160" y="152"/>
                  </a:lnTo>
                  <a:lnTo>
                    <a:pt x="159" y="152"/>
                  </a:lnTo>
                  <a:lnTo>
                    <a:pt x="158" y="152"/>
                  </a:lnTo>
                  <a:lnTo>
                    <a:pt x="157" y="152"/>
                  </a:lnTo>
                  <a:lnTo>
                    <a:pt x="156" y="152"/>
                  </a:lnTo>
                  <a:lnTo>
                    <a:pt x="155" y="152"/>
                  </a:lnTo>
                  <a:lnTo>
                    <a:pt x="151" y="152"/>
                  </a:lnTo>
                  <a:lnTo>
                    <a:pt x="148" y="152"/>
                  </a:lnTo>
                  <a:lnTo>
                    <a:pt x="145" y="152"/>
                  </a:lnTo>
                  <a:lnTo>
                    <a:pt x="143" y="152"/>
                  </a:lnTo>
                  <a:lnTo>
                    <a:pt x="141" y="152"/>
                  </a:lnTo>
                  <a:lnTo>
                    <a:pt x="139" y="152"/>
                  </a:lnTo>
                  <a:lnTo>
                    <a:pt x="137" y="152"/>
                  </a:lnTo>
                  <a:lnTo>
                    <a:pt x="136" y="152"/>
                  </a:lnTo>
                  <a:lnTo>
                    <a:pt x="135" y="152"/>
                  </a:lnTo>
                  <a:lnTo>
                    <a:pt x="134" y="152"/>
                  </a:lnTo>
                  <a:lnTo>
                    <a:pt x="133" y="152"/>
                  </a:lnTo>
                  <a:lnTo>
                    <a:pt x="132" y="152"/>
                  </a:lnTo>
                  <a:lnTo>
                    <a:pt x="131" y="152"/>
                  </a:lnTo>
                  <a:lnTo>
                    <a:pt x="130" y="152"/>
                  </a:lnTo>
                  <a:lnTo>
                    <a:pt x="129" y="152"/>
                  </a:lnTo>
                  <a:lnTo>
                    <a:pt x="122" y="150"/>
                  </a:lnTo>
                  <a:lnTo>
                    <a:pt x="121" y="150"/>
                  </a:lnTo>
                  <a:lnTo>
                    <a:pt x="120" y="150"/>
                  </a:lnTo>
                  <a:lnTo>
                    <a:pt x="119" y="150"/>
                  </a:lnTo>
                  <a:lnTo>
                    <a:pt x="118" y="150"/>
                  </a:lnTo>
                  <a:lnTo>
                    <a:pt x="117" y="150"/>
                  </a:lnTo>
                  <a:lnTo>
                    <a:pt x="115" y="150"/>
                  </a:lnTo>
                  <a:lnTo>
                    <a:pt x="115" y="151"/>
                  </a:lnTo>
                  <a:lnTo>
                    <a:pt x="115" y="152"/>
                  </a:lnTo>
                  <a:lnTo>
                    <a:pt x="115" y="153"/>
                  </a:lnTo>
                  <a:lnTo>
                    <a:pt x="115" y="154"/>
                  </a:lnTo>
                  <a:lnTo>
                    <a:pt x="115" y="155"/>
                  </a:lnTo>
                  <a:lnTo>
                    <a:pt x="114" y="155"/>
                  </a:lnTo>
                  <a:lnTo>
                    <a:pt x="114" y="156"/>
                  </a:lnTo>
                  <a:lnTo>
                    <a:pt x="114" y="157"/>
                  </a:lnTo>
                  <a:lnTo>
                    <a:pt x="114" y="158"/>
                  </a:lnTo>
                  <a:lnTo>
                    <a:pt x="114" y="159"/>
                  </a:lnTo>
                  <a:lnTo>
                    <a:pt x="113" y="159"/>
                  </a:lnTo>
                  <a:lnTo>
                    <a:pt x="113" y="160"/>
                  </a:lnTo>
                  <a:lnTo>
                    <a:pt x="112" y="161"/>
                  </a:lnTo>
                  <a:lnTo>
                    <a:pt x="112" y="162"/>
                  </a:lnTo>
                  <a:lnTo>
                    <a:pt x="112" y="163"/>
                  </a:lnTo>
                  <a:lnTo>
                    <a:pt x="112" y="164"/>
                  </a:lnTo>
                  <a:lnTo>
                    <a:pt x="112" y="165"/>
                  </a:lnTo>
                  <a:lnTo>
                    <a:pt x="112" y="166"/>
                  </a:lnTo>
                  <a:lnTo>
                    <a:pt x="111" y="166"/>
                  </a:lnTo>
                  <a:lnTo>
                    <a:pt x="110" y="166"/>
                  </a:lnTo>
                  <a:lnTo>
                    <a:pt x="109" y="166"/>
                  </a:lnTo>
                  <a:lnTo>
                    <a:pt x="108" y="166"/>
                  </a:lnTo>
                  <a:lnTo>
                    <a:pt x="107" y="166"/>
                  </a:lnTo>
                  <a:lnTo>
                    <a:pt x="107" y="167"/>
                  </a:lnTo>
                  <a:lnTo>
                    <a:pt x="105" y="166"/>
                  </a:lnTo>
                  <a:lnTo>
                    <a:pt x="104" y="166"/>
                  </a:lnTo>
                  <a:lnTo>
                    <a:pt x="103" y="165"/>
                  </a:lnTo>
                  <a:lnTo>
                    <a:pt x="101" y="164"/>
                  </a:lnTo>
                  <a:lnTo>
                    <a:pt x="100" y="163"/>
                  </a:lnTo>
                  <a:lnTo>
                    <a:pt x="99" y="162"/>
                  </a:lnTo>
                  <a:lnTo>
                    <a:pt x="98" y="160"/>
                  </a:lnTo>
                  <a:lnTo>
                    <a:pt x="96" y="159"/>
                  </a:lnTo>
                  <a:lnTo>
                    <a:pt x="95" y="157"/>
                  </a:lnTo>
                  <a:lnTo>
                    <a:pt x="94" y="156"/>
                  </a:lnTo>
                  <a:lnTo>
                    <a:pt x="93" y="154"/>
                  </a:lnTo>
                  <a:lnTo>
                    <a:pt x="93" y="153"/>
                  </a:lnTo>
                  <a:lnTo>
                    <a:pt x="92" y="151"/>
                  </a:lnTo>
                  <a:lnTo>
                    <a:pt x="92" y="150"/>
                  </a:lnTo>
                  <a:lnTo>
                    <a:pt x="91" y="149"/>
                  </a:lnTo>
                  <a:lnTo>
                    <a:pt x="92" y="148"/>
                  </a:lnTo>
                  <a:lnTo>
                    <a:pt x="92" y="145"/>
                  </a:lnTo>
                  <a:lnTo>
                    <a:pt x="92" y="144"/>
                  </a:lnTo>
                  <a:lnTo>
                    <a:pt x="92" y="143"/>
                  </a:lnTo>
                  <a:lnTo>
                    <a:pt x="92" y="142"/>
                  </a:lnTo>
                  <a:lnTo>
                    <a:pt x="93" y="141"/>
                  </a:lnTo>
                  <a:lnTo>
                    <a:pt x="93" y="140"/>
                  </a:lnTo>
                  <a:lnTo>
                    <a:pt x="93" y="139"/>
                  </a:lnTo>
                  <a:lnTo>
                    <a:pt x="93" y="138"/>
                  </a:lnTo>
                  <a:lnTo>
                    <a:pt x="93" y="136"/>
                  </a:lnTo>
                  <a:lnTo>
                    <a:pt x="92" y="135"/>
                  </a:lnTo>
                  <a:lnTo>
                    <a:pt x="92" y="133"/>
                  </a:lnTo>
                  <a:lnTo>
                    <a:pt x="92" y="132"/>
                  </a:lnTo>
                  <a:lnTo>
                    <a:pt x="92" y="130"/>
                  </a:lnTo>
                  <a:lnTo>
                    <a:pt x="92" y="127"/>
                  </a:lnTo>
                  <a:lnTo>
                    <a:pt x="92" y="125"/>
                  </a:lnTo>
                  <a:lnTo>
                    <a:pt x="92" y="122"/>
                  </a:lnTo>
                  <a:lnTo>
                    <a:pt x="92" y="95"/>
                  </a:lnTo>
                  <a:lnTo>
                    <a:pt x="91" y="94"/>
                  </a:lnTo>
                  <a:lnTo>
                    <a:pt x="91" y="93"/>
                  </a:lnTo>
                  <a:lnTo>
                    <a:pt x="91" y="92"/>
                  </a:lnTo>
                  <a:lnTo>
                    <a:pt x="90" y="91"/>
                  </a:lnTo>
                  <a:lnTo>
                    <a:pt x="90" y="90"/>
                  </a:lnTo>
                  <a:lnTo>
                    <a:pt x="89" y="89"/>
                  </a:lnTo>
                  <a:lnTo>
                    <a:pt x="88" y="89"/>
                  </a:lnTo>
                  <a:lnTo>
                    <a:pt x="88" y="88"/>
                  </a:lnTo>
                  <a:lnTo>
                    <a:pt x="87" y="87"/>
                  </a:lnTo>
                  <a:lnTo>
                    <a:pt x="86" y="87"/>
                  </a:lnTo>
                  <a:lnTo>
                    <a:pt x="86" y="86"/>
                  </a:lnTo>
                  <a:lnTo>
                    <a:pt x="85" y="86"/>
                  </a:lnTo>
                  <a:lnTo>
                    <a:pt x="84" y="85"/>
                  </a:lnTo>
                  <a:lnTo>
                    <a:pt x="84" y="84"/>
                  </a:lnTo>
                  <a:lnTo>
                    <a:pt x="84" y="83"/>
                  </a:lnTo>
                  <a:lnTo>
                    <a:pt x="85" y="82"/>
                  </a:lnTo>
                  <a:lnTo>
                    <a:pt x="86" y="82"/>
                  </a:lnTo>
                  <a:lnTo>
                    <a:pt x="87" y="82"/>
                  </a:lnTo>
                  <a:lnTo>
                    <a:pt x="88" y="82"/>
                  </a:lnTo>
                  <a:lnTo>
                    <a:pt x="89" y="82"/>
                  </a:lnTo>
                  <a:lnTo>
                    <a:pt x="90" y="82"/>
                  </a:lnTo>
                  <a:lnTo>
                    <a:pt x="91" y="82"/>
                  </a:lnTo>
                  <a:lnTo>
                    <a:pt x="92" y="82"/>
                  </a:lnTo>
                  <a:lnTo>
                    <a:pt x="93" y="83"/>
                  </a:lnTo>
                  <a:lnTo>
                    <a:pt x="101" y="85"/>
                  </a:lnTo>
                  <a:close/>
                  <a:moveTo>
                    <a:pt x="163" y="132"/>
                  </a:moveTo>
                  <a:lnTo>
                    <a:pt x="165" y="132"/>
                  </a:lnTo>
                  <a:lnTo>
                    <a:pt x="166" y="132"/>
                  </a:lnTo>
                  <a:lnTo>
                    <a:pt x="167" y="132"/>
                  </a:lnTo>
                  <a:lnTo>
                    <a:pt x="168" y="132"/>
                  </a:lnTo>
                  <a:lnTo>
                    <a:pt x="169" y="132"/>
                  </a:lnTo>
                  <a:lnTo>
                    <a:pt x="170" y="132"/>
                  </a:lnTo>
                  <a:lnTo>
                    <a:pt x="171" y="132"/>
                  </a:lnTo>
                  <a:lnTo>
                    <a:pt x="172" y="132"/>
                  </a:lnTo>
                  <a:lnTo>
                    <a:pt x="174" y="132"/>
                  </a:lnTo>
                  <a:lnTo>
                    <a:pt x="175" y="132"/>
                  </a:lnTo>
                  <a:lnTo>
                    <a:pt x="176" y="132"/>
                  </a:lnTo>
                  <a:lnTo>
                    <a:pt x="177" y="132"/>
                  </a:lnTo>
                  <a:lnTo>
                    <a:pt x="178" y="132"/>
                  </a:lnTo>
                  <a:lnTo>
                    <a:pt x="179" y="132"/>
                  </a:lnTo>
                  <a:lnTo>
                    <a:pt x="180" y="132"/>
                  </a:lnTo>
                  <a:lnTo>
                    <a:pt x="181" y="132"/>
                  </a:lnTo>
                  <a:lnTo>
                    <a:pt x="182" y="132"/>
                  </a:lnTo>
                  <a:lnTo>
                    <a:pt x="182" y="131"/>
                  </a:lnTo>
                  <a:lnTo>
                    <a:pt x="183" y="131"/>
                  </a:lnTo>
                  <a:lnTo>
                    <a:pt x="184" y="131"/>
                  </a:lnTo>
                  <a:lnTo>
                    <a:pt x="184" y="130"/>
                  </a:lnTo>
                  <a:lnTo>
                    <a:pt x="185" y="129"/>
                  </a:lnTo>
                  <a:lnTo>
                    <a:pt x="185" y="128"/>
                  </a:lnTo>
                  <a:lnTo>
                    <a:pt x="186" y="126"/>
                  </a:lnTo>
                  <a:lnTo>
                    <a:pt x="187" y="124"/>
                  </a:lnTo>
                  <a:lnTo>
                    <a:pt x="188" y="123"/>
                  </a:lnTo>
                  <a:lnTo>
                    <a:pt x="188" y="121"/>
                  </a:lnTo>
                  <a:lnTo>
                    <a:pt x="189" y="119"/>
                  </a:lnTo>
                  <a:lnTo>
                    <a:pt x="190" y="117"/>
                  </a:lnTo>
                  <a:lnTo>
                    <a:pt x="190" y="115"/>
                  </a:lnTo>
                  <a:lnTo>
                    <a:pt x="191" y="113"/>
                  </a:lnTo>
                  <a:lnTo>
                    <a:pt x="192" y="112"/>
                  </a:lnTo>
                  <a:lnTo>
                    <a:pt x="192" y="110"/>
                  </a:lnTo>
                  <a:lnTo>
                    <a:pt x="192" y="109"/>
                  </a:lnTo>
                  <a:lnTo>
                    <a:pt x="192" y="107"/>
                  </a:lnTo>
                  <a:lnTo>
                    <a:pt x="193" y="107"/>
                  </a:lnTo>
                  <a:lnTo>
                    <a:pt x="193" y="106"/>
                  </a:lnTo>
                  <a:lnTo>
                    <a:pt x="193" y="105"/>
                  </a:lnTo>
                  <a:lnTo>
                    <a:pt x="193" y="104"/>
                  </a:lnTo>
                  <a:lnTo>
                    <a:pt x="193" y="103"/>
                  </a:lnTo>
                  <a:lnTo>
                    <a:pt x="193" y="102"/>
                  </a:lnTo>
                  <a:lnTo>
                    <a:pt x="193" y="100"/>
                  </a:lnTo>
                  <a:lnTo>
                    <a:pt x="194" y="100"/>
                  </a:lnTo>
                  <a:lnTo>
                    <a:pt x="192" y="99"/>
                  </a:lnTo>
                  <a:lnTo>
                    <a:pt x="190" y="99"/>
                  </a:lnTo>
                  <a:lnTo>
                    <a:pt x="189" y="99"/>
                  </a:lnTo>
                  <a:lnTo>
                    <a:pt x="187" y="99"/>
                  </a:lnTo>
                  <a:lnTo>
                    <a:pt x="186" y="99"/>
                  </a:lnTo>
                  <a:lnTo>
                    <a:pt x="185" y="98"/>
                  </a:lnTo>
                  <a:lnTo>
                    <a:pt x="184" y="98"/>
                  </a:lnTo>
                  <a:lnTo>
                    <a:pt x="183" y="98"/>
                  </a:lnTo>
                  <a:lnTo>
                    <a:pt x="182" y="98"/>
                  </a:lnTo>
                  <a:lnTo>
                    <a:pt x="181" y="98"/>
                  </a:lnTo>
                  <a:lnTo>
                    <a:pt x="180" y="98"/>
                  </a:lnTo>
                  <a:lnTo>
                    <a:pt x="179" y="98"/>
                  </a:lnTo>
                  <a:lnTo>
                    <a:pt x="178" y="98"/>
                  </a:lnTo>
                  <a:lnTo>
                    <a:pt x="177" y="99"/>
                  </a:lnTo>
                  <a:lnTo>
                    <a:pt x="174" y="98"/>
                  </a:lnTo>
                  <a:lnTo>
                    <a:pt x="171" y="98"/>
                  </a:lnTo>
                  <a:lnTo>
                    <a:pt x="168" y="98"/>
                  </a:lnTo>
                  <a:lnTo>
                    <a:pt x="165" y="98"/>
                  </a:lnTo>
                  <a:lnTo>
                    <a:pt x="161" y="98"/>
                  </a:lnTo>
                  <a:lnTo>
                    <a:pt x="158" y="98"/>
                  </a:lnTo>
                  <a:lnTo>
                    <a:pt x="155" y="98"/>
                  </a:lnTo>
                  <a:lnTo>
                    <a:pt x="152" y="98"/>
                  </a:lnTo>
                  <a:lnTo>
                    <a:pt x="149" y="98"/>
                  </a:lnTo>
                  <a:lnTo>
                    <a:pt x="146" y="98"/>
                  </a:lnTo>
                  <a:lnTo>
                    <a:pt x="143" y="98"/>
                  </a:lnTo>
                  <a:lnTo>
                    <a:pt x="140" y="98"/>
                  </a:lnTo>
                  <a:lnTo>
                    <a:pt x="137" y="98"/>
                  </a:lnTo>
                  <a:lnTo>
                    <a:pt x="134" y="98"/>
                  </a:lnTo>
                  <a:lnTo>
                    <a:pt x="131" y="98"/>
                  </a:lnTo>
                  <a:lnTo>
                    <a:pt x="128" y="98"/>
                  </a:lnTo>
                  <a:lnTo>
                    <a:pt x="126" y="98"/>
                  </a:lnTo>
                  <a:lnTo>
                    <a:pt x="125" y="98"/>
                  </a:lnTo>
                  <a:lnTo>
                    <a:pt x="124" y="98"/>
                  </a:lnTo>
                  <a:lnTo>
                    <a:pt x="123" y="98"/>
                  </a:lnTo>
                  <a:lnTo>
                    <a:pt x="122" y="98"/>
                  </a:lnTo>
                  <a:lnTo>
                    <a:pt x="121" y="98"/>
                  </a:lnTo>
                  <a:lnTo>
                    <a:pt x="120" y="98"/>
                  </a:lnTo>
                  <a:lnTo>
                    <a:pt x="119" y="98"/>
                  </a:lnTo>
                  <a:lnTo>
                    <a:pt x="118" y="98"/>
                  </a:lnTo>
                  <a:lnTo>
                    <a:pt x="117" y="98"/>
                  </a:lnTo>
                  <a:lnTo>
                    <a:pt x="117" y="99"/>
                  </a:lnTo>
                  <a:lnTo>
                    <a:pt x="117" y="100"/>
                  </a:lnTo>
                  <a:lnTo>
                    <a:pt x="115" y="102"/>
                  </a:lnTo>
                  <a:lnTo>
                    <a:pt x="115" y="103"/>
                  </a:lnTo>
                  <a:lnTo>
                    <a:pt x="115" y="104"/>
                  </a:lnTo>
                  <a:lnTo>
                    <a:pt x="115" y="105"/>
                  </a:lnTo>
                  <a:lnTo>
                    <a:pt x="115" y="106"/>
                  </a:lnTo>
                  <a:lnTo>
                    <a:pt x="115" y="107"/>
                  </a:lnTo>
                  <a:lnTo>
                    <a:pt x="115" y="108"/>
                  </a:lnTo>
                  <a:lnTo>
                    <a:pt x="115" y="109"/>
                  </a:lnTo>
                  <a:lnTo>
                    <a:pt x="115" y="110"/>
                  </a:lnTo>
                  <a:lnTo>
                    <a:pt x="115" y="111"/>
                  </a:lnTo>
                  <a:lnTo>
                    <a:pt x="115" y="112"/>
                  </a:lnTo>
                  <a:lnTo>
                    <a:pt x="115" y="113"/>
                  </a:lnTo>
                  <a:lnTo>
                    <a:pt x="115" y="114"/>
                  </a:lnTo>
                  <a:lnTo>
                    <a:pt x="115" y="116"/>
                  </a:lnTo>
                  <a:lnTo>
                    <a:pt x="115" y="117"/>
                  </a:lnTo>
                  <a:lnTo>
                    <a:pt x="115" y="119"/>
                  </a:lnTo>
                  <a:lnTo>
                    <a:pt x="115" y="120"/>
                  </a:lnTo>
                  <a:lnTo>
                    <a:pt x="115" y="121"/>
                  </a:lnTo>
                  <a:lnTo>
                    <a:pt x="115" y="123"/>
                  </a:lnTo>
                  <a:lnTo>
                    <a:pt x="115" y="124"/>
                  </a:lnTo>
                  <a:lnTo>
                    <a:pt x="115" y="125"/>
                  </a:lnTo>
                  <a:lnTo>
                    <a:pt x="115" y="126"/>
                  </a:lnTo>
                  <a:lnTo>
                    <a:pt x="115" y="127"/>
                  </a:lnTo>
                  <a:lnTo>
                    <a:pt x="115" y="128"/>
                  </a:lnTo>
                  <a:lnTo>
                    <a:pt x="115" y="129"/>
                  </a:lnTo>
                  <a:lnTo>
                    <a:pt x="117" y="129"/>
                  </a:lnTo>
                  <a:lnTo>
                    <a:pt x="117" y="130"/>
                  </a:lnTo>
                  <a:lnTo>
                    <a:pt x="118" y="130"/>
                  </a:lnTo>
                  <a:lnTo>
                    <a:pt x="119" y="131"/>
                  </a:lnTo>
                  <a:lnTo>
                    <a:pt x="120" y="131"/>
                  </a:lnTo>
                  <a:lnTo>
                    <a:pt x="121" y="131"/>
                  </a:lnTo>
                  <a:lnTo>
                    <a:pt x="122" y="131"/>
                  </a:lnTo>
                  <a:lnTo>
                    <a:pt x="123" y="131"/>
                  </a:lnTo>
                  <a:lnTo>
                    <a:pt x="124" y="131"/>
                  </a:lnTo>
                  <a:lnTo>
                    <a:pt x="125" y="131"/>
                  </a:lnTo>
                  <a:lnTo>
                    <a:pt x="126" y="131"/>
                  </a:lnTo>
                  <a:lnTo>
                    <a:pt x="127" y="131"/>
                  </a:lnTo>
                  <a:lnTo>
                    <a:pt x="129" y="131"/>
                  </a:lnTo>
                  <a:lnTo>
                    <a:pt x="130" y="131"/>
                  </a:lnTo>
                  <a:lnTo>
                    <a:pt x="131" y="131"/>
                  </a:lnTo>
                  <a:lnTo>
                    <a:pt x="132" y="131"/>
                  </a:lnTo>
                  <a:lnTo>
                    <a:pt x="133" y="131"/>
                  </a:lnTo>
                  <a:lnTo>
                    <a:pt x="163" y="132"/>
                  </a:lnTo>
                  <a:close/>
                  <a:moveTo>
                    <a:pt x="64" y="219"/>
                  </a:moveTo>
                  <a:lnTo>
                    <a:pt x="65" y="219"/>
                  </a:lnTo>
                  <a:lnTo>
                    <a:pt x="66" y="219"/>
                  </a:lnTo>
                  <a:lnTo>
                    <a:pt x="68" y="220"/>
                  </a:lnTo>
                  <a:lnTo>
                    <a:pt x="69" y="220"/>
                  </a:lnTo>
                  <a:lnTo>
                    <a:pt x="70" y="220"/>
                  </a:lnTo>
                  <a:lnTo>
                    <a:pt x="71" y="220"/>
                  </a:lnTo>
                  <a:lnTo>
                    <a:pt x="72" y="221"/>
                  </a:lnTo>
                  <a:lnTo>
                    <a:pt x="73" y="221"/>
                  </a:lnTo>
                  <a:lnTo>
                    <a:pt x="74" y="221"/>
                  </a:lnTo>
                  <a:lnTo>
                    <a:pt x="75" y="221"/>
                  </a:lnTo>
                  <a:lnTo>
                    <a:pt x="76" y="221"/>
                  </a:lnTo>
                  <a:lnTo>
                    <a:pt x="77" y="221"/>
                  </a:lnTo>
                  <a:lnTo>
                    <a:pt x="78" y="221"/>
                  </a:lnTo>
                  <a:lnTo>
                    <a:pt x="79" y="222"/>
                  </a:lnTo>
                  <a:lnTo>
                    <a:pt x="81" y="222"/>
                  </a:lnTo>
                  <a:lnTo>
                    <a:pt x="83" y="222"/>
                  </a:lnTo>
                  <a:lnTo>
                    <a:pt x="85" y="222"/>
                  </a:lnTo>
                  <a:lnTo>
                    <a:pt x="87" y="222"/>
                  </a:lnTo>
                  <a:lnTo>
                    <a:pt x="89" y="222"/>
                  </a:lnTo>
                  <a:lnTo>
                    <a:pt x="91" y="222"/>
                  </a:lnTo>
                  <a:lnTo>
                    <a:pt x="94" y="222"/>
                  </a:lnTo>
                  <a:lnTo>
                    <a:pt x="97" y="222"/>
                  </a:lnTo>
                  <a:lnTo>
                    <a:pt x="100" y="222"/>
                  </a:lnTo>
                  <a:lnTo>
                    <a:pt x="103" y="222"/>
                  </a:lnTo>
                  <a:lnTo>
                    <a:pt x="107" y="222"/>
                  </a:lnTo>
                  <a:lnTo>
                    <a:pt x="112" y="222"/>
                  </a:lnTo>
                  <a:lnTo>
                    <a:pt x="118" y="222"/>
                  </a:lnTo>
                  <a:lnTo>
                    <a:pt x="124" y="222"/>
                  </a:lnTo>
                  <a:lnTo>
                    <a:pt x="130" y="222"/>
                  </a:lnTo>
                  <a:lnTo>
                    <a:pt x="138" y="222"/>
                  </a:lnTo>
                  <a:lnTo>
                    <a:pt x="139" y="222"/>
                  </a:lnTo>
                  <a:lnTo>
                    <a:pt x="140" y="222"/>
                  </a:lnTo>
                  <a:lnTo>
                    <a:pt x="142" y="222"/>
                  </a:lnTo>
                  <a:lnTo>
                    <a:pt x="144" y="222"/>
                  </a:lnTo>
                  <a:lnTo>
                    <a:pt x="146" y="222"/>
                  </a:lnTo>
                  <a:lnTo>
                    <a:pt x="148" y="222"/>
                  </a:lnTo>
                  <a:lnTo>
                    <a:pt x="151" y="222"/>
                  </a:lnTo>
                  <a:lnTo>
                    <a:pt x="153" y="223"/>
                  </a:lnTo>
                  <a:lnTo>
                    <a:pt x="155" y="223"/>
                  </a:lnTo>
                  <a:lnTo>
                    <a:pt x="158" y="223"/>
                  </a:lnTo>
                  <a:lnTo>
                    <a:pt x="160" y="223"/>
                  </a:lnTo>
                  <a:lnTo>
                    <a:pt x="162" y="223"/>
                  </a:lnTo>
                  <a:lnTo>
                    <a:pt x="165" y="223"/>
                  </a:lnTo>
                  <a:lnTo>
                    <a:pt x="167" y="223"/>
                  </a:lnTo>
                  <a:lnTo>
                    <a:pt x="168" y="223"/>
                  </a:lnTo>
                  <a:lnTo>
                    <a:pt x="170" y="224"/>
                  </a:lnTo>
                  <a:lnTo>
                    <a:pt x="171" y="224"/>
                  </a:lnTo>
                  <a:lnTo>
                    <a:pt x="173" y="224"/>
                  </a:lnTo>
                  <a:lnTo>
                    <a:pt x="174" y="225"/>
                  </a:lnTo>
                  <a:lnTo>
                    <a:pt x="176" y="225"/>
                  </a:lnTo>
                  <a:lnTo>
                    <a:pt x="177" y="226"/>
                  </a:lnTo>
                  <a:lnTo>
                    <a:pt x="178" y="226"/>
                  </a:lnTo>
                  <a:lnTo>
                    <a:pt x="179" y="227"/>
                  </a:lnTo>
                  <a:lnTo>
                    <a:pt x="181" y="227"/>
                  </a:lnTo>
                  <a:lnTo>
                    <a:pt x="182" y="228"/>
                  </a:lnTo>
                  <a:lnTo>
                    <a:pt x="183" y="228"/>
                  </a:lnTo>
                  <a:lnTo>
                    <a:pt x="184" y="229"/>
                  </a:lnTo>
                  <a:lnTo>
                    <a:pt x="185" y="230"/>
                  </a:lnTo>
                  <a:lnTo>
                    <a:pt x="186" y="230"/>
                  </a:lnTo>
                  <a:lnTo>
                    <a:pt x="187" y="231"/>
                  </a:lnTo>
                  <a:lnTo>
                    <a:pt x="188" y="232"/>
                  </a:lnTo>
                  <a:lnTo>
                    <a:pt x="189" y="233"/>
                  </a:lnTo>
                  <a:lnTo>
                    <a:pt x="190" y="234"/>
                  </a:lnTo>
                  <a:lnTo>
                    <a:pt x="191" y="235"/>
                  </a:lnTo>
                  <a:lnTo>
                    <a:pt x="193" y="236"/>
                  </a:lnTo>
                  <a:lnTo>
                    <a:pt x="194" y="237"/>
                  </a:lnTo>
                  <a:lnTo>
                    <a:pt x="195" y="239"/>
                  </a:lnTo>
                  <a:lnTo>
                    <a:pt x="195" y="240"/>
                  </a:lnTo>
                  <a:lnTo>
                    <a:pt x="196" y="241"/>
                  </a:lnTo>
                  <a:lnTo>
                    <a:pt x="196" y="242"/>
                  </a:lnTo>
                  <a:lnTo>
                    <a:pt x="197" y="242"/>
                  </a:lnTo>
                  <a:lnTo>
                    <a:pt x="197" y="243"/>
                  </a:lnTo>
                  <a:lnTo>
                    <a:pt x="197" y="244"/>
                  </a:lnTo>
                  <a:lnTo>
                    <a:pt x="197" y="245"/>
                  </a:lnTo>
                  <a:lnTo>
                    <a:pt x="197" y="246"/>
                  </a:lnTo>
                  <a:lnTo>
                    <a:pt x="197" y="247"/>
                  </a:lnTo>
                  <a:lnTo>
                    <a:pt x="198" y="248"/>
                  </a:lnTo>
                  <a:lnTo>
                    <a:pt x="195" y="252"/>
                  </a:lnTo>
                  <a:lnTo>
                    <a:pt x="186" y="268"/>
                  </a:lnTo>
                  <a:lnTo>
                    <a:pt x="185" y="268"/>
                  </a:lnTo>
                  <a:lnTo>
                    <a:pt x="184" y="269"/>
                  </a:lnTo>
                  <a:lnTo>
                    <a:pt x="183" y="270"/>
                  </a:lnTo>
                  <a:lnTo>
                    <a:pt x="183" y="271"/>
                  </a:lnTo>
                  <a:lnTo>
                    <a:pt x="182" y="271"/>
                  </a:lnTo>
                  <a:lnTo>
                    <a:pt x="182" y="272"/>
                  </a:lnTo>
                  <a:lnTo>
                    <a:pt x="181" y="272"/>
                  </a:lnTo>
                  <a:lnTo>
                    <a:pt x="181" y="273"/>
                  </a:lnTo>
                  <a:lnTo>
                    <a:pt x="180" y="274"/>
                  </a:lnTo>
                  <a:lnTo>
                    <a:pt x="179" y="275"/>
                  </a:lnTo>
                  <a:lnTo>
                    <a:pt x="179" y="277"/>
                  </a:lnTo>
                  <a:lnTo>
                    <a:pt x="170" y="285"/>
                  </a:lnTo>
                  <a:lnTo>
                    <a:pt x="169" y="286"/>
                  </a:lnTo>
                  <a:lnTo>
                    <a:pt x="169" y="288"/>
                  </a:lnTo>
                  <a:lnTo>
                    <a:pt x="169" y="289"/>
                  </a:lnTo>
                  <a:lnTo>
                    <a:pt x="168" y="290"/>
                  </a:lnTo>
                  <a:lnTo>
                    <a:pt x="168" y="291"/>
                  </a:lnTo>
                  <a:lnTo>
                    <a:pt x="168" y="292"/>
                  </a:lnTo>
                  <a:lnTo>
                    <a:pt x="168" y="293"/>
                  </a:lnTo>
                  <a:lnTo>
                    <a:pt x="167" y="294"/>
                  </a:lnTo>
                  <a:lnTo>
                    <a:pt x="167" y="295"/>
                  </a:lnTo>
                  <a:lnTo>
                    <a:pt x="166" y="295"/>
                  </a:lnTo>
                  <a:lnTo>
                    <a:pt x="166" y="296"/>
                  </a:lnTo>
                  <a:lnTo>
                    <a:pt x="165" y="296"/>
                  </a:lnTo>
                  <a:lnTo>
                    <a:pt x="163" y="296"/>
                  </a:lnTo>
                  <a:lnTo>
                    <a:pt x="162" y="296"/>
                  </a:lnTo>
                  <a:lnTo>
                    <a:pt x="161" y="296"/>
                  </a:lnTo>
                  <a:lnTo>
                    <a:pt x="160" y="296"/>
                  </a:lnTo>
                  <a:lnTo>
                    <a:pt x="159" y="296"/>
                  </a:lnTo>
                  <a:lnTo>
                    <a:pt x="158" y="296"/>
                  </a:lnTo>
                  <a:lnTo>
                    <a:pt x="157" y="296"/>
                  </a:lnTo>
                  <a:lnTo>
                    <a:pt x="155" y="296"/>
                  </a:lnTo>
                  <a:lnTo>
                    <a:pt x="154" y="296"/>
                  </a:lnTo>
                  <a:lnTo>
                    <a:pt x="153" y="296"/>
                  </a:lnTo>
                  <a:lnTo>
                    <a:pt x="152" y="296"/>
                  </a:lnTo>
                  <a:lnTo>
                    <a:pt x="151" y="296"/>
                  </a:lnTo>
                  <a:lnTo>
                    <a:pt x="150" y="296"/>
                  </a:lnTo>
                  <a:lnTo>
                    <a:pt x="149" y="296"/>
                  </a:lnTo>
                  <a:lnTo>
                    <a:pt x="148" y="296"/>
                  </a:lnTo>
                  <a:lnTo>
                    <a:pt x="147" y="296"/>
                  </a:lnTo>
                  <a:lnTo>
                    <a:pt x="146" y="296"/>
                  </a:lnTo>
                  <a:lnTo>
                    <a:pt x="144" y="296"/>
                  </a:lnTo>
                  <a:lnTo>
                    <a:pt x="143" y="295"/>
                  </a:lnTo>
                  <a:lnTo>
                    <a:pt x="141" y="295"/>
                  </a:lnTo>
                  <a:lnTo>
                    <a:pt x="139" y="295"/>
                  </a:lnTo>
                  <a:lnTo>
                    <a:pt x="137" y="295"/>
                  </a:lnTo>
                  <a:lnTo>
                    <a:pt x="135" y="294"/>
                  </a:lnTo>
                  <a:lnTo>
                    <a:pt x="134" y="294"/>
                  </a:lnTo>
                  <a:lnTo>
                    <a:pt x="133" y="294"/>
                  </a:lnTo>
                  <a:lnTo>
                    <a:pt x="131" y="294"/>
                  </a:lnTo>
                  <a:lnTo>
                    <a:pt x="130" y="294"/>
                  </a:lnTo>
                  <a:lnTo>
                    <a:pt x="128" y="294"/>
                  </a:lnTo>
                  <a:lnTo>
                    <a:pt x="127" y="294"/>
                  </a:lnTo>
                  <a:lnTo>
                    <a:pt x="126" y="294"/>
                  </a:lnTo>
                  <a:lnTo>
                    <a:pt x="124" y="294"/>
                  </a:lnTo>
                  <a:lnTo>
                    <a:pt x="123" y="294"/>
                  </a:lnTo>
                  <a:lnTo>
                    <a:pt x="122" y="294"/>
                  </a:lnTo>
                  <a:lnTo>
                    <a:pt x="121" y="294"/>
                  </a:lnTo>
                  <a:lnTo>
                    <a:pt x="120" y="294"/>
                  </a:lnTo>
                  <a:lnTo>
                    <a:pt x="119" y="294"/>
                  </a:lnTo>
                  <a:lnTo>
                    <a:pt x="117" y="293"/>
                  </a:lnTo>
                  <a:lnTo>
                    <a:pt x="115" y="293"/>
                  </a:lnTo>
                  <a:lnTo>
                    <a:pt x="113" y="293"/>
                  </a:lnTo>
                  <a:lnTo>
                    <a:pt x="112" y="292"/>
                  </a:lnTo>
                  <a:lnTo>
                    <a:pt x="111" y="292"/>
                  </a:lnTo>
                  <a:lnTo>
                    <a:pt x="110" y="292"/>
                  </a:lnTo>
                  <a:lnTo>
                    <a:pt x="109" y="292"/>
                  </a:lnTo>
                  <a:lnTo>
                    <a:pt x="108" y="292"/>
                  </a:lnTo>
                  <a:lnTo>
                    <a:pt x="107" y="292"/>
                  </a:lnTo>
                  <a:lnTo>
                    <a:pt x="107" y="293"/>
                  </a:lnTo>
                  <a:lnTo>
                    <a:pt x="106" y="293"/>
                  </a:lnTo>
                  <a:lnTo>
                    <a:pt x="105" y="293"/>
                  </a:lnTo>
                  <a:lnTo>
                    <a:pt x="104" y="294"/>
                  </a:lnTo>
                  <a:lnTo>
                    <a:pt x="103" y="295"/>
                  </a:lnTo>
                  <a:lnTo>
                    <a:pt x="102" y="295"/>
                  </a:lnTo>
                  <a:lnTo>
                    <a:pt x="102" y="296"/>
                  </a:lnTo>
                  <a:lnTo>
                    <a:pt x="101" y="296"/>
                  </a:lnTo>
                  <a:lnTo>
                    <a:pt x="101" y="297"/>
                  </a:lnTo>
                  <a:lnTo>
                    <a:pt x="100" y="297"/>
                  </a:lnTo>
                  <a:lnTo>
                    <a:pt x="100" y="298"/>
                  </a:lnTo>
                  <a:lnTo>
                    <a:pt x="99" y="298"/>
                  </a:lnTo>
                  <a:lnTo>
                    <a:pt x="98" y="298"/>
                  </a:lnTo>
                  <a:lnTo>
                    <a:pt x="97" y="298"/>
                  </a:lnTo>
                  <a:lnTo>
                    <a:pt x="97" y="299"/>
                  </a:lnTo>
                  <a:lnTo>
                    <a:pt x="96" y="298"/>
                  </a:lnTo>
                  <a:lnTo>
                    <a:pt x="95" y="298"/>
                  </a:lnTo>
                  <a:lnTo>
                    <a:pt x="94" y="298"/>
                  </a:lnTo>
                  <a:lnTo>
                    <a:pt x="94" y="297"/>
                  </a:lnTo>
                  <a:lnTo>
                    <a:pt x="93" y="297"/>
                  </a:lnTo>
                  <a:lnTo>
                    <a:pt x="93" y="296"/>
                  </a:lnTo>
                  <a:lnTo>
                    <a:pt x="92" y="296"/>
                  </a:lnTo>
                  <a:lnTo>
                    <a:pt x="92" y="295"/>
                  </a:lnTo>
                  <a:lnTo>
                    <a:pt x="91" y="294"/>
                  </a:lnTo>
                  <a:lnTo>
                    <a:pt x="90" y="293"/>
                  </a:lnTo>
                  <a:lnTo>
                    <a:pt x="90" y="292"/>
                  </a:lnTo>
                  <a:lnTo>
                    <a:pt x="89" y="290"/>
                  </a:lnTo>
                  <a:lnTo>
                    <a:pt x="88" y="289"/>
                  </a:lnTo>
                  <a:lnTo>
                    <a:pt x="87" y="287"/>
                  </a:lnTo>
                  <a:lnTo>
                    <a:pt x="86" y="285"/>
                  </a:lnTo>
                  <a:lnTo>
                    <a:pt x="85" y="281"/>
                  </a:lnTo>
                  <a:lnTo>
                    <a:pt x="85" y="279"/>
                  </a:lnTo>
                  <a:lnTo>
                    <a:pt x="84" y="277"/>
                  </a:lnTo>
                  <a:lnTo>
                    <a:pt x="84" y="275"/>
                  </a:lnTo>
                  <a:lnTo>
                    <a:pt x="83" y="273"/>
                  </a:lnTo>
                  <a:lnTo>
                    <a:pt x="83" y="272"/>
                  </a:lnTo>
                  <a:lnTo>
                    <a:pt x="83" y="271"/>
                  </a:lnTo>
                  <a:lnTo>
                    <a:pt x="83" y="269"/>
                  </a:lnTo>
                  <a:lnTo>
                    <a:pt x="82" y="268"/>
                  </a:lnTo>
                  <a:lnTo>
                    <a:pt x="82" y="267"/>
                  </a:lnTo>
                  <a:lnTo>
                    <a:pt x="82" y="265"/>
                  </a:lnTo>
                  <a:lnTo>
                    <a:pt x="81" y="264"/>
                  </a:lnTo>
                  <a:lnTo>
                    <a:pt x="81" y="262"/>
                  </a:lnTo>
                  <a:lnTo>
                    <a:pt x="80" y="261"/>
                  </a:lnTo>
                  <a:lnTo>
                    <a:pt x="80" y="259"/>
                  </a:lnTo>
                  <a:lnTo>
                    <a:pt x="80" y="257"/>
                  </a:lnTo>
                  <a:lnTo>
                    <a:pt x="79" y="256"/>
                  </a:lnTo>
                  <a:lnTo>
                    <a:pt x="79" y="254"/>
                  </a:lnTo>
                  <a:lnTo>
                    <a:pt x="79" y="253"/>
                  </a:lnTo>
                  <a:lnTo>
                    <a:pt x="79" y="251"/>
                  </a:lnTo>
                  <a:lnTo>
                    <a:pt x="79" y="249"/>
                  </a:lnTo>
                  <a:lnTo>
                    <a:pt x="79" y="247"/>
                  </a:lnTo>
                  <a:lnTo>
                    <a:pt x="79" y="245"/>
                  </a:lnTo>
                  <a:lnTo>
                    <a:pt x="79" y="243"/>
                  </a:lnTo>
                  <a:lnTo>
                    <a:pt x="78" y="241"/>
                  </a:lnTo>
                  <a:lnTo>
                    <a:pt x="78" y="239"/>
                  </a:lnTo>
                  <a:lnTo>
                    <a:pt x="78" y="237"/>
                  </a:lnTo>
                  <a:lnTo>
                    <a:pt x="78" y="235"/>
                  </a:lnTo>
                  <a:lnTo>
                    <a:pt x="78" y="234"/>
                  </a:lnTo>
                  <a:lnTo>
                    <a:pt x="78" y="233"/>
                  </a:lnTo>
                  <a:lnTo>
                    <a:pt x="78" y="232"/>
                  </a:lnTo>
                  <a:lnTo>
                    <a:pt x="77" y="231"/>
                  </a:lnTo>
                  <a:lnTo>
                    <a:pt x="76" y="230"/>
                  </a:lnTo>
                  <a:lnTo>
                    <a:pt x="75" y="229"/>
                  </a:lnTo>
                  <a:lnTo>
                    <a:pt x="74" y="229"/>
                  </a:lnTo>
                  <a:lnTo>
                    <a:pt x="73" y="228"/>
                  </a:lnTo>
                  <a:lnTo>
                    <a:pt x="72" y="227"/>
                  </a:lnTo>
                  <a:lnTo>
                    <a:pt x="71" y="227"/>
                  </a:lnTo>
                  <a:lnTo>
                    <a:pt x="71" y="226"/>
                  </a:lnTo>
                  <a:lnTo>
                    <a:pt x="70" y="225"/>
                  </a:lnTo>
                  <a:lnTo>
                    <a:pt x="69" y="225"/>
                  </a:lnTo>
                  <a:lnTo>
                    <a:pt x="68" y="224"/>
                  </a:lnTo>
                  <a:lnTo>
                    <a:pt x="68" y="223"/>
                  </a:lnTo>
                  <a:lnTo>
                    <a:pt x="66" y="223"/>
                  </a:lnTo>
                  <a:lnTo>
                    <a:pt x="65" y="222"/>
                  </a:lnTo>
                  <a:lnTo>
                    <a:pt x="64" y="222"/>
                  </a:lnTo>
                  <a:lnTo>
                    <a:pt x="64" y="221"/>
                  </a:lnTo>
                  <a:lnTo>
                    <a:pt x="64" y="220"/>
                  </a:lnTo>
                  <a:lnTo>
                    <a:pt x="64" y="219"/>
                  </a:lnTo>
                  <a:close/>
                  <a:moveTo>
                    <a:pt x="166" y="236"/>
                  </a:moveTo>
                  <a:lnTo>
                    <a:pt x="163" y="235"/>
                  </a:lnTo>
                  <a:lnTo>
                    <a:pt x="162" y="235"/>
                  </a:lnTo>
                  <a:lnTo>
                    <a:pt x="161" y="235"/>
                  </a:lnTo>
                  <a:lnTo>
                    <a:pt x="160" y="235"/>
                  </a:lnTo>
                  <a:lnTo>
                    <a:pt x="159" y="235"/>
                  </a:lnTo>
                  <a:lnTo>
                    <a:pt x="158" y="235"/>
                  </a:lnTo>
                  <a:lnTo>
                    <a:pt x="157" y="235"/>
                  </a:lnTo>
                  <a:lnTo>
                    <a:pt x="156" y="235"/>
                  </a:lnTo>
                  <a:lnTo>
                    <a:pt x="155" y="235"/>
                  </a:lnTo>
                  <a:lnTo>
                    <a:pt x="154" y="235"/>
                  </a:lnTo>
                  <a:lnTo>
                    <a:pt x="153" y="235"/>
                  </a:lnTo>
                  <a:lnTo>
                    <a:pt x="152" y="235"/>
                  </a:lnTo>
                  <a:lnTo>
                    <a:pt x="151" y="235"/>
                  </a:lnTo>
                  <a:lnTo>
                    <a:pt x="117" y="234"/>
                  </a:lnTo>
                  <a:lnTo>
                    <a:pt x="115" y="234"/>
                  </a:lnTo>
                  <a:lnTo>
                    <a:pt x="114" y="234"/>
                  </a:lnTo>
                  <a:lnTo>
                    <a:pt x="113" y="234"/>
                  </a:lnTo>
                  <a:lnTo>
                    <a:pt x="112" y="234"/>
                  </a:lnTo>
                  <a:lnTo>
                    <a:pt x="111" y="234"/>
                  </a:lnTo>
                  <a:lnTo>
                    <a:pt x="110" y="234"/>
                  </a:lnTo>
                  <a:lnTo>
                    <a:pt x="109" y="234"/>
                  </a:lnTo>
                  <a:lnTo>
                    <a:pt x="108" y="234"/>
                  </a:lnTo>
                  <a:lnTo>
                    <a:pt x="107" y="234"/>
                  </a:lnTo>
                  <a:lnTo>
                    <a:pt x="106" y="234"/>
                  </a:lnTo>
                  <a:lnTo>
                    <a:pt x="105" y="234"/>
                  </a:lnTo>
                  <a:lnTo>
                    <a:pt x="104" y="234"/>
                  </a:lnTo>
                  <a:lnTo>
                    <a:pt x="103" y="234"/>
                  </a:lnTo>
                  <a:lnTo>
                    <a:pt x="102" y="235"/>
                  </a:lnTo>
                  <a:lnTo>
                    <a:pt x="101" y="235"/>
                  </a:lnTo>
                  <a:lnTo>
                    <a:pt x="100" y="235"/>
                  </a:lnTo>
                  <a:lnTo>
                    <a:pt x="100" y="236"/>
                  </a:lnTo>
                  <a:lnTo>
                    <a:pt x="100" y="237"/>
                  </a:lnTo>
                  <a:lnTo>
                    <a:pt x="100" y="239"/>
                  </a:lnTo>
                  <a:lnTo>
                    <a:pt x="101" y="240"/>
                  </a:lnTo>
                  <a:lnTo>
                    <a:pt x="101" y="241"/>
                  </a:lnTo>
                  <a:lnTo>
                    <a:pt x="101" y="242"/>
                  </a:lnTo>
                  <a:lnTo>
                    <a:pt x="102" y="243"/>
                  </a:lnTo>
                  <a:lnTo>
                    <a:pt x="102" y="244"/>
                  </a:lnTo>
                  <a:lnTo>
                    <a:pt x="102" y="245"/>
                  </a:lnTo>
                  <a:lnTo>
                    <a:pt x="102" y="246"/>
                  </a:lnTo>
                  <a:lnTo>
                    <a:pt x="102" y="247"/>
                  </a:lnTo>
                  <a:lnTo>
                    <a:pt x="102" y="248"/>
                  </a:lnTo>
                  <a:lnTo>
                    <a:pt x="102" y="249"/>
                  </a:lnTo>
                  <a:lnTo>
                    <a:pt x="102" y="250"/>
                  </a:lnTo>
                  <a:lnTo>
                    <a:pt x="102" y="251"/>
                  </a:lnTo>
                  <a:lnTo>
                    <a:pt x="102" y="252"/>
                  </a:lnTo>
                  <a:lnTo>
                    <a:pt x="102" y="253"/>
                  </a:lnTo>
                  <a:lnTo>
                    <a:pt x="102" y="254"/>
                  </a:lnTo>
                  <a:lnTo>
                    <a:pt x="102" y="255"/>
                  </a:lnTo>
                  <a:lnTo>
                    <a:pt x="102" y="256"/>
                  </a:lnTo>
                  <a:lnTo>
                    <a:pt x="102" y="257"/>
                  </a:lnTo>
                  <a:lnTo>
                    <a:pt x="102" y="258"/>
                  </a:lnTo>
                  <a:lnTo>
                    <a:pt x="103" y="260"/>
                  </a:lnTo>
                  <a:lnTo>
                    <a:pt x="103" y="261"/>
                  </a:lnTo>
                  <a:lnTo>
                    <a:pt x="103" y="262"/>
                  </a:lnTo>
                  <a:lnTo>
                    <a:pt x="103" y="263"/>
                  </a:lnTo>
                  <a:lnTo>
                    <a:pt x="103" y="264"/>
                  </a:lnTo>
                  <a:lnTo>
                    <a:pt x="103" y="265"/>
                  </a:lnTo>
                  <a:lnTo>
                    <a:pt x="103" y="266"/>
                  </a:lnTo>
                  <a:lnTo>
                    <a:pt x="103" y="267"/>
                  </a:lnTo>
                  <a:lnTo>
                    <a:pt x="103" y="268"/>
                  </a:lnTo>
                  <a:lnTo>
                    <a:pt x="103" y="269"/>
                  </a:lnTo>
                  <a:lnTo>
                    <a:pt x="104" y="271"/>
                  </a:lnTo>
                  <a:lnTo>
                    <a:pt x="104" y="272"/>
                  </a:lnTo>
                  <a:lnTo>
                    <a:pt x="104" y="273"/>
                  </a:lnTo>
                  <a:lnTo>
                    <a:pt x="104" y="274"/>
                  </a:lnTo>
                  <a:lnTo>
                    <a:pt x="104" y="275"/>
                  </a:lnTo>
                  <a:lnTo>
                    <a:pt x="104" y="276"/>
                  </a:lnTo>
                  <a:lnTo>
                    <a:pt x="105" y="277"/>
                  </a:lnTo>
                  <a:lnTo>
                    <a:pt x="106" y="277"/>
                  </a:lnTo>
                  <a:lnTo>
                    <a:pt x="107" y="277"/>
                  </a:lnTo>
                  <a:lnTo>
                    <a:pt x="108" y="277"/>
                  </a:lnTo>
                  <a:lnTo>
                    <a:pt x="110" y="277"/>
                  </a:lnTo>
                  <a:lnTo>
                    <a:pt x="112" y="277"/>
                  </a:lnTo>
                  <a:lnTo>
                    <a:pt x="113" y="277"/>
                  </a:lnTo>
                  <a:lnTo>
                    <a:pt x="115" y="277"/>
                  </a:lnTo>
                  <a:lnTo>
                    <a:pt x="118" y="277"/>
                  </a:lnTo>
                  <a:lnTo>
                    <a:pt x="120" y="277"/>
                  </a:lnTo>
                  <a:lnTo>
                    <a:pt x="122" y="277"/>
                  </a:lnTo>
                  <a:lnTo>
                    <a:pt x="124" y="276"/>
                  </a:lnTo>
                  <a:lnTo>
                    <a:pt x="126" y="276"/>
                  </a:lnTo>
                  <a:lnTo>
                    <a:pt x="128" y="276"/>
                  </a:lnTo>
                  <a:lnTo>
                    <a:pt x="130" y="276"/>
                  </a:lnTo>
                  <a:lnTo>
                    <a:pt x="131" y="276"/>
                  </a:lnTo>
                  <a:lnTo>
                    <a:pt x="133" y="276"/>
                  </a:lnTo>
                  <a:lnTo>
                    <a:pt x="134" y="276"/>
                  </a:lnTo>
                  <a:lnTo>
                    <a:pt x="135" y="276"/>
                  </a:lnTo>
                  <a:lnTo>
                    <a:pt x="136" y="276"/>
                  </a:lnTo>
                  <a:lnTo>
                    <a:pt x="137" y="276"/>
                  </a:lnTo>
                  <a:lnTo>
                    <a:pt x="138" y="276"/>
                  </a:lnTo>
                  <a:lnTo>
                    <a:pt x="139" y="276"/>
                  </a:lnTo>
                  <a:lnTo>
                    <a:pt x="140" y="276"/>
                  </a:lnTo>
                  <a:lnTo>
                    <a:pt x="141" y="276"/>
                  </a:lnTo>
                  <a:lnTo>
                    <a:pt x="142" y="276"/>
                  </a:lnTo>
                  <a:lnTo>
                    <a:pt x="143" y="276"/>
                  </a:lnTo>
                  <a:lnTo>
                    <a:pt x="144" y="276"/>
                  </a:lnTo>
                  <a:lnTo>
                    <a:pt x="147" y="271"/>
                  </a:lnTo>
                  <a:lnTo>
                    <a:pt x="150" y="267"/>
                  </a:lnTo>
                  <a:lnTo>
                    <a:pt x="152" y="263"/>
                  </a:lnTo>
                  <a:lnTo>
                    <a:pt x="155" y="260"/>
                  </a:lnTo>
                  <a:lnTo>
                    <a:pt x="157" y="257"/>
                  </a:lnTo>
                  <a:lnTo>
                    <a:pt x="158" y="254"/>
                  </a:lnTo>
                  <a:lnTo>
                    <a:pt x="160" y="252"/>
                  </a:lnTo>
                  <a:lnTo>
                    <a:pt x="161" y="250"/>
                  </a:lnTo>
                  <a:lnTo>
                    <a:pt x="162" y="248"/>
                  </a:lnTo>
                  <a:lnTo>
                    <a:pt x="162" y="246"/>
                  </a:lnTo>
                  <a:lnTo>
                    <a:pt x="163" y="244"/>
                  </a:lnTo>
                  <a:lnTo>
                    <a:pt x="163" y="243"/>
                  </a:lnTo>
                  <a:lnTo>
                    <a:pt x="165" y="241"/>
                  </a:lnTo>
                  <a:lnTo>
                    <a:pt x="165" y="240"/>
                  </a:lnTo>
                  <a:lnTo>
                    <a:pt x="165" y="237"/>
                  </a:lnTo>
                  <a:lnTo>
                    <a:pt x="166" y="236"/>
                  </a:lnTo>
                  <a:close/>
                  <a:moveTo>
                    <a:pt x="25" y="35"/>
                  </a:moveTo>
                  <a:lnTo>
                    <a:pt x="26" y="35"/>
                  </a:lnTo>
                  <a:lnTo>
                    <a:pt x="27" y="35"/>
                  </a:lnTo>
                  <a:lnTo>
                    <a:pt x="28" y="35"/>
                  </a:lnTo>
                  <a:lnTo>
                    <a:pt x="29" y="35"/>
                  </a:lnTo>
                  <a:lnTo>
                    <a:pt x="30" y="36"/>
                  </a:lnTo>
                  <a:lnTo>
                    <a:pt x="31" y="36"/>
                  </a:lnTo>
                  <a:lnTo>
                    <a:pt x="32" y="36"/>
                  </a:lnTo>
                  <a:lnTo>
                    <a:pt x="33" y="36"/>
                  </a:lnTo>
                  <a:lnTo>
                    <a:pt x="34" y="36"/>
                  </a:lnTo>
                  <a:lnTo>
                    <a:pt x="35" y="36"/>
                  </a:lnTo>
                  <a:lnTo>
                    <a:pt x="36" y="37"/>
                  </a:lnTo>
                  <a:lnTo>
                    <a:pt x="37" y="37"/>
                  </a:lnTo>
                  <a:lnTo>
                    <a:pt x="38" y="37"/>
                  </a:lnTo>
                  <a:lnTo>
                    <a:pt x="39" y="37"/>
                  </a:lnTo>
                  <a:lnTo>
                    <a:pt x="40" y="38"/>
                  </a:lnTo>
                  <a:lnTo>
                    <a:pt x="41" y="38"/>
                  </a:lnTo>
                  <a:lnTo>
                    <a:pt x="42" y="39"/>
                  </a:lnTo>
                  <a:lnTo>
                    <a:pt x="43" y="39"/>
                  </a:lnTo>
                  <a:lnTo>
                    <a:pt x="44" y="39"/>
                  </a:lnTo>
                  <a:lnTo>
                    <a:pt x="45" y="40"/>
                  </a:lnTo>
                  <a:lnTo>
                    <a:pt x="46" y="40"/>
                  </a:lnTo>
                  <a:lnTo>
                    <a:pt x="47" y="40"/>
                  </a:lnTo>
                  <a:lnTo>
                    <a:pt x="48" y="40"/>
                  </a:lnTo>
                  <a:lnTo>
                    <a:pt x="49" y="41"/>
                  </a:lnTo>
                  <a:lnTo>
                    <a:pt x="51" y="41"/>
                  </a:lnTo>
                  <a:lnTo>
                    <a:pt x="52" y="41"/>
                  </a:lnTo>
                  <a:lnTo>
                    <a:pt x="54" y="41"/>
                  </a:lnTo>
                  <a:lnTo>
                    <a:pt x="56" y="41"/>
                  </a:lnTo>
                  <a:lnTo>
                    <a:pt x="58" y="41"/>
                  </a:lnTo>
                  <a:lnTo>
                    <a:pt x="60" y="41"/>
                  </a:lnTo>
                  <a:lnTo>
                    <a:pt x="62" y="41"/>
                  </a:lnTo>
                  <a:lnTo>
                    <a:pt x="64" y="41"/>
                  </a:lnTo>
                  <a:lnTo>
                    <a:pt x="66" y="41"/>
                  </a:lnTo>
                  <a:lnTo>
                    <a:pt x="69" y="41"/>
                  </a:lnTo>
                  <a:lnTo>
                    <a:pt x="71" y="41"/>
                  </a:lnTo>
                  <a:lnTo>
                    <a:pt x="72" y="41"/>
                  </a:lnTo>
                  <a:lnTo>
                    <a:pt x="73" y="41"/>
                  </a:lnTo>
                  <a:lnTo>
                    <a:pt x="74" y="42"/>
                  </a:lnTo>
                  <a:lnTo>
                    <a:pt x="114" y="43"/>
                  </a:lnTo>
                  <a:lnTo>
                    <a:pt x="115" y="43"/>
                  </a:lnTo>
                  <a:lnTo>
                    <a:pt x="117" y="43"/>
                  </a:lnTo>
                  <a:lnTo>
                    <a:pt x="119" y="43"/>
                  </a:lnTo>
                  <a:lnTo>
                    <a:pt x="121" y="43"/>
                  </a:lnTo>
                  <a:lnTo>
                    <a:pt x="124" y="44"/>
                  </a:lnTo>
                  <a:lnTo>
                    <a:pt x="126" y="44"/>
                  </a:lnTo>
                  <a:lnTo>
                    <a:pt x="129" y="44"/>
                  </a:lnTo>
                  <a:lnTo>
                    <a:pt x="132" y="45"/>
                  </a:lnTo>
                  <a:lnTo>
                    <a:pt x="134" y="45"/>
                  </a:lnTo>
                  <a:lnTo>
                    <a:pt x="137" y="45"/>
                  </a:lnTo>
                  <a:lnTo>
                    <a:pt x="139" y="45"/>
                  </a:lnTo>
                  <a:lnTo>
                    <a:pt x="142" y="46"/>
                  </a:lnTo>
                  <a:lnTo>
                    <a:pt x="144" y="46"/>
                  </a:lnTo>
                  <a:lnTo>
                    <a:pt x="146" y="46"/>
                  </a:lnTo>
                  <a:lnTo>
                    <a:pt x="147" y="46"/>
                  </a:lnTo>
                  <a:lnTo>
                    <a:pt x="149" y="47"/>
                  </a:lnTo>
                  <a:lnTo>
                    <a:pt x="149" y="46"/>
                  </a:lnTo>
                  <a:lnTo>
                    <a:pt x="150" y="46"/>
                  </a:lnTo>
                  <a:lnTo>
                    <a:pt x="151" y="46"/>
                  </a:lnTo>
                  <a:lnTo>
                    <a:pt x="152" y="46"/>
                  </a:lnTo>
                  <a:lnTo>
                    <a:pt x="153" y="46"/>
                  </a:lnTo>
                  <a:lnTo>
                    <a:pt x="154" y="46"/>
                  </a:lnTo>
                  <a:lnTo>
                    <a:pt x="155" y="46"/>
                  </a:lnTo>
                  <a:lnTo>
                    <a:pt x="155" y="45"/>
                  </a:lnTo>
                  <a:lnTo>
                    <a:pt x="156" y="45"/>
                  </a:lnTo>
                  <a:lnTo>
                    <a:pt x="156" y="44"/>
                  </a:lnTo>
                  <a:lnTo>
                    <a:pt x="156" y="43"/>
                  </a:lnTo>
                  <a:lnTo>
                    <a:pt x="156" y="41"/>
                  </a:lnTo>
                  <a:lnTo>
                    <a:pt x="156" y="39"/>
                  </a:lnTo>
                  <a:lnTo>
                    <a:pt x="156" y="37"/>
                  </a:lnTo>
                  <a:lnTo>
                    <a:pt x="156" y="35"/>
                  </a:lnTo>
                  <a:lnTo>
                    <a:pt x="156" y="33"/>
                  </a:lnTo>
                  <a:lnTo>
                    <a:pt x="156" y="31"/>
                  </a:lnTo>
                  <a:lnTo>
                    <a:pt x="156" y="29"/>
                  </a:lnTo>
                  <a:lnTo>
                    <a:pt x="156" y="26"/>
                  </a:lnTo>
                  <a:lnTo>
                    <a:pt x="156" y="24"/>
                  </a:lnTo>
                  <a:lnTo>
                    <a:pt x="156" y="22"/>
                  </a:lnTo>
                  <a:lnTo>
                    <a:pt x="156" y="20"/>
                  </a:lnTo>
                  <a:lnTo>
                    <a:pt x="155" y="19"/>
                  </a:lnTo>
                  <a:lnTo>
                    <a:pt x="155" y="17"/>
                  </a:lnTo>
                  <a:lnTo>
                    <a:pt x="154" y="16"/>
                  </a:lnTo>
                  <a:lnTo>
                    <a:pt x="153" y="15"/>
                  </a:lnTo>
                  <a:lnTo>
                    <a:pt x="152" y="15"/>
                  </a:lnTo>
                  <a:lnTo>
                    <a:pt x="151" y="14"/>
                  </a:lnTo>
                  <a:lnTo>
                    <a:pt x="150" y="13"/>
                  </a:lnTo>
                  <a:lnTo>
                    <a:pt x="149" y="12"/>
                  </a:lnTo>
                  <a:lnTo>
                    <a:pt x="148" y="11"/>
                  </a:lnTo>
                  <a:lnTo>
                    <a:pt x="147" y="10"/>
                  </a:lnTo>
                  <a:lnTo>
                    <a:pt x="146" y="8"/>
                  </a:lnTo>
                  <a:lnTo>
                    <a:pt x="144" y="7"/>
                  </a:lnTo>
                  <a:lnTo>
                    <a:pt x="143" y="6"/>
                  </a:lnTo>
                  <a:lnTo>
                    <a:pt x="142" y="5"/>
                  </a:lnTo>
                  <a:lnTo>
                    <a:pt x="142" y="4"/>
                  </a:lnTo>
                  <a:lnTo>
                    <a:pt x="141" y="4"/>
                  </a:lnTo>
                  <a:lnTo>
                    <a:pt x="140" y="3"/>
                  </a:lnTo>
                  <a:lnTo>
                    <a:pt x="140" y="2"/>
                  </a:lnTo>
                  <a:lnTo>
                    <a:pt x="140" y="1"/>
                  </a:lnTo>
                  <a:lnTo>
                    <a:pt x="141" y="1"/>
                  </a:lnTo>
                  <a:lnTo>
                    <a:pt x="142" y="1"/>
                  </a:lnTo>
                  <a:lnTo>
                    <a:pt x="143" y="1"/>
                  </a:lnTo>
                  <a:lnTo>
                    <a:pt x="144" y="1"/>
                  </a:lnTo>
                  <a:lnTo>
                    <a:pt x="145" y="1"/>
                  </a:lnTo>
                  <a:lnTo>
                    <a:pt x="146" y="1"/>
                  </a:lnTo>
                  <a:lnTo>
                    <a:pt x="147" y="2"/>
                  </a:lnTo>
                  <a:lnTo>
                    <a:pt x="148" y="2"/>
                  </a:lnTo>
                  <a:lnTo>
                    <a:pt x="149" y="2"/>
                  </a:lnTo>
                  <a:lnTo>
                    <a:pt x="150" y="2"/>
                  </a:lnTo>
                  <a:lnTo>
                    <a:pt x="151" y="2"/>
                  </a:lnTo>
                  <a:lnTo>
                    <a:pt x="152" y="2"/>
                  </a:lnTo>
                  <a:lnTo>
                    <a:pt x="153" y="2"/>
                  </a:lnTo>
                  <a:lnTo>
                    <a:pt x="154" y="2"/>
                  </a:lnTo>
                  <a:lnTo>
                    <a:pt x="155" y="2"/>
                  </a:lnTo>
                  <a:lnTo>
                    <a:pt x="155" y="1"/>
                  </a:lnTo>
                  <a:lnTo>
                    <a:pt x="156" y="1"/>
                  </a:lnTo>
                  <a:lnTo>
                    <a:pt x="157" y="1"/>
                  </a:lnTo>
                  <a:lnTo>
                    <a:pt x="158" y="0"/>
                  </a:lnTo>
                  <a:lnTo>
                    <a:pt x="159" y="0"/>
                  </a:lnTo>
                  <a:lnTo>
                    <a:pt x="160" y="0"/>
                  </a:lnTo>
                  <a:lnTo>
                    <a:pt x="161" y="0"/>
                  </a:lnTo>
                  <a:lnTo>
                    <a:pt x="162" y="0"/>
                  </a:lnTo>
                  <a:lnTo>
                    <a:pt x="163" y="0"/>
                  </a:lnTo>
                  <a:lnTo>
                    <a:pt x="165" y="0"/>
                  </a:lnTo>
                  <a:lnTo>
                    <a:pt x="166" y="0"/>
                  </a:lnTo>
                  <a:lnTo>
                    <a:pt x="167" y="1"/>
                  </a:lnTo>
                  <a:lnTo>
                    <a:pt x="168" y="1"/>
                  </a:lnTo>
                  <a:lnTo>
                    <a:pt x="168" y="2"/>
                  </a:lnTo>
                  <a:lnTo>
                    <a:pt x="169" y="2"/>
                  </a:lnTo>
                  <a:lnTo>
                    <a:pt x="170" y="3"/>
                  </a:lnTo>
                  <a:lnTo>
                    <a:pt x="195" y="21"/>
                  </a:lnTo>
                  <a:lnTo>
                    <a:pt x="195" y="22"/>
                  </a:lnTo>
                  <a:lnTo>
                    <a:pt x="196" y="22"/>
                  </a:lnTo>
                  <a:lnTo>
                    <a:pt x="196" y="23"/>
                  </a:lnTo>
                  <a:lnTo>
                    <a:pt x="197" y="24"/>
                  </a:lnTo>
                  <a:lnTo>
                    <a:pt x="198" y="25"/>
                  </a:lnTo>
                  <a:lnTo>
                    <a:pt x="199" y="26"/>
                  </a:lnTo>
                  <a:lnTo>
                    <a:pt x="199" y="27"/>
                  </a:lnTo>
                  <a:lnTo>
                    <a:pt x="200" y="27"/>
                  </a:lnTo>
                  <a:lnTo>
                    <a:pt x="200" y="28"/>
                  </a:lnTo>
                  <a:lnTo>
                    <a:pt x="200" y="29"/>
                  </a:lnTo>
                  <a:lnTo>
                    <a:pt x="200" y="30"/>
                  </a:lnTo>
                  <a:lnTo>
                    <a:pt x="201" y="31"/>
                  </a:lnTo>
                  <a:lnTo>
                    <a:pt x="201" y="32"/>
                  </a:lnTo>
                  <a:lnTo>
                    <a:pt x="201" y="33"/>
                  </a:lnTo>
                  <a:lnTo>
                    <a:pt x="201" y="34"/>
                  </a:lnTo>
                  <a:lnTo>
                    <a:pt x="201" y="35"/>
                  </a:lnTo>
                  <a:lnTo>
                    <a:pt x="201" y="36"/>
                  </a:lnTo>
                  <a:lnTo>
                    <a:pt x="201" y="37"/>
                  </a:lnTo>
                  <a:lnTo>
                    <a:pt x="200" y="37"/>
                  </a:lnTo>
                  <a:lnTo>
                    <a:pt x="200" y="38"/>
                  </a:lnTo>
                  <a:lnTo>
                    <a:pt x="199" y="39"/>
                  </a:lnTo>
                  <a:lnTo>
                    <a:pt x="198" y="40"/>
                  </a:lnTo>
                  <a:lnTo>
                    <a:pt x="198" y="41"/>
                  </a:lnTo>
                  <a:lnTo>
                    <a:pt x="197" y="41"/>
                  </a:lnTo>
                  <a:lnTo>
                    <a:pt x="196" y="41"/>
                  </a:lnTo>
                  <a:lnTo>
                    <a:pt x="195" y="42"/>
                  </a:lnTo>
                  <a:lnTo>
                    <a:pt x="194" y="43"/>
                  </a:lnTo>
                  <a:lnTo>
                    <a:pt x="193" y="43"/>
                  </a:lnTo>
                  <a:lnTo>
                    <a:pt x="193" y="44"/>
                  </a:lnTo>
                  <a:lnTo>
                    <a:pt x="192" y="44"/>
                  </a:lnTo>
                  <a:lnTo>
                    <a:pt x="191" y="45"/>
                  </a:lnTo>
                  <a:lnTo>
                    <a:pt x="191" y="46"/>
                  </a:lnTo>
                  <a:lnTo>
                    <a:pt x="190" y="46"/>
                  </a:lnTo>
                  <a:lnTo>
                    <a:pt x="190" y="47"/>
                  </a:lnTo>
                  <a:lnTo>
                    <a:pt x="191" y="48"/>
                  </a:lnTo>
                  <a:lnTo>
                    <a:pt x="192" y="48"/>
                  </a:lnTo>
                  <a:lnTo>
                    <a:pt x="194" y="48"/>
                  </a:lnTo>
                  <a:lnTo>
                    <a:pt x="197" y="49"/>
                  </a:lnTo>
                  <a:lnTo>
                    <a:pt x="200" y="49"/>
                  </a:lnTo>
                  <a:lnTo>
                    <a:pt x="204" y="50"/>
                  </a:lnTo>
                  <a:lnTo>
                    <a:pt x="208" y="50"/>
                  </a:lnTo>
                  <a:lnTo>
                    <a:pt x="214" y="50"/>
                  </a:lnTo>
                  <a:lnTo>
                    <a:pt x="218" y="51"/>
                  </a:lnTo>
                  <a:lnTo>
                    <a:pt x="223" y="51"/>
                  </a:lnTo>
                  <a:lnTo>
                    <a:pt x="227" y="51"/>
                  </a:lnTo>
                  <a:lnTo>
                    <a:pt x="231" y="52"/>
                  </a:lnTo>
                  <a:lnTo>
                    <a:pt x="235" y="52"/>
                  </a:lnTo>
                  <a:lnTo>
                    <a:pt x="238" y="52"/>
                  </a:lnTo>
                  <a:lnTo>
                    <a:pt x="241" y="52"/>
                  </a:lnTo>
                  <a:lnTo>
                    <a:pt x="243" y="52"/>
                  </a:lnTo>
                  <a:lnTo>
                    <a:pt x="244" y="53"/>
                  </a:lnTo>
                  <a:lnTo>
                    <a:pt x="244" y="52"/>
                  </a:lnTo>
                  <a:lnTo>
                    <a:pt x="245" y="52"/>
                  </a:lnTo>
                  <a:lnTo>
                    <a:pt x="245" y="51"/>
                  </a:lnTo>
                  <a:lnTo>
                    <a:pt x="246" y="51"/>
                  </a:lnTo>
                  <a:lnTo>
                    <a:pt x="247" y="50"/>
                  </a:lnTo>
                  <a:lnTo>
                    <a:pt x="248" y="50"/>
                  </a:lnTo>
                  <a:lnTo>
                    <a:pt x="249" y="50"/>
                  </a:lnTo>
                  <a:lnTo>
                    <a:pt x="249" y="49"/>
                  </a:lnTo>
                  <a:lnTo>
                    <a:pt x="250" y="49"/>
                  </a:lnTo>
                  <a:lnTo>
                    <a:pt x="251" y="49"/>
                  </a:lnTo>
                  <a:lnTo>
                    <a:pt x="252" y="48"/>
                  </a:lnTo>
                  <a:lnTo>
                    <a:pt x="253" y="48"/>
                  </a:lnTo>
                  <a:lnTo>
                    <a:pt x="254" y="48"/>
                  </a:lnTo>
                  <a:lnTo>
                    <a:pt x="255" y="48"/>
                  </a:lnTo>
                  <a:lnTo>
                    <a:pt x="256" y="48"/>
                  </a:lnTo>
                  <a:lnTo>
                    <a:pt x="257" y="48"/>
                  </a:lnTo>
                  <a:lnTo>
                    <a:pt x="258" y="48"/>
                  </a:lnTo>
                  <a:lnTo>
                    <a:pt x="258" y="47"/>
                  </a:lnTo>
                  <a:lnTo>
                    <a:pt x="259" y="47"/>
                  </a:lnTo>
                  <a:lnTo>
                    <a:pt x="260" y="47"/>
                  </a:lnTo>
                  <a:lnTo>
                    <a:pt x="262" y="47"/>
                  </a:lnTo>
                  <a:lnTo>
                    <a:pt x="263" y="47"/>
                  </a:lnTo>
                  <a:lnTo>
                    <a:pt x="263" y="46"/>
                  </a:lnTo>
                  <a:lnTo>
                    <a:pt x="264" y="46"/>
                  </a:lnTo>
                  <a:lnTo>
                    <a:pt x="265" y="46"/>
                  </a:lnTo>
                  <a:lnTo>
                    <a:pt x="266" y="46"/>
                  </a:lnTo>
                  <a:lnTo>
                    <a:pt x="267" y="47"/>
                  </a:lnTo>
                  <a:lnTo>
                    <a:pt x="268" y="47"/>
                  </a:lnTo>
                  <a:lnTo>
                    <a:pt x="269" y="47"/>
                  </a:lnTo>
                  <a:lnTo>
                    <a:pt x="270" y="47"/>
                  </a:lnTo>
                  <a:lnTo>
                    <a:pt x="270" y="48"/>
                  </a:lnTo>
                  <a:lnTo>
                    <a:pt x="271" y="48"/>
                  </a:lnTo>
                  <a:lnTo>
                    <a:pt x="272" y="49"/>
                  </a:lnTo>
                  <a:lnTo>
                    <a:pt x="273" y="49"/>
                  </a:lnTo>
                  <a:lnTo>
                    <a:pt x="274" y="50"/>
                  </a:lnTo>
                  <a:lnTo>
                    <a:pt x="275" y="50"/>
                  </a:lnTo>
                  <a:lnTo>
                    <a:pt x="277" y="51"/>
                  </a:lnTo>
                  <a:lnTo>
                    <a:pt x="280" y="52"/>
                  </a:lnTo>
                  <a:lnTo>
                    <a:pt x="282" y="53"/>
                  </a:lnTo>
                  <a:lnTo>
                    <a:pt x="285" y="54"/>
                  </a:lnTo>
                  <a:lnTo>
                    <a:pt x="288" y="57"/>
                  </a:lnTo>
                  <a:lnTo>
                    <a:pt x="291" y="58"/>
                  </a:lnTo>
                  <a:lnTo>
                    <a:pt x="294" y="60"/>
                  </a:lnTo>
                  <a:lnTo>
                    <a:pt x="296" y="62"/>
                  </a:lnTo>
                  <a:lnTo>
                    <a:pt x="299" y="64"/>
                  </a:lnTo>
                  <a:lnTo>
                    <a:pt x="301" y="65"/>
                  </a:lnTo>
                  <a:lnTo>
                    <a:pt x="303" y="67"/>
                  </a:lnTo>
                  <a:lnTo>
                    <a:pt x="305" y="69"/>
                  </a:lnTo>
                  <a:lnTo>
                    <a:pt x="306" y="71"/>
                  </a:lnTo>
                  <a:lnTo>
                    <a:pt x="307" y="73"/>
                  </a:lnTo>
                  <a:lnTo>
                    <a:pt x="307" y="76"/>
                  </a:lnTo>
                  <a:lnTo>
                    <a:pt x="306" y="76"/>
                  </a:lnTo>
                  <a:lnTo>
                    <a:pt x="306" y="77"/>
                  </a:lnTo>
                  <a:lnTo>
                    <a:pt x="306" y="78"/>
                  </a:lnTo>
                  <a:lnTo>
                    <a:pt x="305" y="79"/>
                  </a:lnTo>
                  <a:lnTo>
                    <a:pt x="305" y="80"/>
                  </a:lnTo>
                  <a:lnTo>
                    <a:pt x="304" y="81"/>
                  </a:lnTo>
                  <a:lnTo>
                    <a:pt x="303" y="81"/>
                  </a:lnTo>
                  <a:lnTo>
                    <a:pt x="303" y="82"/>
                  </a:lnTo>
                  <a:lnTo>
                    <a:pt x="302" y="82"/>
                  </a:lnTo>
                  <a:lnTo>
                    <a:pt x="301" y="82"/>
                  </a:lnTo>
                  <a:lnTo>
                    <a:pt x="301" y="83"/>
                  </a:lnTo>
                  <a:lnTo>
                    <a:pt x="300" y="83"/>
                  </a:lnTo>
                  <a:lnTo>
                    <a:pt x="299" y="83"/>
                  </a:lnTo>
                  <a:lnTo>
                    <a:pt x="298" y="83"/>
                  </a:lnTo>
                  <a:lnTo>
                    <a:pt x="297" y="83"/>
                  </a:lnTo>
                  <a:lnTo>
                    <a:pt x="296" y="83"/>
                  </a:lnTo>
                  <a:lnTo>
                    <a:pt x="295" y="83"/>
                  </a:lnTo>
                  <a:lnTo>
                    <a:pt x="293" y="83"/>
                  </a:lnTo>
                  <a:lnTo>
                    <a:pt x="292" y="83"/>
                  </a:lnTo>
                  <a:lnTo>
                    <a:pt x="291" y="83"/>
                  </a:lnTo>
                  <a:lnTo>
                    <a:pt x="290" y="83"/>
                  </a:lnTo>
                  <a:lnTo>
                    <a:pt x="289" y="83"/>
                  </a:lnTo>
                  <a:lnTo>
                    <a:pt x="289" y="84"/>
                  </a:lnTo>
                  <a:lnTo>
                    <a:pt x="287" y="83"/>
                  </a:lnTo>
                  <a:lnTo>
                    <a:pt x="286" y="83"/>
                  </a:lnTo>
                  <a:lnTo>
                    <a:pt x="284" y="82"/>
                  </a:lnTo>
                  <a:lnTo>
                    <a:pt x="281" y="81"/>
                  </a:lnTo>
                  <a:lnTo>
                    <a:pt x="278" y="80"/>
                  </a:lnTo>
                  <a:lnTo>
                    <a:pt x="275" y="79"/>
                  </a:lnTo>
                  <a:lnTo>
                    <a:pt x="272" y="78"/>
                  </a:lnTo>
                  <a:lnTo>
                    <a:pt x="269" y="77"/>
                  </a:lnTo>
                  <a:lnTo>
                    <a:pt x="265" y="75"/>
                  </a:lnTo>
                  <a:lnTo>
                    <a:pt x="262" y="74"/>
                  </a:lnTo>
                  <a:lnTo>
                    <a:pt x="258" y="73"/>
                  </a:lnTo>
                  <a:lnTo>
                    <a:pt x="255" y="72"/>
                  </a:lnTo>
                  <a:lnTo>
                    <a:pt x="252" y="72"/>
                  </a:lnTo>
                  <a:lnTo>
                    <a:pt x="250" y="71"/>
                  </a:lnTo>
                  <a:lnTo>
                    <a:pt x="248" y="71"/>
                  </a:lnTo>
                  <a:lnTo>
                    <a:pt x="247" y="71"/>
                  </a:lnTo>
                  <a:lnTo>
                    <a:pt x="208" y="66"/>
                  </a:lnTo>
                  <a:lnTo>
                    <a:pt x="202" y="65"/>
                  </a:lnTo>
                  <a:lnTo>
                    <a:pt x="195" y="64"/>
                  </a:lnTo>
                  <a:lnTo>
                    <a:pt x="193" y="63"/>
                  </a:lnTo>
                  <a:lnTo>
                    <a:pt x="191" y="63"/>
                  </a:lnTo>
                  <a:lnTo>
                    <a:pt x="190" y="63"/>
                  </a:lnTo>
                  <a:lnTo>
                    <a:pt x="189" y="63"/>
                  </a:lnTo>
                  <a:lnTo>
                    <a:pt x="188" y="63"/>
                  </a:lnTo>
                  <a:lnTo>
                    <a:pt x="187" y="62"/>
                  </a:lnTo>
                  <a:lnTo>
                    <a:pt x="186" y="62"/>
                  </a:lnTo>
                  <a:lnTo>
                    <a:pt x="185" y="62"/>
                  </a:lnTo>
                  <a:lnTo>
                    <a:pt x="184" y="62"/>
                  </a:lnTo>
                  <a:lnTo>
                    <a:pt x="183" y="62"/>
                  </a:lnTo>
                  <a:lnTo>
                    <a:pt x="182" y="62"/>
                  </a:lnTo>
                  <a:lnTo>
                    <a:pt x="181" y="62"/>
                  </a:lnTo>
                  <a:lnTo>
                    <a:pt x="180" y="62"/>
                  </a:lnTo>
                  <a:lnTo>
                    <a:pt x="179" y="62"/>
                  </a:lnTo>
                  <a:lnTo>
                    <a:pt x="178" y="62"/>
                  </a:lnTo>
                  <a:lnTo>
                    <a:pt x="177" y="62"/>
                  </a:lnTo>
                  <a:lnTo>
                    <a:pt x="177" y="63"/>
                  </a:lnTo>
                  <a:lnTo>
                    <a:pt x="176" y="63"/>
                  </a:lnTo>
                  <a:lnTo>
                    <a:pt x="175" y="63"/>
                  </a:lnTo>
                  <a:lnTo>
                    <a:pt x="175" y="64"/>
                  </a:lnTo>
                  <a:lnTo>
                    <a:pt x="174" y="64"/>
                  </a:lnTo>
                  <a:lnTo>
                    <a:pt x="173" y="64"/>
                  </a:lnTo>
                  <a:lnTo>
                    <a:pt x="173" y="65"/>
                  </a:lnTo>
                  <a:lnTo>
                    <a:pt x="172" y="64"/>
                  </a:lnTo>
                  <a:lnTo>
                    <a:pt x="171" y="64"/>
                  </a:lnTo>
                  <a:lnTo>
                    <a:pt x="170" y="64"/>
                  </a:lnTo>
                  <a:lnTo>
                    <a:pt x="169" y="64"/>
                  </a:lnTo>
                  <a:lnTo>
                    <a:pt x="168" y="64"/>
                  </a:lnTo>
                  <a:lnTo>
                    <a:pt x="167" y="64"/>
                  </a:lnTo>
                  <a:lnTo>
                    <a:pt x="166" y="64"/>
                  </a:lnTo>
                  <a:lnTo>
                    <a:pt x="165" y="64"/>
                  </a:lnTo>
                  <a:lnTo>
                    <a:pt x="163" y="63"/>
                  </a:lnTo>
                  <a:lnTo>
                    <a:pt x="162" y="63"/>
                  </a:lnTo>
                  <a:lnTo>
                    <a:pt x="162" y="62"/>
                  </a:lnTo>
                  <a:lnTo>
                    <a:pt x="161" y="62"/>
                  </a:lnTo>
                  <a:lnTo>
                    <a:pt x="161" y="61"/>
                  </a:lnTo>
                  <a:lnTo>
                    <a:pt x="160" y="61"/>
                  </a:lnTo>
                  <a:lnTo>
                    <a:pt x="159" y="61"/>
                  </a:lnTo>
                  <a:lnTo>
                    <a:pt x="157" y="60"/>
                  </a:lnTo>
                  <a:lnTo>
                    <a:pt x="155" y="60"/>
                  </a:lnTo>
                  <a:lnTo>
                    <a:pt x="153" y="60"/>
                  </a:lnTo>
                  <a:lnTo>
                    <a:pt x="151" y="60"/>
                  </a:lnTo>
                  <a:lnTo>
                    <a:pt x="149" y="60"/>
                  </a:lnTo>
                  <a:lnTo>
                    <a:pt x="146" y="60"/>
                  </a:lnTo>
                  <a:lnTo>
                    <a:pt x="143" y="60"/>
                  </a:lnTo>
                  <a:lnTo>
                    <a:pt x="141" y="61"/>
                  </a:lnTo>
                  <a:lnTo>
                    <a:pt x="138" y="61"/>
                  </a:lnTo>
                  <a:lnTo>
                    <a:pt x="135" y="61"/>
                  </a:lnTo>
                  <a:lnTo>
                    <a:pt x="133" y="61"/>
                  </a:lnTo>
                  <a:lnTo>
                    <a:pt x="130" y="61"/>
                  </a:lnTo>
                  <a:lnTo>
                    <a:pt x="128" y="61"/>
                  </a:lnTo>
                  <a:lnTo>
                    <a:pt x="126" y="61"/>
                  </a:lnTo>
                  <a:lnTo>
                    <a:pt x="125" y="61"/>
                  </a:lnTo>
                  <a:lnTo>
                    <a:pt x="124" y="62"/>
                  </a:lnTo>
                  <a:lnTo>
                    <a:pt x="123" y="61"/>
                  </a:lnTo>
                  <a:lnTo>
                    <a:pt x="122" y="61"/>
                  </a:lnTo>
                  <a:lnTo>
                    <a:pt x="121" y="61"/>
                  </a:lnTo>
                  <a:lnTo>
                    <a:pt x="120" y="61"/>
                  </a:lnTo>
                  <a:lnTo>
                    <a:pt x="119" y="61"/>
                  </a:lnTo>
                  <a:lnTo>
                    <a:pt x="118" y="61"/>
                  </a:lnTo>
                  <a:lnTo>
                    <a:pt x="117" y="61"/>
                  </a:lnTo>
                  <a:lnTo>
                    <a:pt x="115" y="61"/>
                  </a:lnTo>
                  <a:lnTo>
                    <a:pt x="114" y="61"/>
                  </a:lnTo>
                  <a:lnTo>
                    <a:pt x="113" y="61"/>
                  </a:lnTo>
                  <a:lnTo>
                    <a:pt x="112" y="61"/>
                  </a:lnTo>
                  <a:lnTo>
                    <a:pt x="111" y="61"/>
                  </a:lnTo>
                  <a:lnTo>
                    <a:pt x="110" y="61"/>
                  </a:lnTo>
                  <a:lnTo>
                    <a:pt x="109" y="61"/>
                  </a:lnTo>
                  <a:lnTo>
                    <a:pt x="108" y="61"/>
                  </a:lnTo>
                  <a:lnTo>
                    <a:pt x="107" y="61"/>
                  </a:lnTo>
                  <a:lnTo>
                    <a:pt x="106" y="61"/>
                  </a:lnTo>
                  <a:lnTo>
                    <a:pt x="105" y="61"/>
                  </a:lnTo>
                  <a:lnTo>
                    <a:pt x="104" y="61"/>
                  </a:lnTo>
                  <a:lnTo>
                    <a:pt x="103" y="61"/>
                  </a:lnTo>
                  <a:lnTo>
                    <a:pt x="101" y="61"/>
                  </a:lnTo>
                  <a:lnTo>
                    <a:pt x="100" y="62"/>
                  </a:lnTo>
                  <a:lnTo>
                    <a:pt x="99" y="62"/>
                  </a:lnTo>
                  <a:lnTo>
                    <a:pt x="98" y="62"/>
                  </a:lnTo>
                  <a:lnTo>
                    <a:pt x="97" y="62"/>
                  </a:lnTo>
                  <a:lnTo>
                    <a:pt x="96" y="62"/>
                  </a:lnTo>
                  <a:lnTo>
                    <a:pt x="95" y="62"/>
                  </a:lnTo>
                  <a:lnTo>
                    <a:pt x="94" y="62"/>
                  </a:lnTo>
                  <a:lnTo>
                    <a:pt x="93" y="62"/>
                  </a:lnTo>
                  <a:lnTo>
                    <a:pt x="92" y="62"/>
                  </a:lnTo>
                  <a:lnTo>
                    <a:pt x="91" y="62"/>
                  </a:lnTo>
                  <a:lnTo>
                    <a:pt x="90" y="62"/>
                  </a:lnTo>
                  <a:lnTo>
                    <a:pt x="88" y="62"/>
                  </a:lnTo>
                  <a:lnTo>
                    <a:pt x="87" y="62"/>
                  </a:lnTo>
                  <a:lnTo>
                    <a:pt x="86" y="63"/>
                  </a:lnTo>
                  <a:lnTo>
                    <a:pt x="85" y="63"/>
                  </a:lnTo>
                  <a:lnTo>
                    <a:pt x="84" y="64"/>
                  </a:lnTo>
                  <a:lnTo>
                    <a:pt x="83" y="64"/>
                  </a:lnTo>
                  <a:lnTo>
                    <a:pt x="82" y="64"/>
                  </a:lnTo>
                  <a:lnTo>
                    <a:pt x="81" y="64"/>
                  </a:lnTo>
                  <a:lnTo>
                    <a:pt x="80" y="64"/>
                  </a:lnTo>
                  <a:lnTo>
                    <a:pt x="79" y="65"/>
                  </a:lnTo>
                  <a:lnTo>
                    <a:pt x="78" y="65"/>
                  </a:lnTo>
                  <a:lnTo>
                    <a:pt x="77" y="65"/>
                  </a:lnTo>
                  <a:lnTo>
                    <a:pt x="76" y="65"/>
                  </a:lnTo>
                  <a:lnTo>
                    <a:pt x="75" y="65"/>
                  </a:lnTo>
                  <a:lnTo>
                    <a:pt x="74" y="65"/>
                  </a:lnTo>
                  <a:lnTo>
                    <a:pt x="73" y="66"/>
                  </a:lnTo>
                  <a:lnTo>
                    <a:pt x="71" y="66"/>
                  </a:lnTo>
                  <a:lnTo>
                    <a:pt x="69" y="66"/>
                  </a:lnTo>
                  <a:lnTo>
                    <a:pt x="68" y="67"/>
                  </a:lnTo>
                  <a:lnTo>
                    <a:pt x="66" y="67"/>
                  </a:lnTo>
                  <a:lnTo>
                    <a:pt x="65" y="67"/>
                  </a:lnTo>
                  <a:lnTo>
                    <a:pt x="64" y="67"/>
                  </a:lnTo>
                  <a:lnTo>
                    <a:pt x="63" y="68"/>
                  </a:lnTo>
                  <a:lnTo>
                    <a:pt x="62" y="68"/>
                  </a:lnTo>
                  <a:lnTo>
                    <a:pt x="61" y="68"/>
                  </a:lnTo>
                  <a:lnTo>
                    <a:pt x="60" y="68"/>
                  </a:lnTo>
                  <a:lnTo>
                    <a:pt x="59" y="67"/>
                  </a:lnTo>
                  <a:lnTo>
                    <a:pt x="58" y="67"/>
                  </a:lnTo>
                  <a:lnTo>
                    <a:pt x="56" y="66"/>
                  </a:lnTo>
                  <a:lnTo>
                    <a:pt x="55" y="65"/>
                  </a:lnTo>
                  <a:lnTo>
                    <a:pt x="53" y="64"/>
                  </a:lnTo>
                  <a:lnTo>
                    <a:pt x="51" y="63"/>
                  </a:lnTo>
                  <a:lnTo>
                    <a:pt x="50" y="62"/>
                  </a:lnTo>
                  <a:lnTo>
                    <a:pt x="48" y="60"/>
                  </a:lnTo>
                  <a:lnTo>
                    <a:pt x="46" y="59"/>
                  </a:lnTo>
                  <a:lnTo>
                    <a:pt x="44" y="57"/>
                  </a:lnTo>
                  <a:lnTo>
                    <a:pt x="42" y="56"/>
                  </a:lnTo>
                  <a:lnTo>
                    <a:pt x="41" y="54"/>
                  </a:lnTo>
                  <a:lnTo>
                    <a:pt x="39" y="53"/>
                  </a:lnTo>
                  <a:lnTo>
                    <a:pt x="38" y="52"/>
                  </a:lnTo>
                  <a:lnTo>
                    <a:pt x="37" y="51"/>
                  </a:lnTo>
                  <a:lnTo>
                    <a:pt x="35" y="49"/>
                  </a:lnTo>
                  <a:lnTo>
                    <a:pt x="34" y="47"/>
                  </a:lnTo>
                  <a:lnTo>
                    <a:pt x="33" y="46"/>
                  </a:lnTo>
                  <a:lnTo>
                    <a:pt x="32" y="45"/>
                  </a:lnTo>
                  <a:lnTo>
                    <a:pt x="31" y="44"/>
                  </a:lnTo>
                  <a:lnTo>
                    <a:pt x="31" y="43"/>
                  </a:lnTo>
                  <a:lnTo>
                    <a:pt x="30" y="42"/>
                  </a:lnTo>
                  <a:lnTo>
                    <a:pt x="29" y="42"/>
                  </a:lnTo>
                  <a:lnTo>
                    <a:pt x="29" y="41"/>
                  </a:lnTo>
                  <a:lnTo>
                    <a:pt x="28" y="40"/>
                  </a:lnTo>
                  <a:lnTo>
                    <a:pt x="27" y="40"/>
                  </a:lnTo>
                  <a:lnTo>
                    <a:pt x="27" y="39"/>
                  </a:lnTo>
                  <a:lnTo>
                    <a:pt x="26" y="39"/>
                  </a:lnTo>
                  <a:lnTo>
                    <a:pt x="25" y="38"/>
                  </a:lnTo>
                  <a:lnTo>
                    <a:pt x="24" y="37"/>
                  </a:lnTo>
                  <a:lnTo>
                    <a:pt x="25" y="35"/>
                  </a:lnTo>
                  <a:close/>
                  <a:moveTo>
                    <a:pt x="31" y="184"/>
                  </a:moveTo>
                  <a:lnTo>
                    <a:pt x="31" y="183"/>
                  </a:lnTo>
                  <a:lnTo>
                    <a:pt x="32" y="183"/>
                  </a:lnTo>
                  <a:lnTo>
                    <a:pt x="34" y="183"/>
                  </a:lnTo>
                  <a:lnTo>
                    <a:pt x="36" y="183"/>
                  </a:lnTo>
                  <a:lnTo>
                    <a:pt x="39" y="183"/>
                  </a:lnTo>
                  <a:lnTo>
                    <a:pt x="42" y="183"/>
                  </a:lnTo>
                  <a:lnTo>
                    <a:pt x="45" y="182"/>
                  </a:lnTo>
                  <a:lnTo>
                    <a:pt x="49" y="182"/>
                  </a:lnTo>
                  <a:lnTo>
                    <a:pt x="53" y="182"/>
                  </a:lnTo>
                  <a:lnTo>
                    <a:pt x="56" y="181"/>
                  </a:lnTo>
                  <a:lnTo>
                    <a:pt x="60" y="181"/>
                  </a:lnTo>
                  <a:lnTo>
                    <a:pt x="63" y="181"/>
                  </a:lnTo>
                  <a:lnTo>
                    <a:pt x="66" y="181"/>
                  </a:lnTo>
                  <a:lnTo>
                    <a:pt x="70" y="181"/>
                  </a:lnTo>
                  <a:lnTo>
                    <a:pt x="72" y="181"/>
                  </a:lnTo>
                  <a:lnTo>
                    <a:pt x="74" y="181"/>
                  </a:lnTo>
                  <a:lnTo>
                    <a:pt x="75" y="181"/>
                  </a:lnTo>
                  <a:lnTo>
                    <a:pt x="77" y="181"/>
                  </a:lnTo>
                  <a:lnTo>
                    <a:pt x="79" y="181"/>
                  </a:lnTo>
                  <a:lnTo>
                    <a:pt x="81" y="181"/>
                  </a:lnTo>
                  <a:lnTo>
                    <a:pt x="84" y="181"/>
                  </a:lnTo>
                  <a:lnTo>
                    <a:pt x="87" y="182"/>
                  </a:lnTo>
                  <a:lnTo>
                    <a:pt x="90" y="182"/>
                  </a:lnTo>
                  <a:lnTo>
                    <a:pt x="94" y="182"/>
                  </a:lnTo>
                  <a:lnTo>
                    <a:pt x="97" y="182"/>
                  </a:lnTo>
                  <a:lnTo>
                    <a:pt x="100" y="182"/>
                  </a:lnTo>
                  <a:lnTo>
                    <a:pt x="103" y="182"/>
                  </a:lnTo>
                  <a:lnTo>
                    <a:pt x="106" y="182"/>
                  </a:lnTo>
                  <a:lnTo>
                    <a:pt x="108" y="182"/>
                  </a:lnTo>
                  <a:lnTo>
                    <a:pt x="110" y="182"/>
                  </a:lnTo>
                  <a:lnTo>
                    <a:pt x="112" y="182"/>
                  </a:lnTo>
                  <a:lnTo>
                    <a:pt x="114" y="183"/>
                  </a:lnTo>
                  <a:lnTo>
                    <a:pt x="117" y="183"/>
                  </a:lnTo>
                  <a:lnTo>
                    <a:pt x="120" y="183"/>
                  </a:lnTo>
                  <a:lnTo>
                    <a:pt x="124" y="183"/>
                  </a:lnTo>
                  <a:lnTo>
                    <a:pt x="128" y="184"/>
                  </a:lnTo>
                  <a:lnTo>
                    <a:pt x="133" y="184"/>
                  </a:lnTo>
                  <a:lnTo>
                    <a:pt x="139" y="185"/>
                  </a:lnTo>
                  <a:lnTo>
                    <a:pt x="144" y="185"/>
                  </a:lnTo>
                  <a:lnTo>
                    <a:pt x="150" y="186"/>
                  </a:lnTo>
                  <a:lnTo>
                    <a:pt x="155" y="187"/>
                  </a:lnTo>
                  <a:lnTo>
                    <a:pt x="161" y="187"/>
                  </a:lnTo>
                  <a:lnTo>
                    <a:pt x="167" y="188"/>
                  </a:lnTo>
                  <a:lnTo>
                    <a:pt x="171" y="188"/>
                  </a:lnTo>
                  <a:lnTo>
                    <a:pt x="175" y="189"/>
                  </a:lnTo>
                  <a:lnTo>
                    <a:pt x="178" y="189"/>
                  </a:lnTo>
                  <a:lnTo>
                    <a:pt x="180" y="189"/>
                  </a:lnTo>
                  <a:lnTo>
                    <a:pt x="182" y="190"/>
                  </a:lnTo>
                  <a:lnTo>
                    <a:pt x="183" y="190"/>
                  </a:lnTo>
                  <a:lnTo>
                    <a:pt x="184" y="190"/>
                  </a:lnTo>
                  <a:lnTo>
                    <a:pt x="186" y="190"/>
                  </a:lnTo>
                  <a:lnTo>
                    <a:pt x="187" y="190"/>
                  </a:lnTo>
                  <a:lnTo>
                    <a:pt x="189" y="190"/>
                  </a:lnTo>
                  <a:lnTo>
                    <a:pt x="190" y="190"/>
                  </a:lnTo>
                  <a:lnTo>
                    <a:pt x="192" y="191"/>
                  </a:lnTo>
                  <a:lnTo>
                    <a:pt x="194" y="191"/>
                  </a:lnTo>
                  <a:lnTo>
                    <a:pt x="195" y="191"/>
                  </a:lnTo>
                  <a:lnTo>
                    <a:pt x="197" y="191"/>
                  </a:lnTo>
                  <a:lnTo>
                    <a:pt x="198" y="193"/>
                  </a:lnTo>
                  <a:lnTo>
                    <a:pt x="200" y="193"/>
                  </a:lnTo>
                  <a:lnTo>
                    <a:pt x="201" y="193"/>
                  </a:lnTo>
                  <a:lnTo>
                    <a:pt x="202" y="193"/>
                  </a:lnTo>
                  <a:lnTo>
                    <a:pt x="203" y="194"/>
                  </a:lnTo>
                  <a:lnTo>
                    <a:pt x="204" y="194"/>
                  </a:lnTo>
                  <a:lnTo>
                    <a:pt x="205" y="194"/>
                  </a:lnTo>
                  <a:lnTo>
                    <a:pt x="206" y="194"/>
                  </a:lnTo>
                  <a:lnTo>
                    <a:pt x="207" y="194"/>
                  </a:lnTo>
                  <a:lnTo>
                    <a:pt x="208" y="194"/>
                  </a:lnTo>
                  <a:lnTo>
                    <a:pt x="209" y="195"/>
                  </a:lnTo>
                  <a:lnTo>
                    <a:pt x="211" y="195"/>
                  </a:lnTo>
                  <a:lnTo>
                    <a:pt x="212" y="195"/>
                  </a:lnTo>
                  <a:lnTo>
                    <a:pt x="214" y="196"/>
                  </a:lnTo>
                  <a:lnTo>
                    <a:pt x="215" y="196"/>
                  </a:lnTo>
                  <a:lnTo>
                    <a:pt x="216" y="196"/>
                  </a:lnTo>
                  <a:lnTo>
                    <a:pt x="217" y="196"/>
                  </a:lnTo>
                  <a:lnTo>
                    <a:pt x="218" y="196"/>
                  </a:lnTo>
                  <a:lnTo>
                    <a:pt x="219" y="196"/>
                  </a:lnTo>
                  <a:lnTo>
                    <a:pt x="220" y="197"/>
                  </a:lnTo>
                  <a:lnTo>
                    <a:pt x="221" y="197"/>
                  </a:lnTo>
                  <a:lnTo>
                    <a:pt x="222" y="197"/>
                  </a:lnTo>
                  <a:lnTo>
                    <a:pt x="223" y="197"/>
                  </a:lnTo>
                  <a:lnTo>
                    <a:pt x="224" y="197"/>
                  </a:lnTo>
                  <a:lnTo>
                    <a:pt x="224" y="196"/>
                  </a:lnTo>
                  <a:lnTo>
                    <a:pt x="225" y="196"/>
                  </a:lnTo>
                  <a:lnTo>
                    <a:pt x="226" y="196"/>
                  </a:lnTo>
                  <a:lnTo>
                    <a:pt x="227" y="196"/>
                  </a:lnTo>
                  <a:lnTo>
                    <a:pt x="228" y="195"/>
                  </a:lnTo>
                  <a:lnTo>
                    <a:pt x="229" y="195"/>
                  </a:lnTo>
                  <a:lnTo>
                    <a:pt x="230" y="195"/>
                  </a:lnTo>
                  <a:lnTo>
                    <a:pt x="231" y="195"/>
                  </a:lnTo>
                  <a:lnTo>
                    <a:pt x="232" y="195"/>
                  </a:lnTo>
                  <a:lnTo>
                    <a:pt x="233" y="195"/>
                  </a:lnTo>
                  <a:lnTo>
                    <a:pt x="234" y="195"/>
                  </a:lnTo>
                  <a:lnTo>
                    <a:pt x="235" y="195"/>
                  </a:lnTo>
                  <a:lnTo>
                    <a:pt x="236" y="195"/>
                  </a:lnTo>
                  <a:lnTo>
                    <a:pt x="237" y="195"/>
                  </a:lnTo>
                  <a:lnTo>
                    <a:pt x="238" y="194"/>
                  </a:lnTo>
                  <a:lnTo>
                    <a:pt x="239" y="194"/>
                  </a:lnTo>
                  <a:lnTo>
                    <a:pt x="241" y="194"/>
                  </a:lnTo>
                  <a:lnTo>
                    <a:pt x="241" y="193"/>
                  </a:lnTo>
                  <a:lnTo>
                    <a:pt x="242" y="193"/>
                  </a:lnTo>
                  <a:lnTo>
                    <a:pt x="243" y="193"/>
                  </a:lnTo>
                  <a:lnTo>
                    <a:pt x="244" y="193"/>
                  </a:lnTo>
                  <a:lnTo>
                    <a:pt x="245" y="193"/>
                  </a:lnTo>
                  <a:lnTo>
                    <a:pt x="246" y="193"/>
                  </a:lnTo>
                  <a:lnTo>
                    <a:pt x="249" y="194"/>
                  </a:lnTo>
                  <a:lnTo>
                    <a:pt x="251" y="196"/>
                  </a:lnTo>
                  <a:lnTo>
                    <a:pt x="254" y="198"/>
                  </a:lnTo>
                  <a:lnTo>
                    <a:pt x="257" y="201"/>
                  </a:lnTo>
                  <a:lnTo>
                    <a:pt x="262" y="203"/>
                  </a:lnTo>
                  <a:lnTo>
                    <a:pt x="265" y="206"/>
                  </a:lnTo>
                  <a:lnTo>
                    <a:pt x="269" y="209"/>
                  </a:lnTo>
                  <a:lnTo>
                    <a:pt x="272" y="213"/>
                  </a:lnTo>
                  <a:lnTo>
                    <a:pt x="275" y="216"/>
                  </a:lnTo>
                  <a:lnTo>
                    <a:pt x="278" y="219"/>
                  </a:lnTo>
                  <a:lnTo>
                    <a:pt x="280" y="222"/>
                  </a:lnTo>
                  <a:lnTo>
                    <a:pt x="282" y="225"/>
                  </a:lnTo>
                  <a:lnTo>
                    <a:pt x="284" y="227"/>
                  </a:lnTo>
                  <a:lnTo>
                    <a:pt x="284" y="230"/>
                  </a:lnTo>
                  <a:lnTo>
                    <a:pt x="285" y="232"/>
                  </a:lnTo>
                  <a:lnTo>
                    <a:pt x="284" y="232"/>
                  </a:lnTo>
                  <a:lnTo>
                    <a:pt x="284" y="233"/>
                  </a:lnTo>
                  <a:lnTo>
                    <a:pt x="283" y="233"/>
                  </a:lnTo>
                  <a:lnTo>
                    <a:pt x="283" y="234"/>
                  </a:lnTo>
                  <a:lnTo>
                    <a:pt x="282" y="234"/>
                  </a:lnTo>
                  <a:lnTo>
                    <a:pt x="282" y="235"/>
                  </a:lnTo>
                  <a:lnTo>
                    <a:pt x="281" y="235"/>
                  </a:lnTo>
                  <a:lnTo>
                    <a:pt x="281" y="236"/>
                  </a:lnTo>
                  <a:lnTo>
                    <a:pt x="280" y="236"/>
                  </a:lnTo>
                  <a:lnTo>
                    <a:pt x="280" y="237"/>
                  </a:lnTo>
                  <a:lnTo>
                    <a:pt x="280" y="239"/>
                  </a:lnTo>
                  <a:lnTo>
                    <a:pt x="279" y="239"/>
                  </a:lnTo>
                  <a:lnTo>
                    <a:pt x="279" y="240"/>
                  </a:lnTo>
                  <a:lnTo>
                    <a:pt x="279" y="241"/>
                  </a:lnTo>
                  <a:lnTo>
                    <a:pt x="278" y="242"/>
                  </a:lnTo>
                  <a:lnTo>
                    <a:pt x="278" y="244"/>
                  </a:lnTo>
                  <a:lnTo>
                    <a:pt x="277" y="246"/>
                  </a:lnTo>
                  <a:lnTo>
                    <a:pt x="277" y="247"/>
                  </a:lnTo>
                  <a:lnTo>
                    <a:pt x="277" y="249"/>
                  </a:lnTo>
                  <a:lnTo>
                    <a:pt x="276" y="251"/>
                  </a:lnTo>
                  <a:lnTo>
                    <a:pt x="276" y="253"/>
                  </a:lnTo>
                  <a:lnTo>
                    <a:pt x="275" y="255"/>
                  </a:lnTo>
                  <a:lnTo>
                    <a:pt x="275" y="257"/>
                  </a:lnTo>
                  <a:lnTo>
                    <a:pt x="274" y="258"/>
                  </a:lnTo>
                  <a:lnTo>
                    <a:pt x="274" y="259"/>
                  </a:lnTo>
                  <a:lnTo>
                    <a:pt x="274" y="261"/>
                  </a:lnTo>
                  <a:lnTo>
                    <a:pt x="274" y="262"/>
                  </a:lnTo>
                  <a:lnTo>
                    <a:pt x="272" y="264"/>
                  </a:lnTo>
                  <a:lnTo>
                    <a:pt x="272" y="267"/>
                  </a:lnTo>
                  <a:lnTo>
                    <a:pt x="271" y="269"/>
                  </a:lnTo>
                  <a:lnTo>
                    <a:pt x="270" y="271"/>
                  </a:lnTo>
                  <a:lnTo>
                    <a:pt x="269" y="272"/>
                  </a:lnTo>
                  <a:lnTo>
                    <a:pt x="269" y="274"/>
                  </a:lnTo>
                  <a:lnTo>
                    <a:pt x="268" y="275"/>
                  </a:lnTo>
                  <a:lnTo>
                    <a:pt x="268" y="277"/>
                  </a:lnTo>
                  <a:lnTo>
                    <a:pt x="268" y="278"/>
                  </a:lnTo>
                  <a:lnTo>
                    <a:pt x="267" y="279"/>
                  </a:lnTo>
                  <a:lnTo>
                    <a:pt x="267" y="280"/>
                  </a:lnTo>
                  <a:lnTo>
                    <a:pt x="267" y="281"/>
                  </a:lnTo>
                  <a:lnTo>
                    <a:pt x="266" y="283"/>
                  </a:lnTo>
                  <a:lnTo>
                    <a:pt x="266" y="285"/>
                  </a:lnTo>
                  <a:lnTo>
                    <a:pt x="266" y="286"/>
                  </a:lnTo>
                  <a:lnTo>
                    <a:pt x="266" y="288"/>
                  </a:lnTo>
                  <a:lnTo>
                    <a:pt x="265" y="289"/>
                  </a:lnTo>
                  <a:lnTo>
                    <a:pt x="264" y="291"/>
                  </a:lnTo>
                  <a:lnTo>
                    <a:pt x="264" y="293"/>
                  </a:lnTo>
                  <a:lnTo>
                    <a:pt x="263" y="296"/>
                  </a:lnTo>
                  <a:lnTo>
                    <a:pt x="262" y="299"/>
                  </a:lnTo>
                  <a:lnTo>
                    <a:pt x="260" y="302"/>
                  </a:lnTo>
                  <a:lnTo>
                    <a:pt x="259" y="305"/>
                  </a:lnTo>
                  <a:lnTo>
                    <a:pt x="258" y="309"/>
                  </a:lnTo>
                  <a:lnTo>
                    <a:pt x="256" y="312"/>
                  </a:lnTo>
                  <a:lnTo>
                    <a:pt x="255" y="315"/>
                  </a:lnTo>
                  <a:lnTo>
                    <a:pt x="254" y="318"/>
                  </a:lnTo>
                  <a:lnTo>
                    <a:pt x="253" y="321"/>
                  </a:lnTo>
                  <a:lnTo>
                    <a:pt x="252" y="323"/>
                  </a:lnTo>
                  <a:lnTo>
                    <a:pt x="252" y="325"/>
                  </a:lnTo>
                  <a:lnTo>
                    <a:pt x="251" y="327"/>
                  </a:lnTo>
                  <a:lnTo>
                    <a:pt x="251" y="328"/>
                  </a:lnTo>
                  <a:lnTo>
                    <a:pt x="250" y="328"/>
                  </a:lnTo>
                  <a:lnTo>
                    <a:pt x="250" y="329"/>
                  </a:lnTo>
                  <a:lnTo>
                    <a:pt x="249" y="329"/>
                  </a:lnTo>
                  <a:lnTo>
                    <a:pt x="249" y="331"/>
                  </a:lnTo>
                  <a:lnTo>
                    <a:pt x="248" y="331"/>
                  </a:lnTo>
                  <a:lnTo>
                    <a:pt x="248" y="332"/>
                  </a:lnTo>
                  <a:lnTo>
                    <a:pt x="247" y="332"/>
                  </a:lnTo>
                  <a:lnTo>
                    <a:pt x="247" y="333"/>
                  </a:lnTo>
                  <a:lnTo>
                    <a:pt x="246" y="334"/>
                  </a:lnTo>
                  <a:lnTo>
                    <a:pt x="245" y="335"/>
                  </a:lnTo>
                  <a:lnTo>
                    <a:pt x="245" y="336"/>
                  </a:lnTo>
                  <a:lnTo>
                    <a:pt x="244" y="336"/>
                  </a:lnTo>
                  <a:lnTo>
                    <a:pt x="244" y="337"/>
                  </a:lnTo>
                  <a:lnTo>
                    <a:pt x="243" y="337"/>
                  </a:lnTo>
                  <a:lnTo>
                    <a:pt x="243" y="338"/>
                  </a:lnTo>
                  <a:lnTo>
                    <a:pt x="243" y="339"/>
                  </a:lnTo>
                  <a:lnTo>
                    <a:pt x="242" y="339"/>
                  </a:lnTo>
                  <a:lnTo>
                    <a:pt x="241" y="339"/>
                  </a:lnTo>
                  <a:lnTo>
                    <a:pt x="241" y="340"/>
                  </a:lnTo>
                  <a:lnTo>
                    <a:pt x="240" y="340"/>
                  </a:lnTo>
                  <a:lnTo>
                    <a:pt x="239" y="341"/>
                  </a:lnTo>
                  <a:lnTo>
                    <a:pt x="238" y="342"/>
                  </a:lnTo>
                  <a:lnTo>
                    <a:pt x="237" y="343"/>
                  </a:lnTo>
                  <a:lnTo>
                    <a:pt x="237" y="344"/>
                  </a:lnTo>
                  <a:lnTo>
                    <a:pt x="234" y="345"/>
                  </a:lnTo>
                  <a:lnTo>
                    <a:pt x="233" y="345"/>
                  </a:lnTo>
                  <a:lnTo>
                    <a:pt x="232" y="345"/>
                  </a:lnTo>
                  <a:lnTo>
                    <a:pt x="232" y="346"/>
                  </a:lnTo>
                  <a:lnTo>
                    <a:pt x="231" y="346"/>
                  </a:lnTo>
                  <a:lnTo>
                    <a:pt x="231" y="347"/>
                  </a:lnTo>
                  <a:lnTo>
                    <a:pt x="230" y="347"/>
                  </a:lnTo>
                  <a:lnTo>
                    <a:pt x="229" y="348"/>
                  </a:lnTo>
                  <a:lnTo>
                    <a:pt x="228" y="348"/>
                  </a:lnTo>
                  <a:lnTo>
                    <a:pt x="227" y="349"/>
                  </a:lnTo>
                  <a:lnTo>
                    <a:pt x="226" y="349"/>
                  </a:lnTo>
                  <a:lnTo>
                    <a:pt x="225" y="350"/>
                  </a:lnTo>
                  <a:lnTo>
                    <a:pt x="224" y="350"/>
                  </a:lnTo>
                  <a:lnTo>
                    <a:pt x="223" y="351"/>
                  </a:lnTo>
                  <a:lnTo>
                    <a:pt x="222" y="352"/>
                  </a:lnTo>
                  <a:lnTo>
                    <a:pt x="221" y="352"/>
                  </a:lnTo>
                  <a:lnTo>
                    <a:pt x="220" y="352"/>
                  </a:lnTo>
                  <a:lnTo>
                    <a:pt x="220" y="353"/>
                  </a:lnTo>
                  <a:lnTo>
                    <a:pt x="219" y="353"/>
                  </a:lnTo>
                  <a:lnTo>
                    <a:pt x="218" y="353"/>
                  </a:lnTo>
                  <a:lnTo>
                    <a:pt x="218" y="354"/>
                  </a:lnTo>
                  <a:lnTo>
                    <a:pt x="217" y="353"/>
                  </a:lnTo>
                  <a:lnTo>
                    <a:pt x="216" y="353"/>
                  </a:lnTo>
                  <a:lnTo>
                    <a:pt x="215" y="353"/>
                  </a:lnTo>
                  <a:lnTo>
                    <a:pt x="215" y="352"/>
                  </a:lnTo>
                  <a:lnTo>
                    <a:pt x="214" y="352"/>
                  </a:lnTo>
                  <a:lnTo>
                    <a:pt x="214" y="351"/>
                  </a:lnTo>
                  <a:lnTo>
                    <a:pt x="212" y="351"/>
                  </a:lnTo>
                  <a:lnTo>
                    <a:pt x="211" y="351"/>
                  </a:lnTo>
                  <a:lnTo>
                    <a:pt x="210" y="350"/>
                  </a:lnTo>
                  <a:lnTo>
                    <a:pt x="209" y="349"/>
                  </a:lnTo>
                  <a:lnTo>
                    <a:pt x="208" y="349"/>
                  </a:lnTo>
                  <a:lnTo>
                    <a:pt x="208" y="348"/>
                  </a:lnTo>
                  <a:lnTo>
                    <a:pt x="207" y="348"/>
                  </a:lnTo>
                  <a:lnTo>
                    <a:pt x="207" y="347"/>
                  </a:lnTo>
                  <a:lnTo>
                    <a:pt x="206" y="347"/>
                  </a:lnTo>
                  <a:lnTo>
                    <a:pt x="206" y="346"/>
                  </a:lnTo>
                  <a:lnTo>
                    <a:pt x="205" y="346"/>
                  </a:lnTo>
                  <a:lnTo>
                    <a:pt x="205" y="345"/>
                  </a:lnTo>
                  <a:lnTo>
                    <a:pt x="204" y="345"/>
                  </a:lnTo>
                  <a:lnTo>
                    <a:pt x="204" y="344"/>
                  </a:lnTo>
                  <a:lnTo>
                    <a:pt x="203" y="343"/>
                  </a:lnTo>
                  <a:lnTo>
                    <a:pt x="202" y="342"/>
                  </a:lnTo>
                  <a:lnTo>
                    <a:pt x="201" y="341"/>
                  </a:lnTo>
                  <a:lnTo>
                    <a:pt x="201" y="340"/>
                  </a:lnTo>
                  <a:lnTo>
                    <a:pt x="200" y="339"/>
                  </a:lnTo>
                  <a:lnTo>
                    <a:pt x="199" y="338"/>
                  </a:lnTo>
                  <a:lnTo>
                    <a:pt x="198" y="337"/>
                  </a:lnTo>
                  <a:lnTo>
                    <a:pt x="197" y="336"/>
                  </a:lnTo>
                  <a:lnTo>
                    <a:pt x="196" y="335"/>
                  </a:lnTo>
                  <a:lnTo>
                    <a:pt x="195" y="335"/>
                  </a:lnTo>
                  <a:lnTo>
                    <a:pt x="194" y="334"/>
                  </a:lnTo>
                  <a:lnTo>
                    <a:pt x="193" y="332"/>
                  </a:lnTo>
                  <a:lnTo>
                    <a:pt x="192" y="331"/>
                  </a:lnTo>
                  <a:lnTo>
                    <a:pt x="192" y="329"/>
                  </a:lnTo>
                  <a:lnTo>
                    <a:pt x="192" y="328"/>
                  </a:lnTo>
                  <a:lnTo>
                    <a:pt x="191" y="327"/>
                  </a:lnTo>
                  <a:lnTo>
                    <a:pt x="190" y="326"/>
                  </a:lnTo>
                  <a:lnTo>
                    <a:pt x="190" y="325"/>
                  </a:lnTo>
                  <a:lnTo>
                    <a:pt x="189" y="325"/>
                  </a:lnTo>
                  <a:lnTo>
                    <a:pt x="187" y="323"/>
                  </a:lnTo>
                  <a:lnTo>
                    <a:pt x="185" y="321"/>
                  </a:lnTo>
                  <a:lnTo>
                    <a:pt x="183" y="320"/>
                  </a:lnTo>
                  <a:lnTo>
                    <a:pt x="182" y="319"/>
                  </a:lnTo>
                  <a:lnTo>
                    <a:pt x="181" y="318"/>
                  </a:lnTo>
                  <a:lnTo>
                    <a:pt x="179" y="317"/>
                  </a:lnTo>
                  <a:lnTo>
                    <a:pt x="178" y="316"/>
                  </a:lnTo>
                  <a:lnTo>
                    <a:pt x="177" y="315"/>
                  </a:lnTo>
                  <a:lnTo>
                    <a:pt x="176" y="314"/>
                  </a:lnTo>
                  <a:lnTo>
                    <a:pt x="175" y="314"/>
                  </a:lnTo>
                  <a:lnTo>
                    <a:pt x="175" y="313"/>
                  </a:lnTo>
                  <a:lnTo>
                    <a:pt x="174" y="313"/>
                  </a:lnTo>
                  <a:lnTo>
                    <a:pt x="174" y="312"/>
                  </a:lnTo>
                  <a:lnTo>
                    <a:pt x="173" y="311"/>
                  </a:lnTo>
                  <a:lnTo>
                    <a:pt x="174" y="311"/>
                  </a:lnTo>
                  <a:lnTo>
                    <a:pt x="175" y="311"/>
                  </a:lnTo>
                  <a:lnTo>
                    <a:pt x="176" y="311"/>
                  </a:lnTo>
                  <a:lnTo>
                    <a:pt x="178" y="311"/>
                  </a:lnTo>
                  <a:lnTo>
                    <a:pt x="180" y="311"/>
                  </a:lnTo>
                  <a:lnTo>
                    <a:pt x="182" y="312"/>
                  </a:lnTo>
                  <a:lnTo>
                    <a:pt x="184" y="312"/>
                  </a:lnTo>
                  <a:lnTo>
                    <a:pt x="187" y="313"/>
                  </a:lnTo>
                  <a:lnTo>
                    <a:pt x="189" y="313"/>
                  </a:lnTo>
                  <a:lnTo>
                    <a:pt x="192" y="313"/>
                  </a:lnTo>
                  <a:lnTo>
                    <a:pt x="194" y="314"/>
                  </a:lnTo>
                  <a:lnTo>
                    <a:pt x="197" y="314"/>
                  </a:lnTo>
                  <a:lnTo>
                    <a:pt x="199" y="315"/>
                  </a:lnTo>
                  <a:lnTo>
                    <a:pt x="201" y="315"/>
                  </a:lnTo>
                  <a:lnTo>
                    <a:pt x="202" y="315"/>
                  </a:lnTo>
                  <a:lnTo>
                    <a:pt x="204" y="315"/>
                  </a:lnTo>
                  <a:lnTo>
                    <a:pt x="205" y="316"/>
                  </a:lnTo>
                  <a:lnTo>
                    <a:pt x="206" y="316"/>
                  </a:lnTo>
                  <a:lnTo>
                    <a:pt x="208" y="316"/>
                  </a:lnTo>
                  <a:lnTo>
                    <a:pt x="209" y="316"/>
                  </a:lnTo>
                  <a:lnTo>
                    <a:pt x="210" y="316"/>
                  </a:lnTo>
                  <a:lnTo>
                    <a:pt x="211" y="316"/>
                  </a:lnTo>
                  <a:lnTo>
                    <a:pt x="212" y="316"/>
                  </a:lnTo>
                  <a:lnTo>
                    <a:pt x="214" y="316"/>
                  </a:lnTo>
                  <a:lnTo>
                    <a:pt x="215" y="316"/>
                  </a:lnTo>
                  <a:lnTo>
                    <a:pt x="215" y="315"/>
                  </a:lnTo>
                  <a:lnTo>
                    <a:pt x="216" y="314"/>
                  </a:lnTo>
                  <a:lnTo>
                    <a:pt x="217" y="313"/>
                  </a:lnTo>
                  <a:lnTo>
                    <a:pt x="218" y="312"/>
                  </a:lnTo>
                  <a:lnTo>
                    <a:pt x="219" y="311"/>
                  </a:lnTo>
                  <a:lnTo>
                    <a:pt x="219" y="310"/>
                  </a:lnTo>
                  <a:lnTo>
                    <a:pt x="220" y="308"/>
                  </a:lnTo>
                  <a:lnTo>
                    <a:pt x="222" y="307"/>
                  </a:lnTo>
                  <a:lnTo>
                    <a:pt x="223" y="303"/>
                  </a:lnTo>
                  <a:lnTo>
                    <a:pt x="225" y="300"/>
                  </a:lnTo>
                  <a:lnTo>
                    <a:pt x="227" y="296"/>
                  </a:lnTo>
                  <a:lnTo>
                    <a:pt x="229" y="292"/>
                  </a:lnTo>
                  <a:lnTo>
                    <a:pt x="231" y="287"/>
                  </a:lnTo>
                  <a:lnTo>
                    <a:pt x="232" y="281"/>
                  </a:lnTo>
                  <a:lnTo>
                    <a:pt x="234" y="276"/>
                  </a:lnTo>
                  <a:lnTo>
                    <a:pt x="236" y="272"/>
                  </a:lnTo>
                  <a:lnTo>
                    <a:pt x="237" y="267"/>
                  </a:lnTo>
                  <a:lnTo>
                    <a:pt x="239" y="262"/>
                  </a:lnTo>
                  <a:lnTo>
                    <a:pt x="240" y="257"/>
                  </a:lnTo>
                  <a:lnTo>
                    <a:pt x="241" y="252"/>
                  </a:lnTo>
                  <a:lnTo>
                    <a:pt x="242" y="248"/>
                  </a:lnTo>
                  <a:lnTo>
                    <a:pt x="243" y="244"/>
                  </a:lnTo>
                  <a:lnTo>
                    <a:pt x="244" y="241"/>
                  </a:lnTo>
                  <a:lnTo>
                    <a:pt x="245" y="237"/>
                  </a:lnTo>
                  <a:lnTo>
                    <a:pt x="245" y="236"/>
                  </a:lnTo>
                  <a:lnTo>
                    <a:pt x="245" y="235"/>
                  </a:lnTo>
                  <a:lnTo>
                    <a:pt x="245" y="233"/>
                  </a:lnTo>
                  <a:lnTo>
                    <a:pt x="245" y="232"/>
                  </a:lnTo>
                  <a:lnTo>
                    <a:pt x="246" y="231"/>
                  </a:lnTo>
                  <a:lnTo>
                    <a:pt x="246" y="229"/>
                  </a:lnTo>
                  <a:lnTo>
                    <a:pt x="246" y="228"/>
                  </a:lnTo>
                  <a:lnTo>
                    <a:pt x="246" y="226"/>
                  </a:lnTo>
                  <a:lnTo>
                    <a:pt x="246" y="225"/>
                  </a:lnTo>
                  <a:lnTo>
                    <a:pt x="246" y="223"/>
                  </a:lnTo>
                  <a:lnTo>
                    <a:pt x="246" y="222"/>
                  </a:lnTo>
                  <a:lnTo>
                    <a:pt x="245" y="220"/>
                  </a:lnTo>
                  <a:lnTo>
                    <a:pt x="245" y="219"/>
                  </a:lnTo>
                  <a:lnTo>
                    <a:pt x="245" y="218"/>
                  </a:lnTo>
                  <a:lnTo>
                    <a:pt x="244" y="217"/>
                  </a:lnTo>
                  <a:lnTo>
                    <a:pt x="243" y="216"/>
                  </a:lnTo>
                  <a:lnTo>
                    <a:pt x="242" y="216"/>
                  </a:lnTo>
                  <a:lnTo>
                    <a:pt x="242" y="215"/>
                  </a:lnTo>
                  <a:lnTo>
                    <a:pt x="241" y="215"/>
                  </a:lnTo>
                  <a:lnTo>
                    <a:pt x="240" y="215"/>
                  </a:lnTo>
                  <a:lnTo>
                    <a:pt x="238" y="214"/>
                  </a:lnTo>
                  <a:lnTo>
                    <a:pt x="237" y="214"/>
                  </a:lnTo>
                  <a:lnTo>
                    <a:pt x="236" y="214"/>
                  </a:lnTo>
                  <a:lnTo>
                    <a:pt x="235" y="213"/>
                  </a:lnTo>
                  <a:lnTo>
                    <a:pt x="234" y="213"/>
                  </a:lnTo>
                  <a:lnTo>
                    <a:pt x="232" y="213"/>
                  </a:lnTo>
                  <a:lnTo>
                    <a:pt x="231" y="212"/>
                  </a:lnTo>
                  <a:lnTo>
                    <a:pt x="230" y="212"/>
                  </a:lnTo>
                  <a:lnTo>
                    <a:pt x="229" y="212"/>
                  </a:lnTo>
                  <a:lnTo>
                    <a:pt x="198" y="205"/>
                  </a:lnTo>
                  <a:lnTo>
                    <a:pt x="197" y="204"/>
                  </a:lnTo>
                  <a:lnTo>
                    <a:pt x="196" y="204"/>
                  </a:lnTo>
                  <a:lnTo>
                    <a:pt x="195" y="204"/>
                  </a:lnTo>
                  <a:lnTo>
                    <a:pt x="194" y="204"/>
                  </a:lnTo>
                  <a:lnTo>
                    <a:pt x="193" y="204"/>
                  </a:lnTo>
                  <a:lnTo>
                    <a:pt x="192" y="204"/>
                  </a:lnTo>
                  <a:lnTo>
                    <a:pt x="191" y="204"/>
                  </a:lnTo>
                  <a:lnTo>
                    <a:pt x="190" y="204"/>
                  </a:lnTo>
                  <a:lnTo>
                    <a:pt x="188" y="204"/>
                  </a:lnTo>
                  <a:lnTo>
                    <a:pt x="187" y="204"/>
                  </a:lnTo>
                  <a:lnTo>
                    <a:pt x="186" y="204"/>
                  </a:lnTo>
                  <a:lnTo>
                    <a:pt x="185" y="204"/>
                  </a:lnTo>
                  <a:lnTo>
                    <a:pt x="184" y="204"/>
                  </a:lnTo>
                  <a:lnTo>
                    <a:pt x="183" y="204"/>
                  </a:lnTo>
                  <a:lnTo>
                    <a:pt x="182" y="204"/>
                  </a:lnTo>
                  <a:lnTo>
                    <a:pt x="181" y="203"/>
                  </a:lnTo>
                  <a:lnTo>
                    <a:pt x="180" y="203"/>
                  </a:lnTo>
                  <a:lnTo>
                    <a:pt x="179" y="203"/>
                  </a:lnTo>
                  <a:lnTo>
                    <a:pt x="178" y="203"/>
                  </a:lnTo>
                  <a:lnTo>
                    <a:pt x="177" y="203"/>
                  </a:lnTo>
                  <a:lnTo>
                    <a:pt x="176" y="202"/>
                  </a:lnTo>
                  <a:lnTo>
                    <a:pt x="175" y="202"/>
                  </a:lnTo>
                  <a:lnTo>
                    <a:pt x="174" y="202"/>
                  </a:lnTo>
                  <a:lnTo>
                    <a:pt x="173" y="202"/>
                  </a:lnTo>
                  <a:lnTo>
                    <a:pt x="172" y="202"/>
                  </a:lnTo>
                  <a:lnTo>
                    <a:pt x="171" y="202"/>
                  </a:lnTo>
                  <a:lnTo>
                    <a:pt x="170" y="202"/>
                  </a:lnTo>
                  <a:lnTo>
                    <a:pt x="169" y="202"/>
                  </a:lnTo>
                  <a:lnTo>
                    <a:pt x="168" y="202"/>
                  </a:lnTo>
                  <a:lnTo>
                    <a:pt x="167" y="202"/>
                  </a:lnTo>
                  <a:lnTo>
                    <a:pt x="166" y="201"/>
                  </a:lnTo>
                  <a:lnTo>
                    <a:pt x="165" y="201"/>
                  </a:lnTo>
                  <a:lnTo>
                    <a:pt x="163" y="201"/>
                  </a:lnTo>
                  <a:lnTo>
                    <a:pt x="162" y="201"/>
                  </a:lnTo>
                  <a:lnTo>
                    <a:pt x="161" y="201"/>
                  </a:lnTo>
                  <a:lnTo>
                    <a:pt x="160" y="201"/>
                  </a:lnTo>
                  <a:lnTo>
                    <a:pt x="159" y="201"/>
                  </a:lnTo>
                  <a:lnTo>
                    <a:pt x="158" y="200"/>
                  </a:lnTo>
                  <a:lnTo>
                    <a:pt x="157" y="200"/>
                  </a:lnTo>
                  <a:lnTo>
                    <a:pt x="156" y="200"/>
                  </a:lnTo>
                  <a:lnTo>
                    <a:pt x="154" y="200"/>
                  </a:lnTo>
                  <a:lnTo>
                    <a:pt x="153" y="200"/>
                  </a:lnTo>
                  <a:lnTo>
                    <a:pt x="151" y="200"/>
                  </a:lnTo>
                  <a:lnTo>
                    <a:pt x="150" y="200"/>
                  </a:lnTo>
                  <a:lnTo>
                    <a:pt x="148" y="200"/>
                  </a:lnTo>
                  <a:lnTo>
                    <a:pt x="146" y="199"/>
                  </a:lnTo>
                  <a:lnTo>
                    <a:pt x="145" y="199"/>
                  </a:lnTo>
                  <a:lnTo>
                    <a:pt x="143" y="199"/>
                  </a:lnTo>
                  <a:lnTo>
                    <a:pt x="142" y="199"/>
                  </a:lnTo>
                  <a:lnTo>
                    <a:pt x="140" y="199"/>
                  </a:lnTo>
                  <a:lnTo>
                    <a:pt x="139" y="199"/>
                  </a:lnTo>
                  <a:lnTo>
                    <a:pt x="138" y="199"/>
                  </a:lnTo>
                  <a:lnTo>
                    <a:pt x="137" y="199"/>
                  </a:lnTo>
                  <a:lnTo>
                    <a:pt x="136" y="199"/>
                  </a:lnTo>
                  <a:lnTo>
                    <a:pt x="135" y="199"/>
                  </a:lnTo>
                  <a:lnTo>
                    <a:pt x="134" y="199"/>
                  </a:lnTo>
                  <a:lnTo>
                    <a:pt x="133" y="199"/>
                  </a:lnTo>
                  <a:lnTo>
                    <a:pt x="132" y="199"/>
                  </a:lnTo>
                  <a:lnTo>
                    <a:pt x="131" y="199"/>
                  </a:lnTo>
                  <a:lnTo>
                    <a:pt x="130" y="199"/>
                  </a:lnTo>
                  <a:lnTo>
                    <a:pt x="129" y="199"/>
                  </a:lnTo>
                  <a:lnTo>
                    <a:pt x="128" y="199"/>
                  </a:lnTo>
                  <a:lnTo>
                    <a:pt x="84" y="197"/>
                  </a:lnTo>
                  <a:lnTo>
                    <a:pt x="81" y="196"/>
                  </a:lnTo>
                  <a:lnTo>
                    <a:pt x="78" y="196"/>
                  </a:lnTo>
                  <a:lnTo>
                    <a:pt x="76" y="196"/>
                  </a:lnTo>
                  <a:lnTo>
                    <a:pt x="74" y="196"/>
                  </a:lnTo>
                  <a:lnTo>
                    <a:pt x="72" y="196"/>
                  </a:lnTo>
                  <a:lnTo>
                    <a:pt x="70" y="196"/>
                  </a:lnTo>
                  <a:lnTo>
                    <a:pt x="69" y="196"/>
                  </a:lnTo>
                  <a:lnTo>
                    <a:pt x="66" y="196"/>
                  </a:lnTo>
                  <a:lnTo>
                    <a:pt x="65" y="196"/>
                  </a:lnTo>
                  <a:lnTo>
                    <a:pt x="63" y="196"/>
                  </a:lnTo>
                  <a:lnTo>
                    <a:pt x="61" y="196"/>
                  </a:lnTo>
                  <a:lnTo>
                    <a:pt x="60" y="196"/>
                  </a:lnTo>
                  <a:lnTo>
                    <a:pt x="58" y="197"/>
                  </a:lnTo>
                  <a:lnTo>
                    <a:pt x="56" y="197"/>
                  </a:lnTo>
                  <a:lnTo>
                    <a:pt x="53" y="197"/>
                  </a:lnTo>
                  <a:lnTo>
                    <a:pt x="51" y="198"/>
                  </a:lnTo>
                  <a:lnTo>
                    <a:pt x="49" y="198"/>
                  </a:lnTo>
                  <a:lnTo>
                    <a:pt x="48" y="198"/>
                  </a:lnTo>
                  <a:lnTo>
                    <a:pt x="47" y="198"/>
                  </a:lnTo>
                  <a:lnTo>
                    <a:pt x="46" y="198"/>
                  </a:lnTo>
                  <a:lnTo>
                    <a:pt x="45" y="198"/>
                  </a:lnTo>
                  <a:lnTo>
                    <a:pt x="44" y="198"/>
                  </a:lnTo>
                  <a:lnTo>
                    <a:pt x="44" y="199"/>
                  </a:lnTo>
                  <a:lnTo>
                    <a:pt x="43" y="199"/>
                  </a:lnTo>
                  <a:lnTo>
                    <a:pt x="43" y="200"/>
                  </a:lnTo>
                  <a:lnTo>
                    <a:pt x="43" y="201"/>
                  </a:lnTo>
                  <a:lnTo>
                    <a:pt x="43" y="202"/>
                  </a:lnTo>
                  <a:lnTo>
                    <a:pt x="44" y="203"/>
                  </a:lnTo>
                  <a:lnTo>
                    <a:pt x="44" y="204"/>
                  </a:lnTo>
                  <a:lnTo>
                    <a:pt x="44" y="205"/>
                  </a:lnTo>
                  <a:lnTo>
                    <a:pt x="44" y="206"/>
                  </a:lnTo>
                  <a:lnTo>
                    <a:pt x="44" y="207"/>
                  </a:lnTo>
                  <a:lnTo>
                    <a:pt x="44" y="208"/>
                  </a:lnTo>
                  <a:lnTo>
                    <a:pt x="44" y="209"/>
                  </a:lnTo>
                  <a:lnTo>
                    <a:pt x="44" y="210"/>
                  </a:lnTo>
                  <a:lnTo>
                    <a:pt x="43" y="210"/>
                  </a:lnTo>
                  <a:lnTo>
                    <a:pt x="43" y="211"/>
                  </a:lnTo>
                  <a:lnTo>
                    <a:pt x="43" y="212"/>
                  </a:lnTo>
                  <a:lnTo>
                    <a:pt x="42" y="212"/>
                  </a:lnTo>
                  <a:lnTo>
                    <a:pt x="42" y="213"/>
                  </a:lnTo>
                  <a:lnTo>
                    <a:pt x="42" y="214"/>
                  </a:lnTo>
                  <a:lnTo>
                    <a:pt x="42" y="215"/>
                  </a:lnTo>
                  <a:lnTo>
                    <a:pt x="42" y="216"/>
                  </a:lnTo>
                  <a:lnTo>
                    <a:pt x="41" y="217"/>
                  </a:lnTo>
                  <a:lnTo>
                    <a:pt x="41" y="218"/>
                  </a:lnTo>
                  <a:lnTo>
                    <a:pt x="41" y="219"/>
                  </a:lnTo>
                  <a:lnTo>
                    <a:pt x="41" y="220"/>
                  </a:lnTo>
                  <a:lnTo>
                    <a:pt x="41" y="221"/>
                  </a:lnTo>
                  <a:lnTo>
                    <a:pt x="40" y="222"/>
                  </a:lnTo>
                  <a:lnTo>
                    <a:pt x="40" y="223"/>
                  </a:lnTo>
                  <a:lnTo>
                    <a:pt x="40" y="224"/>
                  </a:lnTo>
                  <a:lnTo>
                    <a:pt x="40" y="225"/>
                  </a:lnTo>
                  <a:lnTo>
                    <a:pt x="40" y="226"/>
                  </a:lnTo>
                  <a:lnTo>
                    <a:pt x="40" y="227"/>
                  </a:lnTo>
                  <a:lnTo>
                    <a:pt x="40" y="228"/>
                  </a:lnTo>
                  <a:lnTo>
                    <a:pt x="40" y="229"/>
                  </a:lnTo>
                  <a:lnTo>
                    <a:pt x="40" y="230"/>
                  </a:lnTo>
                  <a:lnTo>
                    <a:pt x="39" y="234"/>
                  </a:lnTo>
                  <a:lnTo>
                    <a:pt x="38" y="234"/>
                  </a:lnTo>
                  <a:lnTo>
                    <a:pt x="38" y="235"/>
                  </a:lnTo>
                  <a:lnTo>
                    <a:pt x="38" y="236"/>
                  </a:lnTo>
                  <a:lnTo>
                    <a:pt x="38" y="237"/>
                  </a:lnTo>
                  <a:lnTo>
                    <a:pt x="38" y="239"/>
                  </a:lnTo>
                  <a:lnTo>
                    <a:pt x="38" y="240"/>
                  </a:lnTo>
                  <a:lnTo>
                    <a:pt x="38" y="241"/>
                  </a:lnTo>
                  <a:lnTo>
                    <a:pt x="38" y="242"/>
                  </a:lnTo>
                  <a:lnTo>
                    <a:pt x="38" y="243"/>
                  </a:lnTo>
                  <a:lnTo>
                    <a:pt x="38" y="244"/>
                  </a:lnTo>
                  <a:lnTo>
                    <a:pt x="38" y="245"/>
                  </a:lnTo>
                  <a:lnTo>
                    <a:pt x="38" y="246"/>
                  </a:lnTo>
                  <a:lnTo>
                    <a:pt x="37" y="247"/>
                  </a:lnTo>
                  <a:lnTo>
                    <a:pt x="37" y="248"/>
                  </a:lnTo>
                  <a:lnTo>
                    <a:pt x="37" y="249"/>
                  </a:lnTo>
                  <a:lnTo>
                    <a:pt x="37" y="250"/>
                  </a:lnTo>
                  <a:lnTo>
                    <a:pt x="37" y="252"/>
                  </a:lnTo>
                  <a:lnTo>
                    <a:pt x="37" y="253"/>
                  </a:lnTo>
                  <a:lnTo>
                    <a:pt x="37" y="254"/>
                  </a:lnTo>
                  <a:lnTo>
                    <a:pt x="37" y="255"/>
                  </a:lnTo>
                  <a:lnTo>
                    <a:pt x="37" y="256"/>
                  </a:lnTo>
                  <a:lnTo>
                    <a:pt x="37" y="258"/>
                  </a:lnTo>
                  <a:lnTo>
                    <a:pt x="37" y="259"/>
                  </a:lnTo>
                  <a:lnTo>
                    <a:pt x="37" y="261"/>
                  </a:lnTo>
                  <a:lnTo>
                    <a:pt x="37" y="263"/>
                  </a:lnTo>
                  <a:lnTo>
                    <a:pt x="37" y="264"/>
                  </a:lnTo>
                  <a:lnTo>
                    <a:pt x="37" y="266"/>
                  </a:lnTo>
                  <a:lnTo>
                    <a:pt x="38" y="269"/>
                  </a:lnTo>
                  <a:lnTo>
                    <a:pt x="37" y="269"/>
                  </a:lnTo>
                  <a:lnTo>
                    <a:pt x="37" y="270"/>
                  </a:lnTo>
                  <a:lnTo>
                    <a:pt x="37" y="271"/>
                  </a:lnTo>
                  <a:lnTo>
                    <a:pt x="37" y="272"/>
                  </a:lnTo>
                  <a:lnTo>
                    <a:pt x="37" y="273"/>
                  </a:lnTo>
                  <a:lnTo>
                    <a:pt x="37" y="274"/>
                  </a:lnTo>
                  <a:lnTo>
                    <a:pt x="37" y="275"/>
                  </a:lnTo>
                  <a:lnTo>
                    <a:pt x="37" y="276"/>
                  </a:lnTo>
                  <a:lnTo>
                    <a:pt x="37" y="283"/>
                  </a:lnTo>
                  <a:lnTo>
                    <a:pt x="36" y="283"/>
                  </a:lnTo>
                  <a:lnTo>
                    <a:pt x="36" y="285"/>
                  </a:lnTo>
                  <a:lnTo>
                    <a:pt x="36" y="286"/>
                  </a:lnTo>
                  <a:lnTo>
                    <a:pt x="36" y="287"/>
                  </a:lnTo>
                  <a:lnTo>
                    <a:pt x="36" y="288"/>
                  </a:lnTo>
                  <a:lnTo>
                    <a:pt x="36" y="289"/>
                  </a:lnTo>
                  <a:lnTo>
                    <a:pt x="36" y="290"/>
                  </a:lnTo>
                  <a:lnTo>
                    <a:pt x="36" y="291"/>
                  </a:lnTo>
                  <a:lnTo>
                    <a:pt x="36" y="292"/>
                  </a:lnTo>
                  <a:lnTo>
                    <a:pt x="36" y="294"/>
                  </a:lnTo>
                  <a:lnTo>
                    <a:pt x="35" y="294"/>
                  </a:lnTo>
                  <a:lnTo>
                    <a:pt x="35" y="295"/>
                  </a:lnTo>
                  <a:lnTo>
                    <a:pt x="35" y="296"/>
                  </a:lnTo>
                  <a:lnTo>
                    <a:pt x="34" y="297"/>
                  </a:lnTo>
                  <a:lnTo>
                    <a:pt x="33" y="298"/>
                  </a:lnTo>
                  <a:lnTo>
                    <a:pt x="33" y="299"/>
                  </a:lnTo>
                  <a:lnTo>
                    <a:pt x="32" y="300"/>
                  </a:lnTo>
                  <a:lnTo>
                    <a:pt x="31" y="301"/>
                  </a:lnTo>
                  <a:lnTo>
                    <a:pt x="31" y="302"/>
                  </a:lnTo>
                  <a:lnTo>
                    <a:pt x="30" y="302"/>
                  </a:lnTo>
                  <a:lnTo>
                    <a:pt x="30" y="303"/>
                  </a:lnTo>
                  <a:lnTo>
                    <a:pt x="29" y="303"/>
                  </a:lnTo>
                  <a:lnTo>
                    <a:pt x="29" y="304"/>
                  </a:lnTo>
                  <a:lnTo>
                    <a:pt x="28" y="304"/>
                  </a:lnTo>
                  <a:lnTo>
                    <a:pt x="27" y="305"/>
                  </a:lnTo>
                  <a:lnTo>
                    <a:pt x="26" y="305"/>
                  </a:lnTo>
                  <a:lnTo>
                    <a:pt x="25" y="305"/>
                  </a:lnTo>
                  <a:lnTo>
                    <a:pt x="24" y="305"/>
                  </a:lnTo>
                  <a:lnTo>
                    <a:pt x="23" y="305"/>
                  </a:lnTo>
                  <a:lnTo>
                    <a:pt x="22" y="304"/>
                  </a:lnTo>
                  <a:lnTo>
                    <a:pt x="21" y="304"/>
                  </a:lnTo>
                  <a:lnTo>
                    <a:pt x="20" y="304"/>
                  </a:lnTo>
                  <a:lnTo>
                    <a:pt x="19" y="304"/>
                  </a:lnTo>
                  <a:lnTo>
                    <a:pt x="17" y="304"/>
                  </a:lnTo>
                  <a:lnTo>
                    <a:pt x="17" y="303"/>
                  </a:lnTo>
                  <a:lnTo>
                    <a:pt x="16" y="303"/>
                  </a:lnTo>
                  <a:lnTo>
                    <a:pt x="15" y="303"/>
                  </a:lnTo>
                  <a:lnTo>
                    <a:pt x="14" y="302"/>
                  </a:lnTo>
                  <a:lnTo>
                    <a:pt x="13" y="301"/>
                  </a:lnTo>
                  <a:lnTo>
                    <a:pt x="12" y="300"/>
                  </a:lnTo>
                  <a:lnTo>
                    <a:pt x="11" y="299"/>
                  </a:lnTo>
                  <a:lnTo>
                    <a:pt x="11" y="298"/>
                  </a:lnTo>
                  <a:lnTo>
                    <a:pt x="10" y="296"/>
                  </a:lnTo>
                  <a:lnTo>
                    <a:pt x="10" y="295"/>
                  </a:lnTo>
                  <a:lnTo>
                    <a:pt x="10" y="294"/>
                  </a:lnTo>
                  <a:lnTo>
                    <a:pt x="9" y="293"/>
                  </a:lnTo>
                  <a:lnTo>
                    <a:pt x="9" y="292"/>
                  </a:lnTo>
                  <a:lnTo>
                    <a:pt x="9" y="291"/>
                  </a:lnTo>
                  <a:lnTo>
                    <a:pt x="9" y="290"/>
                  </a:lnTo>
                  <a:lnTo>
                    <a:pt x="8" y="289"/>
                  </a:lnTo>
                  <a:lnTo>
                    <a:pt x="8" y="288"/>
                  </a:lnTo>
                  <a:lnTo>
                    <a:pt x="8" y="287"/>
                  </a:lnTo>
                  <a:lnTo>
                    <a:pt x="7" y="286"/>
                  </a:lnTo>
                  <a:lnTo>
                    <a:pt x="7" y="285"/>
                  </a:lnTo>
                  <a:lnTo>
                    <a:pt x="6" y="283"/>
                  </a:lnTo>
                  <a:lnTo>
                    <a:pt x="6" y="282"/>
                  </a:lnTo>
                  <a:lnTo>
                    <a:pt x="6" y="281"/>
                  </a:lnTo>
                  <a:lnTo>
                    <a:pt x="6" y="280"/>
                  </a:lnTo>
                  <a:lnTo>
                    <a:pt x="6" y="279"/>
                  </a:lnTo>
                  <a:lnTo>
                    <a:pt x="6" y="278"/>
                  </a:lnTo>
                  <a:lnTo>
                    <a:pt x="6" y="277"/>
                  </a:lnTo>
                  <a:lnTo>
                    <a:pt x="6" y="276"/>
                  </a:lnTo>
                  <a:lnTo>
                    <a:pt x="6" y="275"/>
                  </a:lnTo>
                  <a:lnTo>
                    <a:pt x="6" y="274"/>
                  </a:lnTo>
                  <a:lnTo>
                    <a:pt x="7" y="274"/>
                  </a:lnTo>
                  <a:lnTo>
                    <a:pt x="7" y="273"/>
                  </a:lnTo>
                  <a:lnTo>
                    <a:pt x="7" y="272"/>
                  </a:lnTo>
                  <a:lnTo>
                    <a:pt x="7" y="271"/>
                  </a:lnTo>
                  <a:lnTo>
                    <a:pt x="7" y="270"/>
                  </a:lnTo>
                  <a:lnTo>
                    <a:pt x="7" y="269"/>
                  </a:lnTo>
                  <a:lnTo>
                    <a:pt x="7" y="268"/>
                  </a:lnTo>
                  <a:lnTo>
                    <a:pt x="7" y="267"/>
                  </a:lnTo>
                  <a:lnTo>
                    <a:pt x="7" y="266"/>
                  </a:lnTo>
                  <a:lnTo>
                    <a:pt x="7" y="265"/>
                  </a:lnTo>
                  <a:lnTo>
                    <a:pt x="7" y="264"/>
                  </a:lnTo>
                  <a:lnTo>
                    <a:pt x="7" y="263"/>
                  </a:lnTo>
                  <a:lnTo>
                    <a:pt x="7" y="262"/>
                  </a:lnTo>
                  <a:lnTo>
                    <a:pt x="7" y="261"/>
                  </a:lnTo>
                  <a:lnTo>
                    <a:pt x="8" y="261"/>
                  </a:lnTo>
                  <a:lnTo>
                    <a:pt x="13" y="232"/>
                  </a:lnTo>
                  <a:lnTo>
                    <a:pt x="14" y="227"/>
                  </a:lnTo>
                  <a:lnTo>
                    <a:pt x="14" y="226"/>
                  </a:lnTo>
                  <a:lnTo>
                    <a:pt x="14" y="225"/>
                  </a:lnTo>
                  <a:lnTo>
                    <a:pt x="14" y="224"/>
                  </a:lnTo>
                  <a:lnTo>
                    <a:pt x="14" y="223"/>
                  </a:lnTo>
                  <a:lnTo>
                    <a:pt x="14" y="221"/>
                  </a:lnTo>
                  <a:lnTo>
                    <a:pt x="14" y="220"/>
                  </a:lnTo>
                  <a:lnTo>
                    <a:pt x="14" y="218"/>
                  </a:lnTo>
                  <a:lnTo>
                    <a:pt x="14" y="217"/>
                  </a:lnTo>
                  <a:lnTo>
                    <a:pt x="14" y="215"/>
                  </a:lnTo>
                  <a:lnTo>
                    <a:pt x="14" y="214"/>
                  </a:lnTo>
                  <a:lnTo>
                    <a:pt x="14" y="212"/>
                  </a:lnTo>
                  <a:lnTo>
                    <a:pt x="14" y="211"/>
                  </a:lnTo>
                  <a:lnTo>
                    <a:pt x="14" y="210"/>
                  </a:lnTo>
                  <a:lnTo>
                    <a:pt x="14" y="209"/>
                  </a:lnTo>
                  <a:lnTo>
                    <a:pt x="14" y="208"/>
                  </a:lnTo>
                  <a:lnTo>
                    <a:pt x="15" y="208"/>
                  </a:lnTo>
                  <a:lnTo>
                    <a:pt x="15" y="207"/>
                  </a:lnTo>
                  <a:lnTo>
                    <a:pt x="15" y="206"/>
                  </a:lnTo>
                  <a:lnTo>
                    <a:pt x="15" y="205"/>
                  </a:lnTo>
                  <a:lnTo>
                    <a:pt x="15" y="204"/>
                  </a:lnTo>
                  <a:lnTo>
                    <a:pt x="15" y="203"/>
                  </a:lnTo>
                  <a:lnTo>
                    <a:pt x="15" y="202"/>
                  </a:lnTo>
                  <a:lnTo>
                    <a:pt x="15" y="201"/>
                  </a:lnTo>
                  <a:lnTo>
                    <a:pt x="15" y="200"/>
                  </a:lnTo>
                  <a:lnTo>
                    <a:pt x="15" y="198"/>
                  </a:lnTo>
                  <a:lnTo>
                    <a:pt x="15" y="197"/>
                  </a:lnTo>
                  <a:lnTo>
                    <a:pt x="15" y="196"/>
                  </a:lnTo>
                  <a:lnTo>
                    <a:pt x="15" y="195"/>
                  </a:lnTo>
                  <a:lnTo>
                    <a:pt x="15" y="194"/>
                  </a:lnTo>
                  <a:lnTo>
                    <a:pt x="15" y="193"/>
                  </a:lnTo>
                  <a:lnTo>
                    <a:pt x="14" y="190"/>
                  </a:lnTo>
                  <a:lnTo>
                    <a:pt x="13" y="189"/>
                  </a:lnTo>
                  <a:lnTo>
                    <a:pt x="12" y="188"/>
                  </a:lnTo>
                  <a:lnTo>
                    <a:pt x="11" y="187"/>
                  </a:lnTo>
                  <a:lnTo>
                    <a:pt x="10" y="186"/>
                  </a:lnTo>
                  <a:lnTo>
                    <a:pt x="9" y="185"/>
                  </a:lnTo>
                  <a:lnTo>
                    <a:pt x="8" y="184"/>
                  </a:lnTo>
                  <a:lnTo>
                    <a:pt x="7" y="184"/>
                  </a:lnTo>
                  <a:lnTo>
                    <a:pt x="7" y="183"/>
                  </a:lnTo>
                  <a:lnTo>
                    <a:pt x="6" y="183"/>
                  </a:lnTo>
                  <a:lnTo>
                    <a:pt x="5" y="182"/>
                  </a:lnTo>
                  <a:lnTo>
                    <a:pt x="4" y="181"/>
                  </a:lnTo>
                  <a:lnTo>
                    <a:pt x="3" y="180"/>
                  </a:lnTo>
                  <a:lnTo>
                    <a:pt x="2" y="180"/>
                  </a:lnTo>
                  <a:lnTo>
                    <a:pt x="1" y="179"/>
                  </a:lnTo>
                  <a:lnTo>
                    <a:pt x="1" y="178"/>
                  </a:lnTo>
                  <a:lnTo>
                    <a:pt x="0" y="178"/>
                  </a:lnTo>
                  <a:lnTo>
                    <a:pt x="0" y="177"/>
                  </a:lnTo>
                  <a:lnTo>
                    <a:pt x="0" y="176"/>
                  </a:lnTo>
                  <a:lnTo>
                    <a:pt x="0" y="175"/>
                  </a:lnTo>
                  <a:lnTo>
                    <a:pt x="0" y="174"/>
                  </a:lnTo>
                  <a:lnTo>
                    <a:pt x="1" y="174"/>
                  </a:lnTo>
                  <a:lnTo>
                    <a:pt x="2" y="174"/>
                  </a:lnTo>
                  <a:lnTo>
                    <a:pt x="3" y="174"/>
                  </a:lnTo>
                  <a:lnTo>
                    <a:pt x="4" y="174"/>
                  </a:lnTo>
                  <a:lnTo>
                    <a:pt x="5" y="174"/>
                  </a:lnTo>
                  <a:lnTo>
                    <a:pt x="6" y="174"/>
                  </a:lnTo>
                  <a:lnTo>
                    <a:pt x="7" y="174"/>
                  </a:lnTo>
                  <a:lnTo>
                    <a:pt x="8" y="175"/>
                  </a:lnTo>
                  <a:lnTo>
                    <a:pt x="9" y="175"/>
                  </a:lnTo>
                  <a:lnTo>
                    <a:pt x="9" y="176"/>
                  </a:lnTo>
                  <a:lnTo>
                    <a:pt x="10" y="176"/>
                  </a:lnTo>
                  <a:lnTo>
                    <a:pt x="11" y="177"/>
                  </a:lnTo>
                  <a:lnTo>
                    <a:pt x="12" y="177"/>
                  </a:lnTo>
                  <a:lnTo>
                    <a:pt x="13" y="178"/>
                  </a:lnTo>
                  <a:lnTo>
                    <a:pt x="14" y="178"/>
                  </a:lnTo>
                  <a:lnTo>
                    <a:pt x="15" y="179"/>
                  </a:lnTo>
                  <a:lnTo>
                    <a:pt x="16" y="179"/>
                  </a:lnTo>
                  <a:lnTo>
                    <a:pt x="17" y="179"/>
                  </a:lnTo>
                  <a:lnTo>
                    <a:pt x="17" y="180"/>
                  </a:lnTo>
                  <a:lnTo>
                    <a:pt x="19" y="180"/>
                  </a:lnTo>
                  <a:lnTo>
                    <a:pt x="20" y="180"/>
                  </a:lnTo>
                  <a:lnTo>
                    <a:pt x="21" y="181"/>
                  </a:lnTo>
                  <a:lnTo>
                    <a:pt x="22" y="181"/>
                  </a:lnTo>
                  <a:lnTo>
                    <a:pt x="23" y="181"/>
                  </a:lnTo>
                  <a:lnTo>
                    <a:pt x="25" y="182"/>
                  </a:lnTo>
                  <a:lnTo>
                    <a:pt x="31" y="184"/>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6" name="Freeform 229">
              <a:extLst>
                <a:ext uri="{FF2B5EF4-FFF2-40B4-BE49-F238E27FC236}">
                  <a16:creationId xmlns:a16="http://schemas.microsoft.com/office/drawing/2014/main" id="{D6C26B6E-D9B7-445C-BD3F-2D9BED0ACC9B}"/>
                </a:ext>
              </a:extLst>
            </p:cNvPr>
            <p:cNvSpPr>
              <a:spLocks noEditPoints="1"/>
            </p:cNvSpPr>
            <p:nvPr/>
          </p:nvSpPr>
          <p:spPr bwMode="auto">
            <a:xfrm>
              <a:off x="4768" y="1617"/>
              <a:ext cx="21" cy="22"/>
            </a:xfrm>
            <a:custGeom>
              <a:avLst/>
              <a:gdLst>
                <a:gd name="T0" fmla="*/ 7 w 367"/>
                <a:gd name="T1" fmla="*/ 5 h 363"/>
                <a:gd name="T2" fmla="*/ 7 w 367"/>
                <a:gd name="T3" fmla="*/ 1 h 363"/>
                <a:gd name="T4" fmla="*/ 8 w 367"/>
                <a:gd name="T5" fmla="*/ 0 h 363"/>
                <a:gd name="T6" fmla="*/ 9 w 367"/>
                <a:gd name="T7" fmla="*/ 3 h 363"/>
                <a:gd name="T8" fmla="*/ 9 w 367"/>
                <a:gd name="T9" fmla="*/ 6 h 363"/>
                <a:gd name="T10" fmla="*/ 8 w 367"/>
                <a:gd name="T11" fmla="*/ 8 h 363"/>
                <a:gd name="T12" fmla="*/ 8 w 367"/>
                <a:gd name="T13" fmla="*/ 9 h 363"/>
                <a:gd name="T14" fmla="*/ 12 w 367"/>
                <a:gd name="T15" fmla="*/ 6 h 363"/>
                <a:gd name="T16" fmla="*/ 10 w 367"/>
                <a:gd name="T17" fmla="*/ 5 h 363"/>
                <a:gd name="T18" fmla="*/ 13 w 367"/>
                <a:gd name="T19" fmla="*/ 5 h 363"/>
                <a:gd name="T20" fmla="*/ 11 w 367"/>
                <a:gd name="T21" fmla="*/ 3 h 363"/>
                <a:gd name="T22" fmla="*/ 14 w 367"/>
                <a:gd name="T23" fmla="*/ 3 h 363"/>
                <a:gd name="T24" fmla="*/ 16 w 367"/>
                <a:gd name="T25" fmla="*/ 2 h 363"/>
                <a:gd name="T26" fmla="*/ 18 w 367"/>
                <a:gd name="T27" fmla="*/ 4 h 363"/>
                <a:gd name="T28" fmla="*/ 15 w 367"/>
                <a:gd name="T29" fmla="*/ 4 h 363"/>
                <a:gd name="T30" fmla="*/ 16 w 367"/>
                <a:gd name="T31" fmla="*/ 5 h 363"/>
                <a:gd name="T32" fmla="*/ 19 w 367"/>
                <a:gd name="T33" fmla="*/ 6 h 363"/>
                <a:gd name="T34" fmla="*/ 17 w 367"/>
                <a:gd name="T35" fmla="*/ 6 h 363"/>
                <a:gd name="T36" fmla="*/ 18 w 367"/>
                <a:gd name="T37" fmla="*/ 9 h 363"/>
                <a:gd name="T38" fmla="*/ 20 w 367"/>
                <a:gd name="T39" fmla="*/ 12 h 363"/>
                <a:gd name="T40" fmla="*/ 17 w 367"/>
                <a:gd name="T41" fmla="*/ 10 h 363"/>
                <a:gd name="T42" fmla="*/ 15 w 367"/>
                <a:gd name="T43" fmla="*/ 11 h 363"/>
                <a:gd name="T44" fmla="*/ 12 w 367"/>
                <a:gd name="T45" fmla="*/ 12 h 363"/>
                <a:gd name="T46" fmla="*/ 11 w 367"/>
                <a:gd name="T47" fmla="*/ 9 h 363"/>
                <a:gd name="T48" fmla="*/ 8 w 367"/>
                <a:gd name="T49" fmla="*/ 10 h 363"/>
                <a:gd name="T50" fmla="*/ 8 w 367"/>
                <a:gd name="T51" fmla="*/ 12 h 363"/>
                <a:gd name="T52" fmla="*/ 6 w 367"/>
                <a:gd name="T53" fmla="*/ 13 h 363"/>
                <a:gd name="T54" fmla="*/ 6 w 367"/>
                <a:gd name="T55" fmla="*/ 17 h 363"/>
                <a:gd name="T56" fmla="*/ 4 w 367"/>
                <a:gd name="T57" fmla="*/ 20 h 363"/>
                <a:gd name="T58" fmla="*/ 4 w 367"/>
                <a:gd name="T59" fmla="*/ 17 h 363"/>
                <a:gd name="T60" fmla="*/ 5 w 367"/>
                <a:gd name="T61" fmla="*/ 11 h 363"/>
                <a:gd name="T62" fmla="*/ 4 w 367"/>
                <a:gd name="T63" fmla="*/ 13 h 363"/>
                <a:gd name="T64" fmla="*/ 1 w 367"/>
                <a:gd name="T65" fmla="*/ 15 h 363"/>
                <a:gd name="T66" fmla="*/ 1 w 367"/>
                <a:gd name="T67" fmla="*/ 14 h 363"/>
                <a:gd name="T68" fmla="*/ 4 w 367"/>
                <a:gd name="T69" fmla="*/ 10 h 363"/>
                <a:gd name="T70" fmla="*/ 6 w 367"/>
                <a:gd name="T71" fmla="*/ 7 h 363"/>
                <a:gd name="T72" fmla="*/ 3 w 367"/>
                <a:gd name="T73" fmla="*/ 7 h 363"/>
                <a:gd name="T74" fmla="*/ 15 w 367"/>
                <a:gd name="T75" fmla="*/ 8 h 363"/>
                <a:gd name="T76" fmla="*/ 15 w 367"/>
                <a:gd name="T77" fmla="*/ 6 h 363"/>
                <a:gd name="T78" fmla="*/ 12 w 367"/>
                <a:gd name="T79" fmla="*/ 7 h 363"/>
                <a:gd name="T80" fmla="*/ 16 w 367"/>
                <a:gd name="T81" fmla="*/ 18 h 363"/>
                <a:gd name="T82" fmla="*/ 16 w 367"/>
                <a:gd name="T83" fmla="*/ 13 h 363"/>
                <a:gd name="T84" fmla="*/ 11 w 367"/>
                <a:gd name="T85" fmla="*/ 13 h 363"/>
                <a:gd name="T86" fmla="*/ 9 w 367"/>
                <a:gd name="T87" fmla="*/ 15 h 363"/>
                <a:gd name="T88" fmla="*/ 9 w 367"/>
                <a:gd name="T89" fmla="*/ 18 h 363"/>
                <a:gd name="T90" fmla="*/ 8 w 367"/>
                <a:gd name="T91" fmla="*/ 19 h 363"/>
                <a:gd name="T92" fmla="*/ 8 w 367"/>
                <a:gd name="T93" fmla="*/ 14 h 363"/>
                <a:gd name="T94" fmla="*/ 9 w 367"/>
                <a:gd name="T95" fmla="*/ 13 h 363"/>
                <a:gd name="T96" fmla="*/ 14 w 367"/>
                <a:gd name="T97" fmla="*/ 12 h 363"/>
                <a:gd name="T98" fmla="*/ 17 w 367"/>
                <a:gd name="T99" fmla="*/ 13 h 363"/>
                <a:gd name="T100" fmla="*/ 19 w 367"/>
                <a:gd name="T101" fmla="*/ 16 h 363"/>
                <a:gd name="T102" fmla="*/ 18 w 367"/>
                <a:gd name="T103" fmla="*/ 18 h 363"/>
                <a:gd name="T104" fmla="*/ 17 w 367"/>
                <a:gd name="T105" fmla="*/ 21 h 363"/>
                <a:gd name="T106" fmla="*/ 15 w 367"/>
                <a:gd name="T107" fmla="*/ 21 h 363"/>
                <a:gd name="T108" fmla="*/ 11 w 367"/>
                <a:gd name="T109" fmla="*/ 14 h 363"/>
                <a:gd name="T110" fmla="*/ 16 w 367"/>
                <a:gd name="T111" fmla="*/ 15 h 363"/>
                <a:gd name="T112" fmla="*/ 15 w 367"/>
                <a:gd name="T113" fmla="*/ 17 h 363"/>
                <a:gd name="T114" fmla="*/ 12 w 367"/>
                <a:gd name="T115" fmla="*/ 18 h 363"/>
                <a:gd name="T116" fmla="*/ 11 w 367"/>
                <a:gd name="T117" fmla="*/ 15 h 363"/>
                <a:gd name="T118" fmla="*/ 13 w 367"/>
                <a:gd name="T119" fmla="*/ 15 h 363"/>
                <a:gd name="T120" fmla="*/ 12 w 367"/>
                <a:gd name="T121" fmla="*/ 17 h 363"/>
                <a:gd name="T122" fmla="*/ 14 w 367"/>
                <a:gd name="T123" fmla="*/ 10 h 363"/>
                <a:gd name="T124" fmla="*/ 12 w 367"/>
                <a:gd name="T125" fmla="*/ 9 h 3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363">
                  <a:moveTo>
                    <a:pt x="38" y="102"/>
                  </a:moveTo>
                  <a:lnTo>
                    <a:pt x="39" y="101"/>
                  </a:lnTo>
                  <a:lnTo>
                    <a:pt x="41" y="101"/>
                  </a:lnTo>
                  <a:lnTo>
                    <a:pt x="42" y="101"/>
                  </a:lnTo>
                  <a:lnTo>
                    <a:pt x="44" y="101"/>
                  </a:lnTo>
                  <a:lnTo>
                    <a:pt x="45" y="101"/>
                  </a:lnTo>
                  <a:lnTo>
                    <a:pt x="46" y="101"/>
                  </a:lnTo>
                  <a:lnTo>
                    <a:pt x="47" y="101"/>
                  </a:lnTo>
                  <a:lnTo>
                    <a:pt x="48" y="101"/>
                  </a:lnTo>
                  <a:lnTo>
                    <a:pt x="49" y="101"/>
                  </a:lnTo>
                  <a:lnTo>
                    <a:pt x="50" y="101"/>
                  </a:lnTo>
                  <a:lnTo>
                    <a:pt x="51" y="101"/>
                  </a:lnTo>
                  <a:lnTo>
                    <a:pt x="52" y="101"/>
                  </a:lnTo>
                  <a:lnTo>
                    <a:pt x="54" y="101"/>
                  </a:lnTo>
                  <a:lnTo>
                    <a:pt x="55" y="101"/>
                  </a:lnTo>
                  <a:lnTo>
                    <a:pt x="57" y="101"/>
                  </a:lnTo>
                  <a:lnTo>
                    <a:pt x="59" y="101"/>
                  </a:lnTo>
                  <a:lnTo>
                    <a:pt x="59" y="100"/>
                  </a:lnTo>
                  <a:lnTo>
                    <a:pt x="61" y="100"/>
                  </a:lnTo>
                  <a:lnTo>
                    <a:pt x="63" y="100"/>
                  </a:lnTo>
                  <a:lnTo>
                    <a:pt x="67" y="99"/>
                  </a:lnTo>
                  <a:lnTo>
                    <a:pt x="70" y="99"/>
                  </a:lnTo>
                  <a:lnTo>
                    <a:pt x="74" y="98"/>
                  </a:lnTo>
                  <a:lnTo>
                    <a:pt x="78" y="98"/>
                  </a:lnTo>
                  <a:lnTo>
                    <a:pt x="83" y="97"/>
                  </a:lnTo>
                  <a:lnTo>
                    <a:pt x="88" y="96"/>
                  </a:lnTo>
                  <a:lnTo>
                    <a:pt x="92" y="96"/>
                  </a:lnTo>
                  <a:lnTo>
                    <a:pt x="96" y="95"/>
                  </a:lnTo>
                  <a:lnTo>
                    <a:pt x="99" y="95"/>
                  </a:lnTo>
                  <a:lnTo>
                    <a:pt x="102" y="94"/>
                  </a:lnTo>
                  <a:lnTo>
                    <a:pt x="104" y="94"/>
                  </a:lnTo>
                  <a:lnTo>
                    <a:pt x="106" y="94"/>
                  </a:lnTo>
                  <a:lnTo>
                    <a:pt x="107" y="94"/>
                  </a:lnTo>
                  <a:lnTo>
                    <a:pt x="108" y="93"/>
                  </a:lnTo>
                  <a:lnTo>
                    <a:pt x="109" y="93"/>
                  </a:lnTo>
                  <a:lnTo>
                    <a:pt x="110" y="93"/>
                  </a:lnTo>
                  <a:lnTo>
                    <a:pt x="111" y="93"/>
                  </a:lnTo>
                  <a:lnTo>
                    <a:pt x="112" y="93"/>
                  </a:lnTo>
                  <a:lnTo>
                    <a:pt x="113" y="93"/>
                  </a:lnTo>
                  <a:lnTo>
                    <a:pt x="114" y="93"/>
                  </a:lnTo>
                  <a:lnTo>
                    <a:pt x="115" y="92"/>
                  </a:lnTo>
                  <a:lnTo>
                    <a:pt x="115" y="91"/>
                  </a:lnTo>
                  <a:lnTo>
                    <a:pt x="116" y="91"/>
                  </a:lnTo>
                  <a:lnTo>
                    <a:pt x="116" y="90"/>
                  </a:lnTo>
                  <a:lnTo>
                    <a:pt x="116" y="89"/>
                  </a:lnTo>
                  <a:lnTo>
                    <a:pt x="117" y="89"/>
                  </a:lnTo>
                  <a:lnTo>
                    <a:pt x="117" y="87"/>
                  </a:lnTo>
                  <a:lnTo>
                    <a:pt x="117" y="86"/>
                  </a:lnTo>
                  <a:lnTo>
                    <a:pt x="117" y="84"/>
                  </a:lnTo>
                  <a:lnTo>
                    <a:pt x="117" y="83"/>
                  </a:lnTo>
                  <a:lnTo>
                    <a:pt x="118" y="81"/>
                  </a:lnTo>
                  <a:lnTo>
                    <a:pt x="118" y="80"/>
                  </a:lnTo>
                  <a:lnTo>
                    <a:pt x="118" y="78"/>
                  </a:lnTo>
                  <a:lnTo>
                    <a:pt x="119" y="77"/>
                  </a:lnTo>
                  <a:lnTo>
                    <a:pt x="119" y="75"/>
                  </a:lnTo>
                  <a:lnTo>
                    <a:pt x="119" y="74"/>
                  </a:lnTo>
                  <a:lnTo>
                    <a:pt x="120" y="72"/>
                  </a:lnTo>
                  <a:lnTo>
                    <a:pt x="120" y="70"/>
                  </a:lnTo>
                  <a:lnTo>
                    <a:pt x="120" y="68"/>
                  </a:lnTo>
                  <a:lnTo>
                    <a:pt x="121" y="67"/>
                  </a:lnTo>
                  <a:lnTo>
                    <a:pt x="121" y="65"/>
                  </a:lnTo>
                  <a:lnTo>
                    <a:pt x="122" y="64"/>
                  </a:lnTo>
                  <a:lnTo>
                    <a:pt x="124" y="53"/>
                  </a:lnTo>
                  <a:lnTo>
                    <a:pt x="124" y="52"/>
                  </a:lnTo>
                  <a:lnTo>
                    <a:pt x="124" y="51"/>
                  </a:lnTo>
                  <a:lnTo>
                    <a:pt x="124" y="50"/>
                  </a:lnTo>
                  <a:lnTo>
                    <a:pt x="124" y="48"/>
                  </a:lnTo>
                  <a:lnTo>
                    <a:pt x="124" y="47"/>
                  </a:lnTo>
                  <a:lnTo>
                    <a:pt x="125" y="46"/>
                  </a:lnTo>
                  <a:lnTo>
                    <a:pt x="125" y="45"/>
                  </a:lnTo>
                  <a:lnTo>
                    <a:pt x="125" y="44"/>
                  </a:lnTo>
                  <a:lnTo>
                    <a:pt x="125" y="43"/>
                  </a:lnTo>
                  <a:lnTo>
                    <a:pt x="126" y="42"/>
                  </a:lnTo>
                  <a:lnTo>
                    <a:pt x="126" y="41"/>
                  </a:lnTo>
                  <a:lnTo>
                    <a:pt x="126" y="40"/>
                  </a:lnTo>
                  <a:lnTo>
                    <a:pt x="126" y="38"/>
                  </a:lnTo>
                  <a:lnTo>
                    <a:pt x="127" y="37"/>
                  </a:lnTo>
                  <a:lnTo>
                    <a:pt x="127" y="36"/>
                  </a:lnTo>
                  <a:lnTo>
                    <a:pt x="129" y="36"/>
                  </a:lnTo>
                  <a:lnTo>
                    <a:pt x="129" y="33"/>
                  </a:lnTo>
                  <a:lnTo>
                    <a:pt x="129" y="31"/>
                  </a:lnTo>
                  <a:lnTo>
                    <a:pt x="129" y="30"/>
                  </a:lnTo>
                  <a:lnTo>
                    <a:pt x="129" y="28"/>
                  </a:lnTo>
                  <a:lnTo>
                    <a:pt x="129" y="27"/>
                  </a:lnTo>
                  <a:lnTo>
                    <a:pt x="129" y="25"/>
                  </a:lnTo>
                  <a:lnTo>
                    <a:pt x="129" y="24"/>
                  </a:lnTo>
                  <a:lnTo>
                    <a:pt x="129" y="23"/>
                  </a:lnTo>
                  <a:lnTo>
                    <a:pt x="129" y="22"/>
                  </a:lnTo>
                  <a:lnTo>
                    <a:pt x="129" y="21"/>
                  </a:lnTo>
                  <a:lnTo>
                    <a:pt x="127" y="20"/>
                  </a:lnTo>
                  <a:lnTo>
                    <a:pt x="127" y="19"/>
                  </a:lnTo>
                  <a:lnTo>
                    <a:pt x="126" y="18"/>
                  </a:lnTo>
                  <a:lnTo>
                    <a:pt x="126" y="17"/>
                  </a:lnTo>
                  <a:lnTo>
                    <a:pt x="125" y="16"/>
                  </a:lnTo>
                  <a:lnTo>
                    <a:pt x="124" y="15"/>
                  </a:lnTo>
                  <a:lnTo>
                    <a:pt x="123" y="14"/>
                  </a:lnTo>
                  <a:lnTo>
                    <a:pt x="122" y="13"/>
                  </a:lnTo>
                  <a:lnTo>
                    <a:pt x="121" y="12"/>
                  </a:lnTo>
                  <a:lnTo>
                    <a:pt x="120" y="11"/>
                  </a:lnTo>
                  <a:lnTo>
                    <a:pt x="119" y="10"/>
                  </a:lnTo>
                  <a:lnTo>
                    <a:pt x="118" y="10"/>
                  </a:lnTo>
                  <a:lnTo>
                    <a:pt x="117" y="9"/>
                  </a:lnTo>
                  <a:lnTo>
                    <a:pt x="116" y="8"/>
                  </a:lnTo>
                  <a:lnTo>
                    <a:pt x="115" y="8"/>
                  </a:lnTo>
                  <a:lnTo>
                    <a:pt x="115" y="7"/>
                  </a:lnTo>
                  <a:lnTo>
                    <a:pt x="114" y="6"/>
                  </a:lnTo>
                  <a:lnTo>
                    <a:pt x="113" y="5"/>
                  </a:lnTo>
                  <a:lnTo>
                    <a:pt x="113" y="4"/>
                  </a:lnTo>
                  <a:lnTo>
                    <a:pt x="112" y="3"/>
                  </a:lnTo>
                  <a:lnTo>
                    <a:pt x="112" y="2"/>
                  </a:lnTo>
                  <a:lnTo>
                    <a:pt x="112" y="1"/>
                  </a:lnTo>
                  <a:lnTo>
                    <a:pt x="112" y="0"/>
                  </a:lnTo>
                  <a:lnTo>
                    <a:pt x="113" y="0"/>
                  </a:lnTo>
                  <a:lnTo>
                    <a:pt x="114" y="0"/>
                  </a:lnTo>
                  <a:lnTo>
                    <a:pt x="115" y="0"/>
                  </a:lnTo>
                  <a:lnTo>
                    <a:pt x="116" y="0"/>
                  </a:lnTo>
                  <a:lnTo>
                    <a:pt x="117" y="0"/>
                  </a:lnTo>
                  <a:lnTo>
                    <a:pt x="118" y="0"/>
                  </a:lnTo>
                  <a:lnTo>
                    <a:pt x="119" y="0"/>
                  </a:lnTo>
                  <a:lnTo>
                    <a:pt x="121" y="1"/>
                  </a:lnTo>
                  <a:lnTo>
                    <a:pt x="122" y="1"/>
                  </a:lnTo>
                  <a:lnTo>
                    <a:pt x="123" y="1"/>
                  </a:lnTo>
                  <a:lnTo>
                    <a:pt x="124" y="1"/>
                  </a:lnTo>
                  <a:lnTo>
                    <a:pt x="125" y="1"/>
                  </a:lnTo>
                  <a:lnTo>
                    <a:pt x="126" y="1"/>
                  </a:lnTo>
                  <a:lnTo>
                    <a:pt x="129" y="1"/>
                  </a:lnTo>
                  <a:lnTo>
                    <a:pt x="130" y="2"/>
                  </a:lnTo>
                  <a:lnTo>
                    <a:pt x="131" y="2"/>
                  </a:lnTo>
                  <a:lnTo>
                    <a:pt x="132" y="2"/>
                  </a:lnTo>
                  <a:lnTo>
                    <a:pt x="133" y="3"/>
                  </a:lnTo>
                  <a:lnTo>
                    <a:pt x="134" y="3"/>
                  </a:lnTo>
                  <a:lnTo>
                    <a:pt x="135" y="3"/>
                  </a:lnTo>
                  <a:lnTo>
                    <a:pt x="136" y="4"/>
                  </a:lnTo>
                  <a:lnTo>
                    <a:pt x="137" y="4"/>
                  </a:lnTo>
                  <a:lnTo>
                    <a:pt x="138" y="5"/>
                  </a:lnTo>
                  <a:lnTo>
                    <a:pt x="139" y="5"/>
                  </a:lnTo>
                  <a:lnTo>
                    <a:pt x="141" y="6"/>
                  </a:lnTo>
                  <a:lnTo>
                    <a:pt x="142" y="7"/>
                  </a:lnTo>
                  <a:lnTo>
                    <a:pt x="143" y="8"/>
                  </a:lnTo>
                  <a:lnTo>
                    <a:pt x="145" y="9"/>
                  </a:lnTo>
                  <a:lnTo>
                    <a:pt x="146" y="9"/>
                  </a:lnTo>
                  <a:lnTo>
                    <a:pt x="147" y="10"/>
                  </a:lnTo>
                  <a:lnTo>
                    <a:pt x="148" y="10"/>
                  </a:lnTo>
                  <a:lnTo>
                    <a:pt x="149" y="11"/>
                  </a:lnTo>
                  <a:lnTo>
                    <a:pt x="150" y="12"/>
                  </a:lnTo>
                  <a:lnTo>
                    <a:pt x="151" y="12"/>
                  </a:lnTo>
                  <a:lnTo>
                    <a:pt x="152" y="12"/>
                  </a:lnTo>
                  <a:lnTo>
                    <a:pt x="153" y="13"/>
                  </a:lnTo>
                  <a:lnTo>
                    <a:pt x="154" y="13"/>
                  </a:lnTo>
                  <a:lnTo>
                    <a:pt x="154" y="14"/>
                  </a:lnTo>
                  <a:lnTo>
                    <a:pt x="155" y="14"/>
                  </a:lnTo>
                  <a:lnTo>
                    <a:pt x="156" y="15"/>
                  </a:lnTo>
                  <a:lnTo>
                    <a:pt x="157" y="16"/>
                  </a:lnTo>
                  <a:lnTo>
                    <a:pt x="158" y="17"/>
                  </a:lnTo>
                  <a:lnTo>
                    <a:pt x="159" y="18"/>
                  </a:lnTo>
                  <a:lnTo>
                    <a:pt x="160" y="19"/>
                  </a:lnTo>
                  <a:lnTo>
                    <a:pt x="160" y="20"/>
                  </a:lnTo>
                  <a:lnTo>
                    <a:pt x="161" y="21"/>
                  </a:lnTo>
                  <a:lnTo>
                    <a:pt x="161" y="22"/>
                  </a:lnTo>
                  <a:lnTo>
                    <a:pt x="162" y="23"/>
                  </a:lnTo>
                  <a:lnTo>
                    <a:pt x="162" y="24"/>
                  </a:lnTo>
                  <a:lnTo>
                    <a:pt x="162" y="25"/>
                  </a:lnTo>
                  <a:lnTo>
                    <a:pt x="162" y="27"/>
                  </a:lnTo>
                  <a:lnTo>
                    <a:pt x="162" y="28"/>
                  </a:lnTo>
                  <a:lnTo>
                    <a:pt x="162" y="29"/>
                  </a:lnTo>
                  <a:lnTo>
                    <a:pt x="162" y="30"/>
                  </a:lnTo>
                  <a:lnTo>
                    <a:pt x="162" y="31"/>
                  </a:lnTo>
                  <a:lnTo>
                    <a:pt x="161" y="31"/>
                  </a:lnTo>
                  <a:lnTo>
                    <a:pt x="161" y="32"/>
                  </a:lnTo>
                  <a:lnTo>
                    <a:pt x="161" y="33"/>
                  </a:lnTo>
                  <a:lnTo>
                    <a:pt x="160" y="34"/>
                  </a:lnTo>
                  <a:lnTo>
                    <a:pt x="160" y="35"/>
                  </a:lnTo>
                  <a:lnTo>
                    <a:pt x="159" y="35"/>
                  </a:lnTo>
                  <a:lnTo>
                    <a:pt x="158" y="36"/>
                  </a:lnTo>
                  <a:lnTo>
                    <a:pt x="157" y="37"/>
                  </a:lnTo>
                  <a:lnTo>
                    <a:pt x="157" y="38"/>
                  </a:lnTo>
                  <a:lnTo>
                    <a:pt x="156" y="39"/>
                  </a:lnTo>
                  <a:lnTo>
                    <a:pt x="151" y="53"/>
                  </a:lnTo>
                  <a:lnTo>
                    <a:pt x="150" y="53"/>
                  </a:lnTo>
                  <a:lnTo>
                    <a:pt x="150" y="54"/>
                  </a:lnTo>
                  <a:lnTo>
                    <a:pt x="150" y="55"/>
                  </a:lnTo>
                  <a:lnTo>
                    <a:pt x="149" y="56"/>
                  </a:lnTo>
                  <a:lnTo>
                    <a:pt x="149" y="57"/>
                  </a:lnTo>
                  <a:lnTo>
                    <a:pt x="149" y="58"/>
                  </a:lnTo>
                  <a:lnTo>
                    <a:pt x="149" y="59"/>
                  </a:lnTo>
                  <a:lnTo>
                    <a:pt x="149" y="60"/>
                  </a:lnTo>
                  <a:lnTo>
                    <a:pt x="149" y="61"/>
                  </a:lnTo>
                  <a:lnTo>
                    <a:pt x="149" y="62"/>
                  </a:lnTo>
                  <a:lnTo>
                    <a:pt x="148" y="62"/>
                  </a:lnTo>
                  <a:lnTo>
                    <a:pt x="148" y="63"/>
                  </a:lnTo>
                  <a:lnTo>
                    <a:pt x="147" y="64"/>
                  </a:lnTo>
                  <a:lnTo>
                    <a:pt x="147" y="65"/>
                  </a:lnTo>
                  <a:lnTo>
                    <a:pt x="147" y="66"/>
                  </a:lnTo>
                  <a:lnTo>
                    <a:pt x="147" y="67"/>
                  </a:lnTo>
                  <a:lnTo>
                    <a:pt x="147" y="68"/>
                  </a:lnTo>
                  <a:lnTo>
                    <a:pt x="144" y="77"/>
                  </a:lnTo>
                  <a:lnTo>
                    <a:pt x="143" y="77"/>
                  </a:lnTo>
                  <a:lnTo>
                    <a:pt x="143" y="78"/>
                  </a:lnTo>
                  <a:lnTo>
                    <a:pt x="143" y="79"/>
                  </a:lnTo>
                  <a:lnTo>
                    <a:pt x="143" y="80"/>
                  </a:lnTo>
                  <a:lnTo>
                    <a:pt x="143" y="81"/>
                  </a:lnTo>
                  <a:lnTo>
                    <a:pt x="143" y="82"/>
                  </a:lnTo>
                  <a:lnTo>
                    <a:pt x="142" y="82"/>
                  </a:lnTo>
                  <a:lnTo>
                    <a:pt x="142" y="83"/>
                  </a:lnTo>
                  <a:lnTo>
                    <a:pt x="141" y="83"/>
                  </a:lnTo>
                  <a:lnTo>
                    <a:pt x="141" y="84"/>
                  </a:lnTo>
                  <a:lnTo>
                    <a:pt x="141" y="85"/>
                  </a:lnTo>
                  <a:lnTo>
                    <a:pt x="141" y="86"/>
                  </a:lnTo>
                  <a:lnTo>
                    <a:pt x="141" y="87"/>
                  </a:lnTo>
                  <a:lnTo>
                    <a:pt x="142" y="88"/>
                  </a:lnTo>
                  <a:lnTo>
                    <a:pt x="143" y="88"/>
                  </a:lnTo>
                  <a:lnTo>
                    <a:pt x="143" y="89"/>
                  </a:lnTo>
                  <a:lnTo>
                    <a:pt x="144" y="89"/>
                  </a:lnTo>
                  <a:lnTo>
                    <a:pt x="145" y="90"/>
                  </a:lnTo>
                  <a:lnTo>
                    <a:pt x="146" y="90"/>
                  </a:lnTo>
                  <a:lnTo>
                    <a:pt x="148" y="90"/>
                  </a:lnTo>
                  <a:lnTo>
                    <a:pt x="150" y="91"/>
                  </a:lnTo>
                  <a:lnTo>
                    <a:pt x="151" y="91"/>
                  </a:lnTo>
                  <a:lnTo>
                    <a:pt x="153" y="91"/>
                  </a:lnTo>
                  <a:lnTo>
                    <a:pt x="154" y="92"/>
                  </a:lnTo>
                  <a:lnTo>
                    <a:pt x="155" y="92"/>
                  </a:lnTo>
                  <a:lnTo>
                    <a:pt x="156" y="92"/>
                  </a:lnTo>
                  <a:lnTo>
                    <a:pt x="157" y="93"/>
                  </a:lnTo>
                  <a:lnTo>
                    <a:pt x="158" y="93"/>
                  </a:lnTo>
                  <a:lnTo>
                    <a:pt x="159" y="94"/>
                  </a:lnTo>
                  <a:lnTo>
                    <a:pt x="160" y="94"/>
                  </a:lnTo>
                  <a:lnTo>
                    <a:pt x="160" y="95"/>
                  </a:lnTo>
                  <a:lnTo>
                    <a:pt x="161" y="96"/>
                  </a:lnTo>
                  <a:lnTo>
                    <a:pt x="162" y="97"/>
                  </a:lnTo>
                  <a:lnTo>
                    <a:pt x="163" y="98"/>
                  </a:lnTo>
                  <a:lnTo>
                    <a:pt x="163" y="99"/>
                  </a:lnTo>
                  <a:lnTo>
                    <a:pt x="163" y="100"/>
                  </a:lnTo>
                  <a:lnTo>
                    <a:pt x="164" y="100"/>
                  </a:lnTo>
                  <a:lnTo>
                    <a:pt x="164" y="101"/>
                  </a:lnTo>
                  <a:lnTo>
                    <a:pt x="164" y="102"/>
                  </a:lnTo>
                  <a:lnTo>
                    <a:pt x="163" y="102"/>
                  </a:lnTo>
                  <a:lnTo>
                    <a:pt x="163" y="103"/>
                  </a:lnTo>
                  <a:lnTo>
                    <a:pt x="162" y="104"/>
                  </a:lnTo>
                  <a:lnTo>
                    <a:pt x="161" y="105"/>
                  </a:lnTo>
                  <a:lnTo>
                    <a:pt x="160" y="106"/>
                  </a:lnTo>
                  <a:lnTo>
                    <a:pt x="159" y="106"/>
                  </a:lnTo>
                  <a:lnTo>
                    <a:pt x="159" y="107"/>
                  </a:lnTo>
                  <a:lnTo>
                    <a:pt x="158" y="107"/>
                  </a:lnTo>
                  <a:lnTo>
                    <a:pt x="157" y="107"/>
                  </a:lnTo>
                  <a:lnTo>
                    <a:pt x="156" y="107"/>
                  </a:lnTo>
                  <a:lnTo>
                    <a:pt x="156" y="108"/>
                  </a:lnTo>
                  <a:lnTo>
                    <a:pt x="154" y="108"/>
                  </a:lnTo>
                  <a:lnTo>
                    <a:pt x="153" y="108"/>
                  </a:lnTo>
                  <a:lnTo>
                    <a:pt x="152" y="108"/>
                  </a:lnTo>
                  <a:lnTo>
                    <a:pt x="151" y="108"/>
                  </a:lnTo>
                  <a:lnTo>
                    <a:pt x="149" y="108"/>
                  </a:lnTo>
                  <a:lnTo>
                    <a:pt x="148" y="108"/>
                  </a:lnTo>
                  <a:lnTo>
                    <a:pt x="147" y="108"/>
                  </a:lnTo>
                  <a:lnTo>
                    <a:pt x="145" y="109"/>
                  </a:lnTo>
                  <a:lnTo>
                    <a:pt x="144" y="109"/>
                  </a:lnTo>
                  <a:lnTo>
                    <a:pt x="143" y="109"/>
                  </a:lnTo>
                  <a:lnTo>
                    <a:pt x="141" y="109"/>
                  </a:lnTo>
                  <a:lnTo>
                    <a:pt x="140" y="110"/>
                  </a:lnTo>
                  <a:lnTo>
                    <a:pt x="139" y="110"/>
                  </a:lnTo>
                  <a:lnTo>
                    <a:pt x="138" y="110"/>
                  </a:lnTo>
                  <a:lnTo>
                    <a:pt x="137" y="110"/>
                  </a:lnTo>
                  <a:lnTo>
                    <a:pt x="137" y="111"/>
                  </a:lnTo>
                  <a:lnTo>
                    <a:pt x="136" y="111"/>
                  </a:lnTo>
                  <a:lnTo>
                    <a:pt x="136" y="112"/>
                  </a:lnTo>
                  <a:lnTo>
                    <a:pt x="135" y="114"/>
                  </a:lnTo>
                  <a:lnTo>
                    <a:pt x="135" y="116"/>
                  </a:lnTo>
                  <a:lnTo>
                    <a:pt x="134" y="119"/>
                  </a:lnTo>
                  <a:lnTo>
                    <a:pt x="134" y="121"/>
                  </a:lnTo>
                  <a:lnTo>
                    <a:pt x="133" y="123"/>
                  </a:lnTo>
                  <a:lnTo>
                    <a:pt x="132" y="125"/>
                  </a:lnTo>
                  <a:lnTo>
                    <a:pt x="131" y="128"/>
                  </a:lnTo>
                  <a:lnTo>
                    <a:pt x="131" y="130"/>
                  </a:lnTo>
                  <a:lnTo>
                    <a:pt x="130" y="132"/>
                  </a:lnTo>
                  <a:lnTo>
                    <a:pt x="130" y="134"/>
                  </a:lnTo>
                  <a:lnTo>
                    <a:pt x="129" y="136"/>
                  </a:lnTo>
                  <a:lnTo>
                    <a:pt x="129" y="137"/>
                  </a:lnTo>
                  <a:lnTo>
                    <a:pt x="129" y="138"/>
                  </a:lnTo>
                  <a:lnTo>
                    <a:pt x="129" y="139"/>
                  </a:lnTo>
                  <a:lnTo>
                    <a:pt x="127" y="139"/>
                  </a:lnTo>
                  <a:lnTo>
                    <a:pt x="127" y="140"/>
                  </a:lnTo>
                  <a:lnTo>
                    <a:pt x="127" y="141"/>
                  </a:lnTo>
                  <a:lnTo>
                    <a:pt x="127" y="142"/>
                  </a:lnTo>
                  <a:lnTo>
                    <a:pt x="127" y="143"/>
                  </a:lnTo>
                  <a:lnTo>
                    <a:pt x="127" y="144"/>
                  </a:lnTo>
                  <a:lnTo>
                    <a:pt x="127" y="145"/>
                  </a:lnTo>
                  <a:lnTo>
                    <a:pt x="127" y="146"/>
                  </a:lnTo>
                  <a:lnTo>
                    <a:pt x="127" y="147"/>
                  </a:lnTo>
                  <a:lnTo>
                    <a:pt x="127" y="148"/>
                  </a:lnTo>
                  <a:lnTo>
                    <a:pt x="127" y="149"/>
                  </a:lnTo>
                  <a:lnTo>
                    <a:pt x="127" y="150"/>
                  </a:lnTo>
                  <a:lnTo>
                    <a:pt x="127" y="151"/>
                  </a:lnTo>
                  <a:lnTo>
                    <a:pt x="127" y="152"/>
                  </a:lnTo>
                  <a:lnTo>
                    <a:pt x="127" y="153"/>
                  </a:lnTo>
                  <a:lnTo>
                    <a:pt x="127" y="154"/>
                  </a:lnTo>
                  <a:lnTo>
                    <a:pt x="127" y="155"/>
                  </a:lnTo>
                  <a:lnTo>
                    <a:pt x="127" y="156"/>
                  </a:lnTo>
                  <a:lnTo>
                    <a:pt x="127" y="157"/>
                  </a:lnTo>
                  <a:lnTo>
                    <a:pt x="127" y="158"/>
                  </a:lnTo>
                  <a:lnTo>
                    <a:pt x="127" y="159"/>
                  </a:lnTo>
                  <a:lnTo>
                    <a:pt x="127" y="160"/>
                  </a:lnTo>
                  <a:lnTo>
                    <a:pt x="129" y="161"/>
                  </a:lnTo>
                  <a:lnTo>
                    <a:pt x="130" y="161"/>
                  </a:lnTo>
                  <a:lnTo>
                    <a:pt x="131" y="161"/>
                  </a:lnTo>
                  <a:lnTo>
                    <a:pt x="132" y="161"/>
                  </a:lnTo>
                  <a:lnTo>
                    <a:pt x="133" y="161"/>
                  </a:lnTo>
                  <a:lnTo>
                    <a:pt x="134" y="161"/>
                  </a:lnTo>
                  <a:lnTo>
                    <a:pt x="135" y="160"/>
                  </a:lnTo>
                  <a:lnTo>
                    <a:pt x="136" y="160"/>
                  </a:lnTo>
                  <a:lnTo>
                    <a:pt x="137" y="160"/>
                  </a:lnTo>
                  <a:lnTo>
                    <a:pt x="138" y="159"/>
                  </a:lnTo>
                  <a:lnTo>
                    <a:pt x="139" y="159"/>
                  </a:lnTo>
                  <a:lnTo>
                    <a:pt x="141" y="158"/>
                  </a:lnTo>
                  <a:lnTo>
                    <a:pt x="142" y="157"/>
                  </a:lnTo>
                  <a:lnTo>
                    <a:pt x="144" y="157"/>
                  </a:lnTo>
                  <a:lnTo>
                    <a:pt x="146" y="156"/>
                  </a:lnTo>
                  <a:lnTo>
                    <a:pt x="149" y="155"/>
                  </a:lnTo>
                  <a:lnTo>
                    <a:pt x="149" y="154"/>
                  </a:lnTo>
                  <a:lnTo>
                    <a:pt x="150" y="154"/>
                  </a:lnTo>
                  <a:lnTo>
                    <a:pt x="151" y="153"/>
                  </a:lnTo>
                  <a:lnTo>
                    <a:pt x="152" y="153"/>
                  </a:lnTo>
                  <a:lnTo>
                    <a:pt x="152" y="152"/>
                  </a:lnTo>
                  <a:lnTo>
                    <a:pt x="153" y="152"/>
                  </a:lnTo>
                  <a:lnTo>
                    <a:pt x="154" y="151"/>
                  </a:lnTo>
                  <a:lnTo>
                    <a:pt x="155" y="150"/>
                  </a:lnTo>
                  <a:lnTo>
                    <a:pt x="156" y="150"/>
                  </a:lnTo>
                  <a:lnTo>
                    <a:pt x="157" y="149"/>
                  </a:lnTo>
                  <a:lnTo>
                    <a:pt x="158" y="148"/>
                  </a:lnTo>
                  <a:lnTo>
                    <a:pt x="159" y="147"/>
                  </a:lnTo>
                  <a:lnTo>
                    <a:pt x="161" y="146"/>
                  </a:lnTo>
                  <a:lnTo>
                    <a:pt x="163" y="145"/>
                  </a:lnTo>
                  <a:lnTo>
                    <a:pt x="163" y="144"/>
                  </a:lnTo>
                  <a:lnTo>
                    <a:pt x="164" y="143"/>
                  </a:lnTo>
                  <a:lnTo>
                    <a:pt x="165" y="142"/>
                  </a:lnTo>
                  <a:lnTo>
                    <a:pt x="166" y="141"/>
                  </a:lnTo>
                  <a:lnTo>
                    <a:pt x="168" y="140"/>
                  </a:lnTo>
                  <a:lnTo>
                    <a:pt x="169" y="139"/>
                  </a:lnTo>
                  <a:lnTo>
                    <a:pt x="170" y="139"/>
                  </a:lnTo>
                  <a:lnTo>
                    <a:pt x="171" y="138"/>
                  </a:lnTo>
                  <a:lnTo>
                    <a:pt x="173" y="137"/>
                  </a:lnTo>
                  <a:lnTo>
                    <a:pt x="174" y="136"/>
                  </a:lnTo>
                  <a:lnTo>
                    <a:pt x="175" y="135"/>
                  </a:lnTo>
                  <a:lnTo>
                    <a:pt x="176" y="134"/>
                  </a:lnTo>
                  <a:lnTo>
                    <a:pt x="178" y="134"/>
                  </a:lnTo>
                  <a:lnTo>
                    <a:pt x="179" y="133"/>
                  </a:lnTo>
                  <a:lnTo>
                    <a:pt x="180" y="133"/>
                  </a:lnTo>
                  <a:lnTo>
                    <a:pt x="180" y="132"/>
                  </a:lnTo>
                  <a:lnTo>
                    <a:pt x="181" y="131"/>
                  </a:lnTo>
                  <a:lnTo>
                    <a:pt x="182" y="130"/>
                  </a:lnTo>
                  <a:lnTo>
                    <a:pt x="184" y="128"/>
                  </a:lnTo>
                  <a:lnTo>
                    <a:pt x="186" y="126"/>
                  </a:lnTo>
                  <a:lnTo>
                    <a:pt x="188" y="124"/>
                  </a:lnTo>
                  <a:lnTo>
                    <a:pt x="190" y="122"/>
                  </a:lnTo>
                  <a:lnTo>
                    <a:pt x="193" y="120"/>
                  </a:lnTo>
                  <a:lnTo>
                    <a:pt x="195" y="118"/>
                  </a:lnTo>
                  <a:lnTo>
                    <a:pt x="197" y="115"/>
                  </a:lnTo>
                  <a:lnTo>
                    <a:pt x="199" y="113"/>
                  </a:lnTo>
                  <a:lnTo>
                    <a:pt x="201" y="111"/>
                  </a:lnTo>
                  <a:lnTo>
                    <a:pt x="203" y="109"/>
                  </a:lnTo>
                  <a:lnTo>
                    <a:pt x="205" y="108"/>
                  </a:lnTo>
                  <a:lnTo>
                    <a:pt x="206" y="106"/>
                  </a:lnTo>
                  <a:lnTo>
                    <a:pt x="207" y="106"/>
                  </a:lnTo>
                  <a:lnTo>
                    <a:pt x="207" y="105"/>
                  </a:lnTo>
                  <a:lnTo>
                    <a:pt x="204" y="104"/>
                  </a:lnTo>
                  <a:lnTo>
                    <a:pt x="203" y="104"/>
                  </a:lnTo>
                  <a:lnTo>
                    <a:pt x="202" y="104"/>
                  </a:lnTo>
                  <a:lnTo>
                    <a:pt x="201" y="104"/>
                  </a:lnTo>
                  <a:lnTo>
                    <a:pt x="200" y="104"/>
                  </a:lnTo>
                  <a:lnTo>
                    <a:pt x="199" y="104"/>
                  </a:lnTo>
                  <a:lnTo>
                    <a:pt x="199" y="105"/>
                  </a:lnTo>
                  <a:lnTo>
                    <a:pt x="198" y="104"/>
                  </a:lnTo>
                  <a:lnTo>
                    <a:pt x="197" y="104"/>
                  </a:lnTo>
                  <a:lnTo>
                    <a:pt x="196" y="104"/>
                  </a:lnTo>
                  <a:lnTo>
                    <a:pt x="195" y="103"/>
                  </a:lnTo>
                  <a:lnTo>
                    <a:pt x="194" y="103"/>
                  </a:lnTo>
                  <a:lnTo>
                    <a:pt x="192" y="103"/>
                  </a:lnTo>
                  <a:lnTo>
                    <a:pt x="191" y="102"/>
                  </a:lnTo>
                  <a:lnTo>
                    <a:pt x="190" y="101"/>
                  </a:lnTo>
                  <a:lnTo>
                    <a:pt x="188" y="101"/>
                  </a:lnTo>
                  <a:lnTo>
                    <a:pt x="187" y="100"/>
                  </a:lnTo>
                  <a:lnTo>
                    <a:pt x="186" y="100"/>
                  </a:lnTo>
                  <a:lnTo>
                    <a:pt x="185" y="99"/>
                  </a:lnTo>
                  <a:lnTo>
                    <a:pt x="184" y="98"/>
                  </a:lnTo>
                  <a:lnTo>
                    <a:pt x="183" y="98"/>
                  </a:lnTo>
                  <a:lnTo>
                    <a:pt x="182" y="97"/>
                  </a:lnTo>
                  <a:lnTo>
                    <a:pt x="181" y="97"/>
                  </a:lnTo>
                  <a:lnTo>
                    <a:pt x="180" y="96"/>
                  </a:lnTo>
                  <a:lnTo>
                    <a:pt x="179" y="96"/>
                  </a:lnTo>
                  <a:lnTo>
                    <a:pt x="178" y="95"/>
                  </a:lnTo>
                  <a:lnTo>
                    <a:pt x="176" y="94"/>
                  </a:lnTo>
                  <a:lnTo>
                    <a:pt x="175" y="93"/>
                  </a:lnTo>
                  <a:lnTo>
                    <a:pt x="174" y="92"/>
                  </a:lnTo>
                  <a:lnTo>
                    <a:pt x="173" y="92"/>
                  </a:lnTo>
                  <a:lnTo>
                    <a:pt x="172" y="91"/>
                  </a:lnTo>
                  <a:lnTo>
                    <a:pt x="171" y="90"/>
                  </a:lnTo>
                  <a:lnTo>
                    <a:pt x="170" y="90"/>
                  </a:lnTo>
                  <a:lnTo>
                    <a:pt x="170" y="89"/>
                  </a:lnTo>
                  <a:lnTo>
                    <a:pt x="169" y="89"/>
                  </a:lnTo>
                  <a:lnTo>
                    <a:pt x="169" y="88"/>
                  </a:lnTo>
                  <a:lnTo>
                    <a:pt x="169" y="87"/>
                  </a:lnTo>
                  <a:lnTo>
                    <a:pt x="169" y="86"/>
                  </a:lnTo>
                  <a:lnTo>
                    <a:pt x="170" y="86"/>
                  </a:lnTo>
                  <a:lnTo>
                    <a:pt x="171" y="86"/>
                  </a:lnTo>
                  <a:lnTo>
                    <a:pt x="173" y="86"/>
                  </a:lnTo>
                  <a:lnTo>
                    <a:pt x="174" y="86"/>
                  </a:lnTo>
                  <a:lnTo>
                    <a:pt x="176" y="86"/>
                  </a:lnTo>
                  <a:lnTo>
                    <a:pt x="179" y="86"/>
                  </a:lnTo>
                  <a:lnTo>
                    <a:pt x="181" y="86"/>
                  </a:lnTo>
                  <a:lnTo>
                    <a:pt x="183" y="86"/>
                  </a:lnTo>
                  <a:lnTo>
                    <a:pt x="184" y="86"/>
                  </a:lnTo>
                  <a:lnTo>
                    <a:pt x="186" y="86"/>
                  </a:lnTo>
                  <a:lnTo>
                    <a:pt x="187" y="86"/>
                  </a:lnTo>
                  <a:lnTo>
                    <a:pt x="188" y="86"/>
                  </a:lnTo>
                  <a:lnTo>
                    <a:pt x="189" y="86"/>
                  </a:lnTo>
                  <a:lnTo>
                    <a:pt x="190" y="86"/>
                  </a:lnTo>
                  <a:lnTo>
                    <a:pt x="191" y="87"/>
                  </a:lnTo>
                  <a:lnTo>
                    <a:pt x="192" y="87"/>
                  </a:lnTo>
                  <a:lnTo>
                    <a:pt x="193" y="87"/>
                  </a:lnTo>
                  <a:lnTo>
                    <a:pt x="194" y="87"/>
                  </a:lnTo>
                  <a:lnTo>
                    <a:pt x="195" y="87"/>
                  </a:lnTo>
                  <a:lnTo>
                    <a:pt x="196" y="87"/>
                  </a:lnTo>
                  <a:lnTo>
                    <a:pt x="197" y="87"/>
                  </a:lnTo>
                  <a:lnTo>
                    <a:pt x="198" y="87"/>
                  </a:lnTo>
                  <a:lnTo>
                    <a:pt x="199" y="87"/>
                  </a:lnTo>
                  <a:lnTo>
                    <a:pt x="200" y="87"/>
                  </a:lnTo>
                  <a:lnTo>
                    <a:pt x="201" y="87"/>
                  </a:lnTo>
                  <a:lnTo>
                    <a:pt x="202" y="87"/>
                  </a:lnTo>
                  <a:lnTo>
                    <a:pt x="203" y="87"/>
                  </a:lnTo>
                  <a:lnTo>
                    <a:pt x="204" y="87"/>
                  </a:lnTo>
                  <a:lnTo>
                    <a:pt x="205" y="87"/>
                  </a:lnTo>
                  <a:lnTo>
                    <a:pt x="206" y="87"/>
                  </a:lnTo>
                  <a:lnTo>
                    <a:pt x="207" y="87"/>
                  </a:lnTo>
                  <a:lnTo>
                    <a:pt x="209" y="87"/>
                  </a:lnTo>
                  <a:lnTo>
                    <a:pt x="210" y="87"/>
                  </a:lnTo>
                  <a:lnTo>
                    <a:pt x="212" y="87"/>
                  </a:lnTo>
                  <a:lnTo>
                    <a:pt x="213" y="87"/>
                  </a:lnTo>
                  <a:lnTo>
                    <a:pt x="214" y="87"/>
                  </a:lnTo>
                  <a:lnTo>
                    <a:pt x="216" y="87"/>
                  </a:lnTo>
                  <a:lnTo>
                    <a:pt x="217" y="87"/>
                  </a:lnTo>
                  <a:lnTo>
                    <a:pt x="218" y="87"/>
                  </a:lnTo>
                  <a:lnTo>
                    <a:pt x="219" y="87"/>
                  </a:lnTo>
                  <a:lnTo>
                    <a:pt x="220" y="87"/>
                  </a:lnTo>
                  <a:lnTo>
                    <a:pt x="221" y="87"/>
                  </a:lnTo>
                  <a:lnTo>
                    <a:pt x="221" y="86"/>
                  </a:lnTo>
                  <a:lnTo>
                    <a:pt x="222" y="85"/>
                  </a:lnTo>
                  <a:lnTo>
                    <a:pt x="223" y="84"/>
                  </a:lnTo>
                  <a:lnTo>
                    <a:pt x="224" y="83"/>
                  </a:lnTo>
                  <a:lnTo>
                    <a:pt x="224" y="82"/>
                  </a:lnTo>
                  <a:lnTo>
                    <a:pt x="225" y="81"/>
                  </a:lnTo>
                  <a:lnTo>
                    <a:pt x="227" y="80"/>
                  </a:lnTo>
                  <a:lnTo>
                    <a:pt x="228" y="78"/>
                  </a:lnTo>
                  <a:lnTo>
                    <a:pt x="228" y="77"/>
                  </a:lnTo>
                  <a:lnTo>
                    <a:pt x="229" y="76"/>
                  </a:lnTo>
                  <a:lnTo>
                    <a:pt x="230" y="74"/>
                  </a:lnTo>
                  <a:lnTo>
                    <a:pt x="230" y="73"/>
                  </a:lnTo>
                  <a:lnTo>
                    <a:pt x="231" y="72"/>
                  </a:lnTo>
                  <a:lnTo>
                    <a:pt x="231" y="70"/>
                  </a:lnTo>
                  <a:lnTo>
                    <a:pt x="231" y="69"/>
                  </a:lnTo>
                  <a:lnTo>
                    <a:pt x="232" y="69"/>
                  </a:lnTo>
                  <a:lnTo>
                    <a:pt x="231" y="68"/>
                  </a:lnTo>
                  <a:lnTo>
                    <a:pt x="231" y="67"/>
                  </a:lnTo>
                  <a:lnTo>
                    <a:pt x="231" y="66"/>
                  </a:lnTo>
                  <a:lnTo>
                    <a:pt x="230" y="66"/>
                  </a:lnTo>
                  <a:lnTo>
                    <a:pt x="229" y="66"/>
                  </a:lnTo>
                  <a:lnTo>
                    <a:pt x="228" y="65"/>
                  </a:lnTo>
                  <a:lnTo>
                    <a:pt x="227" y="65"/>
                  </a:lnTo>
                  <a:lnTo>
                    <a:pt x="225" y="65"/>
                  </a:lnTo>
                  <a:lnTo>
                    <a:pt x="224" y="65"/>
                  </a:lnTo>
                  <a:lnTo>
                    <a:pt x="222" y="65"/>
                  </a:lnTo>
                  <a:lnTo>
                    <a:pt x="221" y="65"/>
                  </a:lnTo>
                  <a:lnTo>
                    <a:pt x="219" y="65"/>
                  </a:lnTo>
                  <a:lnTo>
                    <a:pt x="217" y="64"/>
                  </a:lnTo>
                  <a:lnTo>
                    <a:pt x="215" y="64"/>
                  </a:lnTo>
                  <a:lnTo>
                    <a:pt x="214" y="64"/>
                  </a:lnTo>
                  <a:lnTo>
                    <a:pt x="212" y="64"/>
                  </a:lnTo>
                  <a:lnTo>
                    <a:pt x="210" y="63"/>
                  </a:lnTo>
                  <a:lnTo>
                    <a:pt x="209" y="63"/>
                  </a:lnTo>
                  <a:lnTo>
                    <a:pt x="208" y="63"/>
                  </a:lnTo>
                  <a:lnTo>
                    <a:pt x="207" y="62"/>
                  </a:lnTo>
                  <a:lnTo>
                    <a:pt x="206" y="62"/>
                  </a:lnTo>
                  <a:lnTo>
                    <a:pt x="205" y="62"/>
                  </a:lnTo>
                  <a:lnTo>
                    <a:pt x="204" y="62"/>
                  </a:lnTo>
                  <a:lnTo>
                    <a:pt x="203" y="62"/>
                  </a:lnTo>
                  <a:lnTo>
                    <a:pt x="202" y="61"/>
                  </a:lnTo>
                  <a:lnTo>
                    <a:pt x="200" y="61"/>
                  </a:lnTo>
                  <a:lnTo>
                    <a:pt x="199" y="60"/>
                  </a:lnTo>
                  <a:lnTo>
                    <a:pt x="198" y="60"/>
                  </a:lnTo>
                  <a:lnTo>
                    <a:pt x="196" y="60"/>
                  </a:lnTo>
                  <a:lnTo>
                    <a:pt x="195" y="59"/>
                  </a:lnTo>
                  <a:lnTo>
                    <a:pt x="194" y="59"/>
                  </a:lnTo>
                  <a:lnTo>
                    <a:pt x="193" y="58"/>
                  </a:lnTo>
                  <a:lnTo>
                    <a:pt x="192" y="58"/>
                  </a:lnTo>
                  <a:lnTo>
                    <a:pt x="191" y="58"/>
                  </a:lnTo>
                  <a:lnTo>
                    <a:pt x="190" y="57"/>
                  </a:lnTo>
                  <a:lnTo>
                    <a:pt x="190" y="56"/>
                  </a:lnTo>
                  <a:lnTo>
                    <a:pt x="189" y="56"/>
                  </a:lnTo>
                  <a:lnTo>
                    <a:pt x="188" y="56"/>
                  </a:lnTo>
                  <a:lnTo>
                    <a:pt x="187" y="56"/>
                  </a:lnTo>
                  <a:lnTo>
                    <a:pt x="187" y="55"/>
                  </a:lnTo>
                  <a:lnTo>
                    <a:pt x="187" y="54"/>
                  </a:lnTo>
                  <a:lnTo>
                    <a:pt x="187" y="53"/>
                  </a:lnTo>
                  <a:lnTo>
                    <a:pt x="188" y="52"/>
                  </a:lnTo>
                  <a:lnTo>
                    <a:pt x="189" y="52"/>
                  </a:lnTo>
                  <a:lnTo>
                    <a:pt x="189" y="51"/>
                  </a:lnTo>
                  <a:lnTo>
                    <a:pt x="190" y="51"/>
                  </a:lnTo>
                  <a:lnTo>
                    <a:pt x="191" y="51"/>
                  </a:lnTo>
                  <a:lnTo>
                    <a:pt x="192" y="51"/>
                  </a:lnTo>
                  <a:lnTo>
                    <a:pt x="193" y="51"/>
                  </a:lnTo>
                  <a:lnTo>
                    <a:pt x="194" y="51"/>
                  </a:lnTo>
                  <a:lnTo>
                    <a:pt x="195" y="51"/>
                  </a:lnTo>
                  <a:lnTo>
                    <a:pt x="196" y="52"/>
                  </a:lnTo>
                  <a:lnTo>
                    <a:pt x="198" y="51"/>
                  </a:lnTo>
                  <a:lnTo>
                    <a:pt x="200" y="51"/>
                  </a:lnTo>
                  <a:lnTo>
                    <a:pt x="202" y="51"/>
                  </a:lnTo>
                  <a:lnTo>
                    <a:pt x="204" y="51"/>
                  </a:lnTo>
                  <a:lnTo>
                    <a:pt x="206" y="51"/>
                  </a:lnTo>
                  <a:lnTo>
                    <a:pt x="207" y="51"/>
                  </a:lnTo>
                  <a:lnTo>
                    <a:pt x="209" y="51"/>
                  </a:lnTo>
                  <a:lnTo>
                    <a:pt x="210" y="51"/>
                  </a:lnTo>
                  <a:lnTo>
                    <a:pt x="212" y="51"/>
                  </a:lnTo>
                  <a:lnTo>
                    <a:pt x="213" y="51"/>
                  </a:lnTo>
                  <a:lnTo>
                    <a:pt x="215" y="51"/>
                  </a:lnTo>
                  <a:lnTo>
                    <a:pt x="216" y="51"/>
                  </a:lnTo>
                  <a:lnTo>
                    <a:pt x="218" y="51"/>
                  </a:lnTo>
                  <a:lnTo>
                    <a:pt x="220" y="51"/>
                  </a:lnTo>
                  <a:lnTo>
                    <a:pt x="223" y="51"/>
                  </a:lnTo>
                  <a:lnTo>
                    <a:pt x="227" y="51"/>
                  </a:lnTo>
                  <a:lnTo>
                    <a:pt x="227" y="50"/>
                  </a:lnTo>
                  <a:lnTo>
                    <a:pt x="228" y="50"/>
                  </a:lnTo>
                  <a:lnTo>
                    <a:pt x="229" y="50"/>
                  </a:lnTo>
                  <a:lnTo>
                    <a:pt x="230" y="50"/>
                  </a:lnTo>
                  <a:lnTo>
                    <a:pt x="231" y="50"/>
                  </a:lnTo>
                  <a:lnTo>
                    <a:pt x="232" y="50"/>
                  </a:lnTo>
                  <a:lnTo>
                    <a:pt x="233" y="50"/>
                  </a:lnTo>
                  <a:lnTo>
                    <a:pt x="234" y="50"/>
                  </a:lnTo>
                  <a:lnTo>
                    <a:pt x="235" y="49"/>
                  </a:lnTo>
                  <a:lnTo>
                    <a:pt x="236" y="49"/>
                  </a:lnTo>
                  <a:lnTo>
                    <a:pt x="238" y="49"/>
                  </a:lnTo>
                  <a:lnTo>
                    <a:pt x="239" y="48"/>
                  </a:lnTo>
                  <a:lnTo>
                    <a:pt x="240" y="48"/>
                  </a:lnTo>
                  <a:lnTo>
                    <a:pt x="242" y="48"/>
                  </a:lnTo>
                  <a:lnTo>
                    <a:pt x="243" y="48"/>
                  </a:lnTo>
                  <a:lnTo>
                    <a:pt x="244" y="48"/>
                  </a:lnTo>
                  <a:lnTo>
                    <a:pt x="245" y="48"/>
                  </a:lnTo>
                  <a:lnTo>
                    <a:pt x="246" y="48"/>
                  </a:lnTo>
                  <a:lnTo>
                    <a:pt x="247" y="49"/>
                  </a:lnTo>
                  <a:lnTo>
                    <a:pt x="248" y="48"/>
                  </a:lnTo>
                  <a:lnTo>
                    <a:pt x="250" y="48"/>
                  </a:lnTo>
                  <a:lnTo>
                    <a:pt x="251" y="48"/>
                  </a:lnTo>
                  <a:lnTo>
                    <a:pt x="252" y="47"/>
                  </a:lnTo>
                  <a:lnTo>
                    <a:pt x="253" y="47"/>
                  </a:lnTo>
                  <a:lnTo>
                    <a:pt x="254" y="47"/>
                  </a:lnTo>
                  <a:lnTo>
                    <a:pt x="255" y="47"/>
                  </a:lnTo>
                  <a:lnTo>
                    <a:pt x="256" y="47"/>
                  </a:lnTo>
                  <a:lnTo>
                    <a:pt x="257" y="47"/>
                  </a:lnTo>
                  <a:lnTo>
                    <a:pt x="258" y="47"/>
                  </a:lnTo>
                  <a:lnTo>
                    <a:pt x="259" y="47"/>
                  </a:lnTo>
                  <a:lnTo>
                    <a:pt x="260" y="47"/>
                  </a:lnTo>
                  <a:lnTo>
                    <a:pt x="262" y="47"/>
                  </a:lnTo>
                  <a:lnTo>
                    <a:pt x="263" y="47"/>
                  </a:lnTo>
                  <a:lnTo>
                    <a:pt x="265" y="47"/>
                  </a:lnTo>
                  <a:lnTo>
                    <a:pt x="267" y="47"/>
                  </a:lnTo>
                  <a:lnTo>
                    <a:pt x="267" y="46"/>
                  </a:lnTo>
                  <a:lnTo>
                    <a:pt x="268" y="46"/>
                  </a:lnTo>
                  <a:lnTo>
                    <a:pt x="269" y="45"/>
                  </a:lnTo>
                  <a:lnTo>
                    <a:pt x="270" y="45"/>
                  </a:lnTo>
                  <a:lnTo>
                    <a:pt x="271" y="45"/>
                  </a:lnTo>
                  <a:lnTo>
                    <a:pt x="272" y="45"/>
                  </a:lnTo>
                  <a:lnTo>
                    <a:pt x="273" y="44"/>
                  </a:lnTo>
                  <a:lnTo>
                    <a:pt x="275" y="44"/>
                  </a:lnTo>
                  <a:lnTo>
                    <a:pt x="276" y="43"/>
                  </a:lnTo>
                  <a:lnTo>
                    <a:pt x="277" y="43"/>
                  </a:lnTo>
                  <a:lnTo>
                    <a:pt x="278" y="43"/>
                  </a:lnTo>
                  <a:lnTo>
                    <a:pt x="279" y="43"/>
                  </a:lnTo>
                  <a:lnTo>
                    <a:pt x="280" y="42"/>
                  </a:lnTo>
                  <a:lnTo>
                    <a:pt x="281" y="42"/>
                  </a:lnTo>
                  <a:lnTo>
                    <a:pt x="282" y="42"/>
                  </a:lnTo>
                  <a:lnTo>
                    <a:pt x="283" y="42"/>
                  </a:lnTo>
                  <a:lnTo>
                    <a:pt x="284" y="41"/>
                  </a:lnTo>
                  <a:lnTo>
                    <a:pt x="285" y="41"/>
                  </a:lnTo>
                  <a:lnTo>
                    <a:pt x="286" y="41"/>
                  </a:lnTo>
                  <a:lnTo>
                    <a:pt x="286" y="40"/>
                  </a:lnTo>
                  <a:lnTo>
                    <a:pt x="287" y="40"/>
                  </a:lnTo>
                  <a:lnTo>
                    <a:pt x="287" y="39"/>
                  </a:lnTo>
                  <a:lnTo>
                    <a:pt x="288" y="38"/>
                  </a:lnTo>
                  <a:lnTo>
                    <a:pt x="288" y="37"/>
                  </a:lnTo>
                  <a:lnTo>
                    <a:pt x="289" y="37"/>
                  </a:lnTo>
                  <a:lnTo>
                    <a:pt x="290" y="36"/>
                  </a:lnTo>
                  <a:lnTo>
                    <a:pt x="289" y="34"/>
                  </a:lnTo>
                  <a:lnTo>
                    <a:pt x="292" y="33"/>
                  </a:lnTo>
                  <a:lnTo>
                    <a:pt x="293" y="33"/>
                  </a:lnTo>
                  <a:lnTo>
                    <a:pt x="294" y="33"/>
                  </a:lnTo>
                  <a:lnTo>
                    <a:pt x="295" y="34"/>
                  </a:lnTo>
                  <a:lnTo>
                    <a:pt x="296" y="34"/>
                  </a:lnTo>
                  <a:lnTo>
                    <a:pt x="297" y="35"/>
                  </a:lnTo>
                  <a:lnTo>
                    <a:pt x="298" y="35"/>
                  </a:lnTo>
                  <a:lnTo>
                    <a:pt x="299" y="35"/>
                  </a:lnTo>
                  <a:lnTo>
                    <a:pt x="300" y="36"/>
                  </a:lnTo>
                  <a:lnTo>
                    <a:pt x="301" y="37"/>
                  </a:lnTo>
                  <a:lnTo>
                    <a:pt x="301" y="38"/>
                  </a:lnTo>
                  <a:lnTo>
                    <a:pt x="302" y="39"/>
                  </a:lnTo>
                  <a:lnTo>
                    <a:pt x="303" y="40"/>
                  </a:lnTo>
                  <a:lnTo>
                    <a:pt x="304" y="40"/>
                  </a:lnTo>
                  <a:lnTo>
                    <a:pt x="304" y="41"/>
                  </a:lnTo>
                  <a:lnTo>
                    <a:pt x="305" y="42"/>
                  </a:lnTo>
                  <a:lnTo>
                    <a:pt x="306" y="42"/>
                  </a:lnTo>
                  <a:lnTo>
                    <a:pt x="307" y="43"/>
                  </a:lnTo>
                  <a:lnTo>
                    <a:pt x="308" y="43"/>
                  </a:lnTo>
                  <a:lnTo>
                    <a:pt x="309" y="44"/>
                  </a:lnTo>
                  <a:lnTo>
                    <a:pt x="310" y="44"/>
                  </a:lnTo>
                  <a:lnTo>
                    <a:pt x="311" y="44"/>
                  </a:lnTo>
                  <a:lnTo>
                    <a:pt x="312" y="45"/>
                  </a:lnTo>
                  <a:lnTo>
                    <a:pt x="314" y="46"/>
                  </a:lnTo>
                  <a:lnTo>
                    <a:pt x="315" y="46"/>
                  </a:lnTo>
                  <a:lnTo>
                    <a:pt x="315" y="47"/>
                  </a:lnTo>
                  <a:lnTo>
                    <a:pt x="316" y="47"/>
                  </a:lnTo>
                  <a:lnTo>
                    <a:pt x="317" y="48"/>
                  </a:lnTo>
                  <a:lnTo>
                    <a:pt x="317" y="49"/>
                  </a:lnTo>
                  <a:lnTo>
                    <a:pt x="318" y="49"/>
                  </a:lnTo>
                  <a:lnTo>
                    <a:pt x="318" y="50"/>
                  </a:lnTo>
                  <a:lnTo>
                    <a:pt x="319" y="51"/>
                  </a:lnTo>
                  <a:lnTo>
                    <a:pt x="320" y="52"/>
                  </a:lnTo>
                  <a:lnTo>
                    <a:pt x="320" y="53"/>
                  </a:lnTo>
                  <a:lnTo>
                    <a:pt x="320" y="54"/>
                  </a:lnTo>
                  <a:lnTo>
                    <a:pt x="321" y="55"/>
                  </a:lnTo>
                  <a:lnTo>
                    <a:pt x="320" y="55"/>
                  </a:lnTo>
                  <a:lnTo>
                    <a:pt x="320" y="56"/>
                  </a:lnTo>
                  <a:lnTo>
                    <a:pt x="319" y="56"/>
                  </a:lnTo>
                  <a:lnTo>
                    <a:pt x="319" y="57"/>
                  </a:lnTo>
                  <a:lnTo>
                    <a:pt x="318" y="58"/>
                  </a:lnTo>
                  <a:lnTo>
                    <a:pt x="318" y="59"/>
                  </a:lnTo>
                  <a:lnTo>
                    <a:pt x="317" y="60"/>
                  </a:lnTo>
                  <a:lnTo>
                    <a:pt x="316" y="61"/>
                  </a:lnTo>
                  <a:lnTo>
                    <a:pt x="316" y="62"/>
                  </a:lnTo>
                  <a:lnTo>
                    <a:pt x="315" y="62"/>
                  </a:lnTo>
                  <a:lnTo>
                    <a:pt x="315" y="63"/>
                  </a:lnTo>
                  <a:lnTo>
                    <a:pt x="315" y="64"/>
                  </a:lnTo>
                  <a:lnTo>
                    <a:pt x="314" y="64"/>
                  </a:lnTo>
                  <a:lnTo>
                    <a:pt x="312" y="64"/>
                  </a:lnTo>
                  <a:lnTo>
                    <a:pt x="310" y="64"/>
                  </a:lnTo>
                  <a:lnTo>
                    <a:pt x="308" y="64"/>
                  </a:lnTo>
                  <a:lnTo>
                    <a:pt x="305" y="64"/>
                  </a:lnTo>
                  <a:lnTo>
                    <a:pt x="302" y="64"/>
                  </a:lnTo>
                  <a:lnTo>
                    <a:pt x="299" y="64"/>
                  </a:lnTo>
                  <a:lnTo>
                    <a:pt x="296" y="64"/>
                  </a:lnTo>
                  <a:lnTo>
                    <a:pt x="292" y="64"/>
                  </a:lnTo>
                  <a:lnTo>
                    <a:pt x="289" y="64"/>
                  </a:lnTo>
                  <a:lnTo>
                    <a:pt x="286" y="64"/>
                  </a:lnTo>
                  <a:lnTo>
                    <a:pt x="284" y="64"/>
                  </a:lnTo>
                  <a:lnTo>
                    <a:pt x="281" y="64"/>
                  </a:lnTo>
                  <a:lnTo>
                    <a:pt x="280" y="64"/>
                  </a:lnTo>
                  <a:lnTo>
                    <a:pt x="278" y="64"/>
                  </a:lnTo>
                  <a:lnTo>
                    <a:pt x="278" y="65"/>
                  </a:lnTo>
                  <a:lnTo>
                    <a:pt x="276" y="65"/>
                  </a:lnTo>
                  <a:lnTo>
                    <a:pt x="275" y="65"/>
                  </a:lnTo>
                  <a:lnTo>
                    <a:pt x="273" y="65"/>
                  </a:lnTo>
                  <a:lnTo>
                    <a:pt x="272" y="65"/>
                  </a:lnTo>
                  <a:lnTo>
                    <a:pt x="271" y="65"/>
                  </a:lnTo>
                  <a:lnTo>
                    <a:pt x="270" y="65"/>
                  </a:lnTo>
                  <a:lnTo>
                    <a:pt x="269" y="65"/>
                  </a:lnTo>
                  <a:lnTo>
                    <a:pt x="268" y="65"/>
                  </a:lnTo>
                  <a:lnTo>
                    <a:pt x="267" y="65"/>
                  </a:lnTo>
                  <a:lnTo>
                    <a:pt x="267" y="66"/>
                  </a:lnTo>
                  <a:lnTo>
                    <a:pt x="266" y="66"/>
                  </a:lnTo>
                  <a:lnTo>
                    <a:pt x="265" y="66"/>
                  </a:lnTo>
                  <a:lnTo>
                    <a:pt x="264" y="66"/>
                  </a:lnTo>
                  <a:lnTo>
                    <a:pt x="263" y="66"/>
                  </a:lnTo>
                  <a:lnTo>
                    <a:pt x="262" y="66"/>
                  </a:lnTo>
                  <a:lnTo>
                    <a:pt x="261" y="66"/>
                  </a:lnTo>
                  <a:lnTo>
                    <a:pt x="260" y="66"/>
                  </a:lnTo>
                  <a:lnTo>
                    <a:pt x="259" y="66"/>
                  </a:lnTo>
                  <a:lnTo>
                    <a:pt x="258" y="66"/>
                  </a:lnTo>
                  <a:lnTo>
                    <a:pt x="257" y="66"/>
                  </a:lnTo>
                  <a:lnTo>
                    <a:pt x="256" y="66"/>
                  </a:lnTo>
                  <a:lnTo>
                    <a:pt x="255" y="66"/>
                  </a:lnTo>
                  <a:lnTo>
                    <a:pt x="255" y="67"/>
                  </a:lnTo>
                  <a:lnTo>
                    <a:pt x="255" y="68"/>
                  </a:lnTo>
                  <a:lnTo>
                    <a:pt x="255" y="69"/>
                  </a:lnTo>
                  <a:lnTo>
                    <a:pt x="255" y="70"/>
                  </a:lnTo>
                  <a:lnTo>
                    <a:pt x="255" y="72"/>
                  </a:lnTo>
                  <a:lnTo>
                    <a:pt x="255" y="73"/>
                  </a:lnTo>
                  <a:lnTo>
                    <a:pt x="255" y="74"/>
                  </a:lnTo>
                  <a:lnTo>
                    <a:pt x="255" y="75"/>
                  </a:lnTo>
                  <a:lnTo>
                    <a:pt x="255" y="76"/>
                  </a:lnTo>
                  <a:lnTo>
                    <a:pt x="255" y="77"/>
                  </a:lnTo>
                  <a:lnTo>
                    <a:pt x="254" y="77"/>
                  </a:lnTo>
                  <a:lnTo>
                    <a:pt x="254" y="78"/>
                  </a:lnTo>
                  <a:lnTo>
                    <a:pt x="254" y="79"/>
                  </a:lnTo>
                  <a:lnTo>
                    <a:pt x="253" y="79"/>
                  </a:lnTo>
                  <a:lnTo>
                    <a:pt x="253" y="80"/>
                  </a:lnTo>
                  <a:lnTo>
                    <a:pt x="253" y="81"/>
                  </a:lnTo>
                  <a:lnTo>
                    <a:pt x="252" y="81"/>
                  </a:lnTo>
                  <a:lnTo>
                    <a:pt x="252" y="82"/>
                  </a:lnTo>
                  <a:lnTo>
                    <a:pt x="252" y="83"/>
                  </a:lnTo>
                  <a:lnTo>
                    <a:pt x="252" y="84"/>
                  </a:lnTo>
                  <a:lnTo>
                    <a:pt x="253" y="84"/>
                  </a:lnTo>
                  <a:lnTo>
                    <a:pt x="254" y="84"/>
                  </a:lnTo>
                  <a:lnTo>
                    <a:pt x="255" y="84"/>
                  </a:lnTo>
                  <a:lnTo>
                    <a:pt x="256" y="84"/>
                  </a:lnTo>
                  <a:lnTo>
                    <a:pt x="257" y="84"/>
                  </a:lnTo>
                  <a:lnTo>
                    <a:pt x="258" y="84"/>
                  </a:lnTo>
                  <a:lnTo>
                    <a:pt x="259" y="84"/>
                  </a:lnTo>
                  <a:lnTo>
                    <a:pt x="260" y="84"/>
                  </a:lnTo>
                  <a:lnTo>
                    <a:pt x="261" y="84"/>
                  </a:lnTo>
                  <a:lnTo>
                    <a:pt x="262" y="84"/>
                  </a:lnTo>
                  <a:lnTo>
                    <a:pt x="263" y="85"/>
                  </a:lnTo>
                  <a:lnTo>
                    <a:pt x="264" y="85"/>
                  </a:lnTo>
                  <a:lnTo>
                    <a:pt x="265" y="85"/>
                  </a:lnTo>
                  <a:lnTo>
                    <a:pt x="266" y="85"/>
                  </a:lnTo>
                  <a:lnTo>
                    <a:pt x="267" y="85"/>
                  </a:lnTo>
                  <a:lnTo>
                    <a:pt x="268" y="85"/>
                  </a:lnTo>
                  <a:lnTo>
                    <a:pt x="269" y="85"/>
                  </a:lnTo>
                  <a:lnTo>
                    <a:pt x="270" y="85"/>
                  </a:lnTo>
                  <a:lnTo>
                    <a:pt x="271" y="86"/>
                  </a:lnTo>
                  <a:lnTo>
                    <a:pt x="272" y="86"/>
                  </a:lnTo>
                  <a:lnTo>
                    <a:pt x="273" y="86"/>
                  </a:lnTo>
                  <a:lnTo>
                    <a:pt x="275" y="86"/>
                  </a:lnTo>
                  <a:lnTo>
                    <a:pt x="276" y="86"/>
                  </a:lnTo>
                  <a:lnTo>
                    <a:pt x="277" y="86"/>
                  </a:lnTo>
                  <a:lnTo>
                    <a:pt x="278" y="86"/>
                  </a:lnTo>
                  <a:lnTo>
                    <a:pt x="279" y="86"/>
                  </a:lnTo>
                  <a:lnTo>
                    <a:pt x="280" y="86"/>
                  </a:lnTo>
                  <a:lnTo>
                    <a:pt x="281" y="86"/>
                  </a:lnTo>
                  <a:lnTo>
                    <a:pt x="282" y="86"/>
                  </a:lnTo>
                  <a:lnTo>
                    <a:pt x="284" y="85"/>
                  </a:lnTo>
                  <a:lnTo>
                    <a:pt x="286" y="85"/>
                  </a:lnTo>
                  <a:lnTo>
                    <a:pt x="288" y="85"/>
                  </a:lnTo>
                  <a:lnTo>
                    <a:pt x="290" y="85"/>
                  </a:lnTo>
                  <a:lnTo>
                    <a:pt x="291" y="85"/>
                  </a:lnTo>
                  <a:lnTo>
                    <a:pt x="293" y="85"/>
                  </a:lnTo>
                  <a:lnTo>
                    <a:pt x="294" y="85"/>
                  </a:lnTo>
                  <a:lnTo>
                    <a:pt x="295" y="85"/>
                  </a:lnTo>
                  <a:lnTo>
                    <a:pt x="297" y="85"/>
                  </a:lnTo>
                  <a:lnTo>
                    <a:pt x="298" y="85"/>
                  </a:lnTo>
                  <a:lnTo>
                    <a:pt x="300" y="85"/>
                  </a:lnTo>
                  <a:lnTo>
                    <a:pt x="301" y="85"/>
                  </a:lnTo>
                  <a:lnTo>
                    <a:pt x="303" y="85"/>
                  </a:lnTo>
                  <a:lnTo>
                    <a:pt x="304" y="85"/>
                  </a:lnTo>
                  <a:lnTo>
                    <a:pt x="306" y="85"/>
                  </a:lnTo>
                  <a:lnTo>
                    <a:pt x="309" y="85"/>
                  </a:lnTo>
                  <a:lnTo>
                    <a:pt x="310" y="85"/>
                  </a:lnTo>
                  <a:lnTo>
                    <a:pt x="311" y="85"/>
                  </a:lnTo>
                  <a:lnTo>
                    <a:pt x="312" y="85"/>
                  </a:lnTo>
                  <a:lnTo>
                    <a:pt x="313" y="85"/>
                  </a:lnTo>
                  <a:lnTo>
                    <a:pt x="313" y="84"/>
                  </a:lnTo>
                  <a:lnTo>
                    <a:pt x="314" y="84"/>
                  </a:lnTo>
                  <a:lnTo>
                    <a:pt x="315" y="83"/>
                  </a:lnTo>
                  <a:lnTo>
                    <a:pt x="316" y="83"/>
                  </a:lnTo>
                  <a:lnTo>
                    <a:pt x="317" y="83"/>
                  </a:lnTo>
                  <a:lnTo>
                    <a:pt x="318" y="83"/>
                  </a:lnTo>
                  <a:lnTo>
                    <a:pt x="319" y="83"/>
                  </a:lnTo>
                  <a:lnTo>
                    <a:pt x="320" y="83"/>
                  </a:lnTo>
                  <a:lnTo>
                    <a:pt x="321" y="83"/>
                  </a:lnTo>
                  <a:lnTo>
                    <a:pt x="322" y="84"/>
                  </a:lnTo>
                  <a:lnTo>
                    <a:pt x="324" y="84"/>
                  </a:lnTo>
                  <a:lnTo>
                    <a:pt x="325" y="85"/>
                  </a:lnTo>
                  <a:lnTo>
                    <a:pt x="326" y="85"/>
                  </a:lnTo>
                  <a:lnTo>
                    <a:pt x="327" y="86"/>
                  </a:lnTo>
                  <a:lnTo>
                    <a:pt x="328" y="86"/>
                  </a:lnTo>
                  <a:lnTo>
                    <a:pt x="330" y="87"/>
                  </a:lnTo>
                  <a:lnTo>
                    <a:pt x="332" y="88"/>
                  </a:lnTo>
                  <a:lnTo>
                    <a:pt x="333" y="88"/>
                  </a:lnTo>
                  <a:lnTo>
                    <a:pt x="334" y="89"/>
                  </a:lnTo>
                  <a:lnTo>
                    <a:pt x="335" y="89"/>
                  </a:lnTo>
                  <a:lnTo>
                    <a:pt x="336" y="90"/>
                  </a:lnTo>
                  <a:lnTo>
                    <a:pt x="337" y="91"/>
                  </a:lnTo>
                  <a:lnTo>
                    <a:pt x="338" y="91"/>
                  </a:lnTo>
                  <a:lnTo>
                    <a:pt x="338" y="92"/>
                  </a:lnTo>
                  <a:lnTo>
                    <a:pt x="339" y="92"/>
                  </a:lnTo>
                  <a:lnTo>
                    <a:pt x="339" y="93"/>
                  </a:lnTo>
                  <a:lnTo>
                    <a:pt x="340" y="94"/>
                  </a:lnTo>
                  <a:lnTo>
                    <a:pt x="340" y="95"/>
                  </a:lnTo>
                  <a:lnTo>
                    <a:pt x="340" y="96"/>
                  </a:lnTo>
                  <a:lnTo>
                    <a:pt x="341" y="97"/>
                  </a:lnTo>
                  <a:lnTo>
                    <a:pt x="341" y="98"/>
                  </a:lnTo>
                  <a:lnTo>
                    <a:pt x="342" y="98"/>
                  </a:lnTo>
                  <a:lnTo>
                    <a:pt x="342" y="99"/>
                  </a:lnTo>
                  <a:lnTo>
                    <a:pt x="342" y="100"/>
                  </a:lnTo>
                  <a:lnTo>
                    <a:pt x="342" y="101"/>
                  </a:lnTo>
                  <a:lnTo>
                    <a:pt x="343" y="102"/>
                  </a:lnTo>
                  <a:lnTo>
                    <a:pt x="342" y="102"/>
                  </a:lnTo>
                  <a:lnTo>
                    <a:pt x="342" y="103"/>
                  </a:lnTo>
                  <a:lnTo>
                    <a:pt x="341" y="103"/>
                  </a:lnTo>
                  <a:lnTo>
                    <a:pt x="341" y="104"/>
                  </a:lnTo>
                  <a:lnTo>
                    <a:pt x="341" y="105"/>
                  </a:lnTo>
                  <a:lnTo>
                    <a:pt x="341" y="106"/>
                  </a:lnTo>
                  <a:lnTo>
                    <a:pt x="340" y="106"/>
                  </a:lnTo>
                  <a:lnTo>
                    <a:pt x="340" y="107"/>
                  </a:lnTo>
                  <a:lnTo>
                    <a:pt x="337" y="106"/>
                  </a:lnTo>
                  <a:lnTo>
                    <a:pt x="335" y="106"/>
                  </a:lnTo>
                  <a:lnTo>
                    <a:pt x="333" y="106"/>
                  </a:lnTo>
                  <a:lnTo>
                    <a:pt x="331" y="106"/>
                  </a:lnTo>
                  <a:lnTo>
                    <a:pt x="329" y="106"/>
                  </a:lnTo>
                  <a:lnTo>
                    <a:pt x="328" y="106"/>
                  </a:lnTo>
                  <a:lnTo>
                    <a:pt x="326" y="105"/>
                  </a:lnTo>
                  <a:lnTo>
                    <a:pt x="324" y="105"/>
                  </a:lnTo>
                  <a:lnTo>
                    <a:pt x="322" y="105"/>
                  </a:lnTo>
                  <a:lnTo>
                    <a:pt x="320" y="105"/>
                  </a:lnTo>
                  <a:lnTo>
                    <a:pt x="318" y="105"/>
                  </a:lnTo>
                  <a:lnTo>
                    <a:pt x="316" y="104"/>
                  </a:lnTo>
                  <a:lnTo>
                    <a:pt x="313" y="104"/>
                  </a:lnTo>
                  <a:lnTo>
                    <a:pt x="311" y="103"/>
                  </a:lnTo>
                  <a:lnTo>
                    <a:pt x="308" y="103"/>
                  </a:lnTo>
                  <a:lnTo>
                    <a:pt x="305" y="103"/>
                  </a:lnTo>
                  <a:lnTo>
                    <a:pt x="304" y="102"/>
                  </a:lnTo>
                  <a:lnTo>
                    <a:pt x="303" y="102"/>
                  </a:lnTo>
                  <a:lnTo>
                    <a:pt x="302" y="102"/>
                  </a:lnTo>
                  <a:lnTo>
                    <a:pt x="301" y="102"/>
                  </a:lnTo>
                  <a:lnTo>
                    <a:pt x="300" y="102"/>
                  </a:lnTo>
                  <a:lnTo>
                    <a:pt x="299" y="102"/>
                  </a:lnTo>
                  <a:lnTo>
                    <a:pt x="298" y="102"/>
                  </a:lnTo>
                  <a:lnTo>
                    <a:pt x="296" y="102"/>
                  </a:lnTo>
                  <a:lnTo>
                    <a:pt x="295" y="102"/>
                  </a:lnTo>
                  <a:lnTo>
                    <a:pt x="294" y="102"/>
                  </a:lnTo>
                  <a:lnTo>
                    <a:pt x="293" y="102"/>
                  </a:lnTo>
                  <a:lnTo>
                    <a:pt x="292" y="102"/>
                  </a:lnTo>
                  <a:lnTo>
                    <a:pt x="291" y="102"/>
                  </a:lnTo>
                  <a:lnTo>
                    <a:pt x="289" y="102"/>
                  </a:lnTo>
                  <a:lnTo>
                    <a:pt x="288" y="102"/>
                  </a:lnTo>
                  <a:lnTo>
                    <a:pt x="287" y="102"/>
                  </a:lnTo>
                  <a:lnTo>
                    <a:pt x="286" y="102"/>
                  </a:lnTo>
                  <a:lnTo>
                    <a:pt x="285" y="102"/>
                  </a:lnTo>
                  <a:lnTo>
                    <a:pt x="284" y="102"/>
                  </a:lnTo>
                  <a:lnTo>
                    <a:pt x="283" y="102"/>
                  </a:lnTo>
                  <a:lnTo>
                    <a:pt x="282" y="102"/>
                  </a:lnTo>
                  <a:lnTo>
                    <a:pt x="281" y="102"/>
                  </a:lnTo>
                  <a:lnTo>
                    <a:pt x="281" y="104"/>
                  </a:lnTo>
                  <a:lnTo>
                    <a:pt x="282" y="106"/>
                  </a:lnTo>
                  <a:lnTo>
                    <a:pt x="283" y="108"/>
                  </a:lnTo>
                  <a:lnTo>
                    <a:pt x="284" y="111"/>
                  </a:lnTo>
                  <a:lnTo>
                    <a:pt x="286" y="113"/>
                  </a:lnTo>
                  <a:lnTo>
                    <a:pt x="288" y="116"/>
                  </a:lnTo>
                  <a:lnTo>
                    <a:pt x="289" y="120"/>
                  </a:lnTo>
                  <a:lnTo>
                    <a:pt x="291" y="122"/>
                  </a:lnTo>
                  <a:lnTo>
                    <a:pt x="293" y="125"/>
                  </a:lnTo>
                  <a:lnTo>
                    <a:pt x="295" y="127"/>
                  </a:lnTo>
                  <a:lnTo>
                    <a:pt x="297" y="129"/>
                  </a:lnTo>
                  <a:lnTo>
                    <a:pt x="299" y="131"/>
                  </a:lnTo>
                  <a:lnTo>
                    <a:pt x="300" y="133"/>
                  </a:lnTo>
                  <a:lnTo>
                    <a:pt x="301" y="134"/>
                  </a:lnTo>
                  <a:lnTo>
                    <a:pt x="303" y="136"/>
                  </a:lnTo>
                  <a:lnTo>
                    <a:pt x="304" y="137"/>
                  </a:lnTo>
                  <a:lnTo>
                    <a:pt x="305" y="139"/>
                  </a:lnTo>
                  <a:lnTo>
                    <a:pt x="306" y="140"/>
                  </a:lnTo>
                  <a:lnTo>
                    <a:pt x="307" y="141"/>
                  </a:lnTo>
                  <a:lnTo>
                    <a:pt x="308" y="142"/>
                  </a:lnTo>
                  <a:lnTo>
                    <a:pt x="309" y="143"/>
                  </a:lnTo>
                  <a:lnTo>
                    <a:pt x="310" y="144"/>
                  </a:lnTo>
                  <a:lnTo>
                    <a:pt x="311" y="146"/>
                  </a:lnTo>
                  <a:lnTo>
                    <a:pt x="312" y="147"/>
                  </a:lnTo>
                  <a:lnTo>
                    <a:pt x="313" y="148"/>
                  </a:lnTo>
                  <a:lnTo>
                    <a:pt x="314" y="149"/>
                  </a:lnTo>
                  <a:lnTo>
                    <a:pt x="315" y="149"/>
                  </a:lnTo>
                  <a:lnTo>
                    <a:pt x="316" y="150"/>
                  </a:lnTo>
                  <a:lnTo>
                    <a:pt x="316" y="151"/>
                  </a:lnTo>
                  <a:lnTo>
                    <a:pt x="317" y="151"/>
                  </a:lnTo>
                  <a:lnTo>
                    <a:pt x="318" y="152"/>
                  </a:lnTo>
                  <a:lnTo>
                    <a:pt x="320" y="153"/>
                  </a:lnTo>
                  <a:lnTo>
                    <a:pt x="322" y="155"/>
                  </a:lnTo>
                  <a:lnTo>
                    <a:pt x="325" y="156"/>
                  </a:lnTo>
                  <a:lnTo>
                    <a:pt x="328" y="158"/>
                  </a:lnTo>
                  <a:lnTo>
                    <a:pt x="331" y="161"/>
                  </a:lnTo>
                  <a:lnTo>
                    <a:pt x="334" y="164"/>
                  </a:lnTo>
                  <a:lnTo>
                    <a:pt x="338" y="167"/>
                  </a:lnTo>
                  <a:lnTo>
                    <a:pt x="341" y="169"/>
                  </a:lnTo>
                  <a:lnTo>
                    <a:pt x="344" y="171"/>
                  </a:lnTo>
                  <a:lnTo>
                    <a:pt x="347" y="174"/>
                  </a:lnTo>
                  <a:lnTo>
                    <a:pt x="350" y="176"/>
                  </a:lnTo>
                  <a:lnTo>
                    <a:pt x="352" y="177"/>
                  </a:lnTo>
                  <a:lnTo>
                    <a:pt x="354" y="179"/>
                  </a:lnTo>
                  <a:lnTo>
                    <a:pt x="356" y="180"/>
                  </a:lnTo>
                  <a:lnTo>
                    <a:pt x="357" y="181"/>
                  </a:lnTo>
                  <a:lnTo>
                    <a:pt x="358" y="182"/>
                  </a:lnTo>
                  <a:lnTo>
                    <a:pt x="359" y="183"/>
                  </a:lnTo>
                  <a:lnTo>
                    <a:pt x="360" y="185"/>
                  </a:lnTo>
                  <a:lnTo>
                    <a:pt x="361" y="186"/>
                  </a:lnTo>
                  <a:lnTo>
                    <a:pt x="362" y="188"/>
                  </a:lnTo>
                  <a:lnTo>
                    <a:pt x="363" y="190"/>
                  </a:lnTo>
                  <a:lnTo>
                    <a:pt x="363" y="191"/>
                  </a:lnTo>
                  <a:lnTo>
                    <a:pt x="364" y="193"/>
                  </a:lnTo>
                  <a:lnTo>
                    <a:pt x="365" y="194"/>
                  </a:lnTo>
                  <a:lnTo>
                    <a:pt x="365" y="196"/>
                  </a:lnTo>
                  <a:lnTo>
                    <a:pt x="366" y="197"/>
                  </a:lnTo>
                  <a:lnTo>
                    <a:pt x="366" y="198"/>
                  </a:lnTo>
                  <a:lnTo>
                    <a:pt x="366" y="199"/>
                  </a:lnTo>
                  <a:lnTo>
                    <a:pt x="366" y="200"/>
                  </a:lnTo>
                  <a:lnTo>
                    <a:pt x="367" y="201"/>
                  </a:lnTo>
                  <a:lnTo>
                    <a:pt x="366" y="201"/>
                  </a:lnTo>
                  <a:lnTo>
                    <a:pt x="366" y="202"/>
                  </a:lnTo>
                  <a:lnTo>
                    <a:pt x="366" y="203"/>
                  </a:lnTo>
                  <a:lnTo>
                    <a:pt x="365" y="203"/>
                  </a:lnTo>
                  <a:lnTo>
                    <a:pt x="365" y="204"/>
                  </a:lnTo>
                  <a:lnTo>
                    <a:pt x="364" y="203"/>
                  </a:lnTo>
                  <a:lnTo>
                    <a:pt x="363" y="203"/>
                  </a:lnTo>
                  <a:lnTo>
                    <a:pt x="362" y="203"/>
                  </a:lnTo>
                  <a:lnTo>
                    <a:pt x="361" y="203"/>
                  </a:lnTo>
                  <a:lnTo>
                    <a:pt x="360" y="203"/>
                  </a:lnTo>
                  <a:lnTo>
                    <a:pt x="359" y="203"/>
                  </a:lnTo>
                  <a:lnTo>
                    <a:pt x="358" y="203"/>
                  </a:lnTo>
                  <a:lnTo>
                    <a:pt x="357" y="203"/>
                  </a:lnTo>
                  <a:lnTo>
                    <a:pt x="356" y="203"/>
                  </a:lnTo>
                  <a:lnTo>
                    <a:pt x="355" y="203"/>
                  </a:lnTo>
                  <a:lnTo>
                    <a:pt x="354" y="203"/>
                  </a:lnTo>
                  <a:lnTo>
                    <a:pt x="353" y="203"/>
                  </a:lnTo>
                  <a:lnTo>
                    <a:pt x="352" y="202"/>
                  </a:lnTo>
                  <a:lnTo>
                    <a:pt x="351" y="202"/>
                  </a:lnTo>
                  <a:lnTo>
                    <a:pt x="350" y="202"/>
                  </a:lnTo>
                  <a:lnTo>
                    <a:pt x="349" y="202"/>
                  </a:lnTo>
                  <a:lnTo>
                    <a:pt x="348" y="201"/>
                  </a:lnTo>
                  <a:lnTo>
                    <a:pt x="347" y="201"/>
                  </a:lnTo>
                  <a:lnTo>
                    <a:pt x="342" y="200"/>
                  </a:lnTo>
                  <a:lnTo>
                    <a:pt x="339" y="199"/>
                  </a:lnTo>
                  <a:lnTo>
                    <a:pt x="336" y="198"/>
                  </a:lnTo>
                  <a:lnTo>
                    <a:pt x="333" y="197"/>
                  </a:lnTo>
                  <a:lnTo>
                    <a:pt x="330" y="197"/>
                  </a:lnTo>
                  <a:lnTo>
                    <a:pt x="328" y="196"/>
                  </a:lnTo>
                  <a:lnTo>
                    <a:pt x="327" y="196"/>
                  </a:lnTo>
                  <a:lnTo>
                    <a:pt x="325" y="196"/>
                  </a:lnTo>
                  <a:lnTo>
                    <a:pt x="324" y="195"/>
                  </a:lnTo>
                  <a:lnTo>
                    <a:pt x="322" y="195"/>
                  </a:lnTo>
                  <a:lnTo>
                    <a:pt x="321" y="195"/>
                  </a:lnTo>
                  <a:lnTo>
                    <a:pt x="320" y="194"/>
                  </a:lnTo>
                  <a:lnTo>
                    <a:pt x="319" y="194"/>
                  </a:lnTo>
                  <a:lnTo>
                    <a:pt x="318" y="194"/>
                  </a:lnTo>
                  <a:lnTo>
                    <a:pt x="317" y="193"/>
                  </a:lnTo>
                  <a:lnTo>
                    <a:pt x="317" y="192"/>
                  </a:lnTo>
                  <a:lnTo>
                    <a:pt x="316" y="192"/>
                  </a:lnTo>
                  <a:lnTo>
                    <a:pt x="315" y="191"/>
                  </a:lnTo>
                  <a:lnTo>
                    <a:pt x="315" y="190"/>
                  </a:lnTo>
                  <a:lnTo>
                    <a:pt x="314" y="190"/>
                  </a:lnTo>
                  <a:lnTo>
                    <a:pt x="314" y="189"/>
                  </a:lnTo>
                  <a:lnTo>
                    <a:pt x="313" y="189"/>
                  </a:lnTo>
                  <a:lnTo>
                    <a:pt x="313" y="188"/>
                  </a:lnTo>
                  <a:lnTo>
                    <a:pt x="312" y="187"/>
                  </a:lnTo>
                  <a:lnTo>
                    <a:pt x="312" y="186"/>
                  </a:lnTo>
                  <a:lnTo>
                    <a:pt x="311" y="185"/>
                  </a:lnTo>
                  <a:lnTo>
                    <a:pt x="310" y="184"/>
                  </a:lnTo>
                  <a:lnTo>
                    <a:pt x="310" y="183"/>
                  </a:lnTo>
                  <a:lnTo>
                    <a:pt x="308" y="181"/>
                  </a:lnTo>
                  <a:lnTo>
                    <a:pt x="306" y="179"/>
                  </a:lnTo>
                  <a:lnTo>
                    <a:pt x="305" y="178"/>
                  </a:lnTo>
                  <a:lnTo>
                    <a:pt x="304" y="176"/>
                  </a:lnTo>
                  <a:lnTo>
                    <a:pt x="303" y="175"/>
                  </a:lnTo>
                  <a:lnTo>
                    <a:pt x="302" y="174"/>
                  </a:lnTo>
                  <a:lnTo>
                    <a:pt x="301" y="172"/>
                  </a:lnTo>
                  <a:lnTo>
                    <a:pt x="300" y="171"/>
                  </a:lnTo>
                  <a:lnTo>
                    <a:pt x="299" y="170"/>
                  </a:lnTo>
                  <a:lnTo>
                    <a:pt x="298" y="168"/>
                  </a:lnTo>
                  <a:lnTo>
                    <a:pt x="297" y="167"/>
                  </a:lnTo>
                  <a:lnTo>
                    <a:pt x="296" y="165"/>
                  </a:lnTo>
                  <a:lnTo>
                    <a:pt x="295" y="162"/>
                  </a:lnTo>
                  <a:lnTo>
                    <a:pt x="294" y="160"/>
                  </a:lnTo>
                  <a:lnTo>
                    <a:pt x="292" y="158"/>
                  </a:lnTo>
                  <a:lnTo>
                    <a:pt x="291" y="156"/>
                  </a:lnTo>
                  <a:lnTo>
                    <a:pt x="290" y="155"/>
                  </a:lnTo>
                  <a:lnTo>
                    <a:pt x="289" y="155"/>
                  </a:lnTo>
                  <a:lnTo>
                    <a:pt x="289" y="154"/>
                  </a:lnTo>
                  <a:lnTo>
                    <a:pt x="282" y="157"/>
                  </a:lnTo>
                  <a:lnTo>
                    <a:pt x="281" y="157"/>
                  </a:lnTo>
                  <a:lnTo>
                    <a:pt x="280" y="157"/>
                  </a:lnTo>
                  <a:lnTo>
                    <a:pt x="280" y="158"/>
                  </a:lnTo>
                  <a:lnTo>
                    <a:pt x="279" y="158"/>
                  </a:lnTo>
                  <a:lnTo>
                    <a:pt x="279" y="159"/>
                  </a:lnTo>
                  <a:lnTo>
                    <a:pt x="278" y="159"/>
                  </a:lnTo>
                  <a:lnTo>
                    <a:pt x="278" y="160"/>
                  </a:lnTo>
                  <a:lnTo>
                    <a:pt x="277" y="161"/>
                  </a:lnTo>
                  <a:lnTo>
                    <a:pt x="276" y="161"/>
                  </a:lnTo>
                  <a:lnTo>
                    <a:pt x="276" y="162"/>
                  </a:lnTo>
                  <a:lnTo>
                    <a:pt x="275" y="162"/>
                  </a:lnTo>
                  <a:lnTo>
                    <a:pt x="275" y="164"/>
                  </a:lnTo>
                  <a:lnTo>
                    <a:pt x="273" y="164"/>
                  </a:lnTo>
                  <a:lnTo>
                    <a:pt x="273" y="165"/>
                  </a:lnTo>
                  <a:lnTo>
                    <a:pt x="272" y="165"/>
                  </a:lnTo>
                  <a:lnTo>
                    <a:pt x="272" y="166"/>
                  </a:lnTo>
                  <a:lnTo>
                    <a:pt x="272" y="167"/>
                  </a:lnTo>
                  <a:lnTo>
                    <a:pt x="271" y="168"/>
                  </a:lnTo>
                  <a:lnTo>
                    <a:pt x="271" y="169"/>
                  </a:lnTo>
                  <a:lnTo>
                    <a:pt x="270" y="169"/>
                  </a:lnTo>
                  <a:lnTo>
                    <a:pt x="270" y="170"/>
                  </a:lnTo>
                  <a:lnTo>
                    <a:pt x="270" y="171"/>
                  </a:lnTo>
                  <a:lnTo>
                    <a:pt x="270" y="172"/>
                  </a:lnTo>
                  <a:lnTo>
                    <a:pt x="271" y="172"/>
                  </a:lnTo>
                  <a:lnTo>
                    <a:pt x="271" y="173"/>
                  </a:lnTo>
                  <a:lnTo>
                    <a:pt x="271" y="174"/>
                  </a:lnTo>
                  <a:lnTo>
                    <a:pt x="271" y="175"/>
                  </a:lnTo>
                  <a:lnTo>
                    <a:pt x="271" y="176"/>
                  </a:lnTo>
                  <a:lnTo>
                    <a:pt x="271" y="177"/>
                  </a:lnTo>
                  <a:lnTo>
                    <a:pt x="272" y="178"/>
                  </a:lnTo>
                  <a:lnTo>
                    <a:pt x="271" y="179"/>
                  </a:lnTo>
                  <a:lnTo>
                    <a:pt x="271" y="180"/>
                  </a:lnTo>
                  <a:lnTo>
                    <a:pt x="270" y="181"/>
                  </a:lnTo>
                  <a:lnTo>
                    <a:pt x="270" y="182"/>
                  </a:lnTo>
                  <a:lnTo>
                    <a:pt x="269" y="182"/>
                  </a:lnTo>
                  <a:lnTo>
                    <a:pt x="268" y="183"/>
                  </a:lnTo>
                  <a:lnTo>
                    <a:pt x="267" y="183"/>
                  </a:lnTo>
                  <a:lnTo>
                    <a:pt x="267" y="184"/>
                  </a:lnTo>
                  <a:lnTo>
                    <a:pt x="265" y="184"/>
                  </a:lnTo>
                  <a:lnTo>
                    <a:pt x="264" y="185"/>
                  </a:lnTo>
                  <a:lnTo>
                    <a:pt x="263" y="185"/>
                  </a:lnTo>
                  <a:lnTo>
                    <a:pt x="261" y="185"/>
                  </a:lnTo>
                  <a:lnTo>
                    <a:pt x="259" y="186"/>
                  </a:lnTo>
                  <a:lnTo>
                    <a:pt x="257" y="186"/>
                  </a:lnTo>
                  <a:lnTo>
                    <a:pt x="255" y="186"/>
                  </a:lnTo>
                  <a:lnTo>
                    <a:pt x="253" y="187"/>
                  </a:lnTo>
                  <a:lnTo>
                    <a:pt x="252" y="186"/>
                  </a:lnTo>
                  <a:lnTo>
                    <a:pt x="251" y="186"/>
                  </a:lnTo>
                  <a:lnTo>
                    <a:pt x="250" y="186"/>
                  </a:lnTo>
                  <a:lnTo>
                    <a:pt x="249" y="186"/>
                  </a:lnTo>
                  <a:lnTo>
                    <a:pt x="248" y="186"/>
                  </a:lnTo>
                  <a:lnTo>
                    <a:pt x="247" y="186"/>
                  </a:lnTo>
                  <a:lnTo>
                    <a:pt x="246" y="186"/>
                  </a:lnTo>
                  <a:lnTo>
                    <a:pt x="245" y="186"/>
                  </a:lnTo>
                  <a:lnTo>
                    <a:pt x="238" y="185"/>
                  </a:lnTo>
                  <a:lnTo>
                    <a:pt x="225" y="184"/>
                  </a:lnTo>
                  <a:lnTo>
                    <a:pt x="223" y="183"/>
                  </a:lnTo>
                  <a:lnTo>
                    <a:pt x="221" y="183"/>
                  </a:lnTo>
                  <a:lnTo>
                    <a:pt x="220" y="183"/>
                  </a:lnTo>
                  <a:lnTo>
                    <a:pt x="219" y="183"/>
                  </a:lnTo>
                  <a:lnTo>
                    <a:pt x="218" y="183"/>
                  </a:lnTo>
                  <a:lnTo>
                    <a:pt x="217" y="183"/>
                  </a:lnTo>
                  <a:lnTo>
                    <a:pt x="216" y="183"/>
                  </a:lnTo>
                  <a:lnTo>
                    <a:pt x="215" y="184"/>
                  </a:lnTo>
                  <a:lnTo>
                    <a:pt x="214" y="184"/>
                  </a:lnTo>
                  <a:lnTo>
                    <a:pt x="213" y="184"/>
                  </a:lnTo>
                  <a:lnTo>
                    <a:pt x="213" y="185"/>
                  </a:lnTo>
                  <a:lnTo>
                    <a:pt x="213" y="186"/>
                  </a:lnTo>
                  <a:lnTo>
                    <a:pt x="212" y="186"/>
                  </a:lnTo>
                  <a:lnTo>
                    <a:pt x="212" y="187"/>
                  </a:lnTo>
                  <a:lnTo>
                    <a:pt x="212" y="188"/>
                  </a:lnTo>
                  <a:lnTo>
                    <a:pt x="211" y="188"/>
                  </a:lnTo>
                  <a:lnTo>
                    <a:pt x="211" y="189"/>
                  </a:lnTo>
                  <a:lnTo>
                    <a:pt x="211" y="190"/>
                  </a:lnTo>
                  <a:lnTo>
                    <a:pt x="210" y="191"/>
                  </a:lnTo>
                  <a:lnTo>
                    <a:pt x="210" y="192"/>
                  </a:lnTo>
                  <a:lnTo>
                    <a:pt x="210" y="193"/>
                  </a:lnTo>
                  <a:lnTo>
                    <a:pt x="210" y="194"/>
                  </a:lnTo>
                  <a:lnTo>
                    <a:pt x="209" y="194"/>
                  </a:lnTo>
                  <a:lnTo>
                    <a:pt x="208" y="194"/>
                  </a:lnTo>
                  <a:lnTo>
                    <a:pt x="207" y="194"/>
                  </a:lnTo>
                  <a:lnTo>
                    <a:pt x="206" y="194"/>
                  </a:lnTo>
                  <a:lnTo>
                    <a:pt x="205" y="193"/>
                  </a:lnTo>
                  <a:lnTo>
                    <a:pt x="204" y="193"/>
                  </a:lnTo>
                  <a:lnTo>
                    <a:pt x="203" y="193"/>
                  </a:lnTo>
                  <a:lnTo>
                    <a:pt x="202" y="192"/>
                  </a:lnTo>
                  <a:lnTo>
                    <a:pt x="201" y="191"/>
                  </a:lnTo>
                  <a:lnTo>
                    <a:pt x="200" y="190"/>
                  </a:lnTo>
                  <a:lnTo>
                    <a:pt x="199" y="189"/>
                  </a:lnTo>
                  <a:lnTo>
                    <a:pt x="199" y="188"/>
                  </a:lnTo>
                  <a:lnTo>
                    <a:pt x="198" y="187"/>
                  </a:lnTo>
                  <a:lnTo>
                    <a:pt x="197" y="186"/>
                  </a:lnTo>
                  <a:lnTo>
                    <a:pt x="196" y="184"/>
                  </a:lnTo>
                  <a:lnTo>
                    <a:pt x="195" y="183"/>
                  </a:lnTo>
                  <a:lnTo>
                    <a:pt x="195" y="182"/>
                  </a:lnTo>
                  <a:lnTo>
                    <a:pt x="195" y="180"/>
                  </a:lnTo>
                  <a:lnTo>
                    <a:pt x="194" y="179"/>
                  </a:lnTo>
                  <a:lnTo>
                    <a:pt x="195" y="178"/>
                  </a:lnTo>
                  <a:lnTo>
                    <a:pt x="195" y="176"/>
                  </a:lnTo>
                  <a:lnTo>
                    <a:pt x="195" y="175"/>
                  </a:lnTo>
                  <a:lnTo>
                    <a:pt x="195" y="174"/>
                  </a:lnTo>
                  <a:lnTo>
                    <a:pt x="195" y="173"/>
                  </a:lnTo>
                  <a:lnTo>
                    <a:pt x="195" y="172"/>
                  </a:lnTo>
                  <a:lnTo>
                    <a:pt x="195" y="171"/>
                  </a:lnTo>
                  <a:lnTo>
                    <a:pt x="195" y="170"/>
                  </a:lnTo>
                  <a:lnTo>
                    <a:pt x="195" y="169"/>
                  </a:lnTo>
                  <a:lnTo>
                    <a:pt x="195" y="168"/>
                  </a:lnTo>
                  <a:lnTo>
                    <a:pt x="195" y="167"/>
                  </a:lnTo>
                  <a:lnTo>
                    <a:pt x="195" y="166"/>
                  </a:lnTo>
                  <a:lnTo>
                    <a:pt x="195" y="165"/>
                  </a:lnTo>
                  <a:lnTo>
                    <a:pt x="195" y="164"/>
                  </a:lnTo>
                  <a:lnTo>
                    <a:pt x="195" y="160"/>
                  </a:lnTo>
                  <a:lnTo>
                    <a:pt x="195" y="158"/>
                  </a:lnTo>
                  <a:lnTo>
                    <a:pt x="195" y="156"/>
                  </a:lnTo>
                  <a:lnTo>
                    <a:pt x="195" y="155"/>
                  </a:lnTo>
                  <a:lnTo>
                    <a:pt x="195" y="153"/>
                  </a:lnTo>
                  <a:lnTo>
                    <a:pt x="195" y="152"/>
                  </a:lnTo>
                  <a:lnTo>
                    <a:pt x="195" y="151"/>
                  </a:lnTo>
                  <a:lnTo>
                    <a:pt x="195" y="150"/>
                  </a:lnTo>
                  <a:lnTo>
                    <a:pt x="195" y="149"/>
                  </a:lnTo>
                  <a:lnTo>
                    <a:pt x="195" y="148"/>
                  </a:lnTo>
                  <a:lnTo>
                    <a:pt x="195" y="147"/>
                  </a:lnTo>
                  <a:lnTo>
                    <a:pt x="195" y="146"/>
                  </a:lnTo>
                  <a:lnTo>
                    <a:pt x="195" y="145"/>
                  </a:lnTo>
                  <a:lnTo>
                    <a:pt x="194" y="144"/>
                  </a:lnTo>
                  <a:lnTo>
                    <a:pt x="191" y="145"/>
                  </a:lnTo>
                  <a:lnTo>
                    <a:pt x="189" y="146"/>
                  </a:lnTo>
                  <a:lnTo>
                    <a:pt x="187" y="147"/>
                  </a:lnTo>
                  <a:lnTo>
                    <a:pt x="185" y="149"/>
                  </a:lnTo>
                  <a:lnTo>
                    <a:pt x="183" y="150"/>
                  </a:lnTo>
                  <a:lnTo>
                    <a:pt x="181" y="151"/>
                  </a:lnTo>
                  <a:lnTo>
                    <a:pt x="180" y="153"/>
                  </a:lnTo>
                  <a:lnTo>
                    <a:pt x="178" y="154"/>
                  </a:lnTo>
                  <a:lnTo>
                    <a:pt x="175" y="155"/>
                  </a:lnTo>
                  <a:lnTo>
                    <a:pt x="173" y="156"/>
                  </a:lnTo>
                  <a:lnTo>
                    <a:pt x="172" y="158"/>
                  </a:lnTo>
                  <a:lnTo>
                    <a:pt x="170" y="159"/>
                  </a:lnTo>
                  <a:lnTo>
                    <a:pt x="169" y="159"/>
                  </a:lnTo>
                  <a:lnTo>
                    <a:pt x="168" y="160"/>
                  </a:lnTo>
                  <a:lnTo>
                    <a:pt x="167" y="161"/>
                  </a:lnTo>
                  <a:lnTo>
                    <a:pt x="167" y="162"/>
                  </a:lnTo>
                  <a:lnTo>
                    <a:pt x="166" y="162"/>
                  </a:lnTo>
                  <a:lnTo>
                    <a:pt x="165" y="162"/>
                  </a:lnTo>
                  <a:lnTo>
                    <a:pt x="164" y="162"/>
                  </a:lnTo>
                  <a:lnTo>
                    <a:pt x="163" y="162"/>
                  </a:lnTo>
                  <a:lnTo>
                    <a:pt x="162" y="162"/>
                  </a:lnTo>
                  <a:lnTo>
                    <a:pt x="161" y="164"/>
                  </a:lnTo>
                  <a:lnTo>
                    <a:pt x="160" y="164"/>
                  </a:lnTo>
                  <a:lnTo>
                    <a:pt x="159" y="165"/>
                  </a:lnTo>
                  <a:lnTo>
                    <a:pt x="158" y="165"/>
                  </a:lnTo>
                  <a:lnTo>
                    <a:pt x="157" y="165"/>
                  </a:lnTo>
                  <a:lnTo>
                    <a:pt x="155" y="166"/>
                  </a:lnTo>
                  <a:lnTo>
                    <a:pt x="154" y="166"/>
                  </a:lnTo>
                  <a:lnTo>
                    <a:pt x="153" y="166"/>
                  </a:lnTo>
                  <a:lnTo>
                    <a:pt x="152" y="166"/>
                  </a:lnTo>
                  <a:lnTo>
                    <a:pt x="151" y="166"/>
                  </a:lnTo>
                  <a:lnTo>
                    <a:pt x="150" y="167"/>
                  </a:lnTo>
                  <a:lnTo>
                    <a:pt x="149" y="166"/>
                  </a:lnTo>
                  <a:lnTo>
                    <a:pt x="148" y="166"/>
                  </a:lnTo>
                  <a:lnTo>
                    <a:pt x="147" y="166"/>
                  </a:lnTo>
                  <a:lnTo>
                    <a:pt x="146" y="166"/>
                  </a:lnTo>
                  <a:lnTo>
                    <a:pt x="144" y="166"/>
                  </a:lnTo>
                  <a:lnTo>
                    <a:pt x="143" y="166"/>
                  </a:lnTo>
                  <a:lnTo>
                    <a:pt x="142" y="166"/>
                  </a:lnTo>
                  <a:lnTo>
                    <a:pt x="141" y="166"/>
                  </a:lnTo>
                  <a:lnTo>
                    <a:pt x="140" y="166"/>
                  </a:lnTo>
                  <a:lnTo>
                    <a:pt x="138" y="166"/>
                  </a:lnTo>
                  <a:lnTo>
                    <a:pt x="137" y="166"/>
                  </a:lnTo>
                  <a:lnTo>
                    <a:pt x="136" y="166"/>
                  </a:lnTo>
                  <a:lnTo>
                    <a:pt x="135" y="166"/>
                  </a:lnTo>
                  <a:lnTo>
                    <a:pt x="135" y="167"/>
                  </a:lnTo>
                  <a:lnTo>
                    <a:pt x="135" y="168"/>
                  </a:lnTo>
                  <a:lnTo>
                    <a:pt x="136" y="168"/>
                  </a:lnTo>
                  <a:lnTo>
                    <a:pt x="136" y="169"/>
                  </a:lnTo>
                  <a:lnTo>
                    <a:pt x="137" y="169"/>
                  </a:lnTo>
                  <a:lnTo>
                    <a:pt x="137" y="170"/>
                  </a:lnTo>
                  <a:lnTo>
                    <a:pt x="138" y="170"/>
                  </a:lnTo>
                  <a:lnTo>
                    <a:pt x="139" y="171"/>
                  </a:lnTo>
                  <a:lnTo>
                    <a:pt x="140" y="172"/>
                  </a:lnTo>
                  <a:lnTo>
                    <a:pt x="141" y="173"/>
                  </a:lnTo>
                  <a:lnTo>
                    <a:pt x="142" y="173"/>
                  </a:lnTo>
                  <a:lnTo>
                    <a:pt x="143" y="174"/>
                  </a:lnTo>
                  <a:lnTo>
                    <a:pt x="143" y="175"/>
                  </a:lnTo>
                  <a:lnTo>
                    <a:pt x="144" y="176"/>
                  </a:lnTo>
                  <a:lnTo>
                    <a:pt x="144" y="177"/>
                  </a:lnTo>
                  <a:lnTo>
                    <a:pt x="145" y="179"/>
                  </a:lnTo>
                  <a:lnTo>
                    <a:pt x="145" y="180"/>
                  </a:lnTo>
                  <a:lnTo>
                    <a:pt x="145" y="181"/>
                  </a:lnTo>
                  <a:lnTo>
                    <a:pt x="146" y="182"/>
                  </a:lnTo>
                  <a:lnTo>
                    <a:pt x="146" y="183"/>
                  </a:lnTo>
                  <a:lnTo>
                    <a:pt x="146" y="184"/>
                  </a:lnTo>
                  <a:lnTo>
                    <a:pt x="147" y="185"/>
                  </a:lnTo>
                  <a:lnTo>
                    <a:pt x="147" y="187"/>
                  </a:lnTo>
                  <a:lnTo>
                    <a:pt x="147" y="188"/>
                  </a:lnTo>
                  <a:lnTo>
                    <a:pt x="147" y="189"/>
                  </a:lnTo>
                  <a:lnTo>
                    <a:pt x="147" y="190"/>
                  </a:lnTo>
                  <a:lnTo>
                    <a:pt x="147" y="191"/>
                  </a:lnTo>
                  <a:lnTo>
                    <a:pt x="148" y="192"/>
                  </a:lnTo>
                  <a:lnTo>
                    <a:pt x="147" y="192"/>
                  </a:lnTo>
                  <a:lnTo>
                    <a:pt x="147" y="193"/>
                  </a:lnTo>
                  <a:lnTo>
                    <a:pt x="147" y="194"/>
                  </a:lnTo>
                  <a:lnTo>
                    <a:pt x="146" y="194"/>
                  </a:lnTo>
                  <a:lnTo>
                    <a:pt x="146" y="195"/>
                  </a:lnTo>
                  <a:lnTo>
                    <a:pt x="146" y="196"/>
                  </a:lnTo>
                  <a:lnTo>
                    <a:pt x="145" y="196"/>
                  </a:lnTo>
                  <a:lnTo>
                    <a:pt x="144" y="197"/>
                  </a:lnTo>
                  <a:lnTo>
                    <a:pt x="143" y="198"/>
                  </a:lnTo>
                  <a:lnTo>
                    <a:pt x="143" y="199"/>
                  </a:lnTo>
                  <a:lnTo>
                    <a:pt x="143" y="200"/>
                  </a:lnTo>
                  <a:lnTo>
                    <a:pt x="143" y="201"/>
                  </a:lnTo>
                  <a:lnTo>
                    <a:pt x="143" y="202"/>
                  </a:lnTo>
                  <a:lnTo>
                    <a:pt x="142" y="202"/>
                  </a:lnTo>
                  <a:lnTo>
                    <a:pt x="141" y="202"/>
                  </a:lnTo>
                  <a:lnTo>
                    <a:pt x="141" y="203"/>
                  </a:lnTo>
                  <a:lnTo>
                    <a:pt x="140" y="203"/>
                  </a:lnTo>
                  <a:lnTo>
                    <a:pt x="139" y="203"/>
                  </a:lnTo>
                  <a:lnTo>
                    <a:pt x="138" y="203"/>
                  </a:lnTo>
                  <a:lnTo>
                    <a:pt x="137" y="203"/>
                  </a:lnTo>
                  <a:lnTo>
                    <a:pt x="135" y="202"/>
                  </a:lnTo>
                  <a:lnTo>
                    <a:pt x="134" y="202"/>
                  </a:lnTo>
                  <a:lnTo>
                    <a:pt x="133" y="201"/>
                  </a:lnTo>
                  <a:lnTo>
                    <a:pt x="132" y="200"/>
                  </a:lnTo>
                  <a:lnTo>
                    <a:pt x="131" y="200"/>
                  </a:lnTo>
                  <a:lnTo>
                    <a:pt x="130" y="199"/>
                  </a:lnTo>
                  <a:lnTo>
                    <a:pt x="129" y="198"/>
                  </a:lnTo>
                  <a:lnTo>
                    <a:pt x="127" y="197"/>
                  </a:lnTo>
                  <a:lnTo>
                    <a:pt x="126" y="196"/>
                  </a:lnTo>
                  <a:lnTo>
                    <a:pt x="125" y="194"/>
                  </a:lnTo>
                  <a:lnTo>
                    <a:pt x="124" y="193"/>
                  </a:lnTo>
                  <a:lnTo>
                    <a:pt x="124" y="192"/>
                  </a:lnTo>
                  <a:lnTo>
                    <a:pt x="123" y="191"/>
                  </a:lnTo>
                  <a:lnTo>
                    <a:pt x="122" y="190"/>
                  </a:lnTo>
                  <a:lnTo>
                    <a:pt x="122" y="189"/>
                  </a:lnTo>
                  <a:lnTo>
                    <a:pt x="121" y="189"/>
                  </a:lnTo>
                  <a:lnTo>
                    <a:pt x="120" y="189"/>
                  </a:lnTo>
                  <a:lnTo>
                    <a:pt x="120" y="190"/>
                  </a:lnTo>
                  <a:lnTo>
                    <a:pt x="120" y="191"/>
                  </a:lnTo>
                  <a:lnTo>
                    <a:pt x="119" y="192"/>
                  </a:lnTo>
                  <a:lnTo>
                    <a:pt x="119" y="193"/>
                  </a:lnTo>
                  <a:lnTo>
                    <a:pt x="118" y="194"/>
                  </a:lnTo>
                  <a:lnTo>
                    <a:pt x="118" y="195"/>
                  </a:lnTo>
                  <a:lnTo>
                    <a:pt x="118" y="196"/>
                  </a:lnTo>
                  <a:lnTo>
                    <a:pt x="118" y="197"/>
                  </a:lnTo>
                  <a:lnTo>
                    <a:pt x="117" y="197"/>
                  </a:lnTo>
                  <a:lnTo>
                    <a:pt x="117" y="198"/>
                  </a:lnTo>
                  <a:lnTo>
                    <a:pt x="117" y="199"/>
                  </a:lnTo>
                  <a:lnTo>
                    <a:pt x="117" y="200"/>
                  </a:lnTo>
                  <a:lnTo>
                    <a:pt x="116" y="201"/>
                  </a:lnTo>
                  <a:lnTo>
                    <a:pt x="116" y="202"/>
                  </a:lnTo>
                  <a:lnTo>
                    <a:pt x="115" y="203"/>
                  </a:lnTo>
                  <a:lnTo>
                    <a:pt x="115" y="205"/>
                  </a:lnTo>
                  <a:lnTo>
                    <a:pt x="115" y="207"/>
                  </a:lnTo>
                  <a:lnTo>
                    <a:pt x="114" y="213"/>
                  </a:lnTo>
                  <a:lnTo>
                    <a:pt x="113" y="214"/>
                  </a:lnTo>
                  <a:lnTo>
                    <a:pt x="113" y="216"/>
                  </a:lnTo>
                  <a:lnTo>
                    <a:pt x="112" y="218"/>
                  </a:lnTo>
                  <a:lnTo>
                    <a:pt x="112" y="219"/>
                  </a:lnTo>
                  <a:lnTo>
                    <a:pt x="112" y="221"/>
                  </a:lnTo>
                  <a:lnTo>
                    <a:pt x="111" y="223"/>
                  </a:lnTo>
                  <a:lnTo>
                    <a:pt x="111" y="225"/>
                  </a:lnTo>
                  <a:lnTo>
                    <a:pt x="111" y="227"/>
                  </a:lnTo>
                  <a:lnTo>
                    <a:pt x="110" y="228"/>
                  </a:lnTo>
                  <a:lnTo>
                    <a:pt x="110" y="230"/>
                  </a:lnTo>
                  <a:lnTo>
                    <a:pt x="110" y="232"/>
                  </a:lnTo>
                  <a:lnTo>
                    <a:pt x="109" y="233"/>
                  </a:lnTo>
                  <a:lnTo>
                    <a:pt x="109" y="234"/>
                  </a:lnTo>
                  <a:lnTo>
                    <a:pt x="109" y="235"/>
                  </a:lnTo>
                  <a:lnTo>
                    <a:pt x="109" y="236"/>
                  </a:lnTo>
                  <a:lnTo>
                    <a:pt x="109" y="237"/>
                  </a:lnTo>
                  <a:lnTo>
                    <a:pt x="108" y="237"/>
                  </a:lnTo>
                  <a:lnTo>
                    <a:pt x="108" y="238"/>
                  </a:lnTo>
                  <a:lnTo>
                    <a:pt x="108" y="239"/>
                  </a:lnTo>
                  <a:lnTo>
                    <a:pt x="108" y="240"/>
                  </a:lnTo>
                  <a:lnTo>
                    <a:pt x="107" y="241"/>
                  </a:lnTo>
                  <a:lnTo>
                    <a:pt x="107" y="242"/>
                  </a:lnTo>
                  <a:lnTo>
                    <a:pt x="107" y="243"/>
                  </a:lnTo>
                  <a:lnTo>
                    <a:pt x="106" y="244"/>
                  </a:lnTo>
                  <a:lnTo>
                    <a:pt x="106" y="245"/>
                  </a:lnTo>
                  <a:lnTo>
                    <a:pt x="106" y="246"/>
                  </a:lnTo>
                  <a:lnTo>
                    <a:pt x="106" y="247"/>
                  </a:lnTo>
                  <a:lnTo>
                    <a:pt x="106" y="248"/>
                  </a:lnTo>
                  <a:lnTo>
                    <a:pt x="106" y="249"/>
                  </a:lnTo>
                  <a:lnTo>
                    <a:pt x="105" y="250"/>
                  </a:lnTo>
                  <a:lnTo>
                    <a:pt x="105" y="251"/>
                  </a:lnTo>
                  <a:lnTo>
                    <a:pt x="105" y="252"/>
                  </a:lnTo>
                  <a:lnTo>
                    <a:pt x="105" y="253"/>
                  </a:lnTo>
                  <a:lnTo>
                    <a:pt x="105" y="254"/>
                  </a:lnTo>
                  <a:lnTo>
                    <a:pt x="105" y="256"/>
                  </a:lnTo>
                  <a:lnTo>
                    <a:pt x="105" y="257"/>
                  </a:lnTo>
                  <a:lnTo>
                    <a:pt x="105" y="258"/>
                  </a:lnTo>
                  <a:lnTo>
                    <a:pt x="105" y="259"/>
                  </a:lnTo>
                  <a:lnTo>
                    <a:pt x="105" y="260"/>
                  </a:lnTo>
                  <a:lnTo>
                    <a:pt x="105" y="261"/>
                  </a:lnTo>
                  <a:lnTo>
                    <a:pt x="104" y="271"/>
                  </a:lnTo>
                  <a:lnTo>
                    <a:pt x="102" y="281"/>
                  </a:lnTo>
                  <a:lnTo>
                    <a:pt x="102" y="282"/>
                  </a:lnTo>
                  <a:lnTo>
                    <a:pt x="102" y="283"/>
                  </a:lnTo>
                  <a:lnTo>
                    <a:pt x="102" y="284"/>
                  </a:lnTo>
                  <a:lnTo>
                    <a:pt x="102" y="285"/>
                  </a:lnTo>
                  <a:lnTo>
                    <a:pt x="101" y="285"/>
                  </a:lnTo>
                  <a:lnTo>
                    <a:pt x="101" y="286"/>
                  </a:lnTo>
                  <a:lnTo>
                    <a:pt x="100" y="286"/>
                  </a:lnTo>
                  <a:lnTo>
                    <a:pt x="100" y="287"/>
                  </a:lnTo>
                  <a:lnTo>
                    <a:pt x="100" y="288"/>
                  </a:lnTo>
                  <a:lnTo>
                    <a:pt x="101" y="293"/>
                  </a:lnTo>
                  <a:lnTo>
                    <a:pt x="100" y="293"/>
                  </a:lnTo>
                  <a:lnTo>
                    <a:pt x="100" y="294"/>
                  </a:lnTo>
                  <a:lnTo>
                    <a:pt x="100" y="295"/>
                  </a:lnTo>
                  <a:lnTo>
                    <a:pt x="99" y="296"/>
                  </a:lnTo>
                  <a:lnTo>
                    <a:pt x="99" y="298"/>
                  </a:lnTo>
                  <a:lnTo>
                    <a:pt x="99" y="299"/>
                  </a:lnTo>
                  <a:lnTo>
                    <a:pt x="98" y="302"/>
                  </a:lnTo>
                  <a:lnTo>
                    <a:pt x="98" y="303"/>
                  </a:lnTo>
                  <a:lnTo>
                    <a:pt x="98" y="305"/>
                  </a:lnTo>
                  <a:lnTo>
                    <a:pt x="97" y="306"/>
                  </a:lnTo>
                  <a:lnTo>
                    <a:pt x="97" y="308"/>
                  </a:lnTo>
                  <a:lnTo>
                    <a:pt x="97" y="309"/>
                  </a:lnTo>
                  <a:lnTo>
                    <a:pt x="96" y="310"/>
                  </a:lnTo>
                  <a:lnTo>
                    <a:pt x="96" y="311"/>
                  </a:lnTo>
                  <a:lnTo>
                    <a:pt x="96" y="312"/>
                  </a:lnTo>
                  <a:lnTo>
                    <a:pt x="96" y="313"/>
                  </a:lnTo>
                  <a:lnTo>
                    <a:pt x="95" y="314"/>
                  </a:lnTo>
                  <a:lnTo>
                    <a:pt x="94" y="316"/>
                  </a:lnTo>
                  <a:lnTo>
                    <a:pt x="94" y="317"/>
                  </a:lnTo>
                  <a:lnTo>
                    <a:pt x="93" y="318"/>
                  </a:lnTo>
                  <a:lnTo>
                    <a:pt x="93" y="319"/>
                  </a:lnTo>
                  <a:lnTo>
                    <a:pt x="92" y="320"/>
                  </a:lnTo>
                  <a:lnTo>
                    <a:pt x="92" y="321"/>
                  </a:lnTo>
                  <a:lnTo>
                    <a:pt x="91" y="321"/>
                  </a:lnTo>
                  <a:lnTo>
                    <a:pt x="91" y="322"/>
                  </a:lnTo>
                  <a:lnTo>
                    <a:pt x="90" y="322"/>
                  </a:lnTo>
                  <a:lnTo>
                    <a:pt x="90" y="323"/>
                  </a:lnTo>
                  <a:lnTo>
                    <a:pt x="89" y="323"/>
                  </a:lnTo>
                  <a:lnTo>
                    <a:pt x="89" y="324"/>
                  </a:lnTo>
                  <a:lnTo>
                    <a:pt x="88" y="324"/>
                  </a:lnTo>
                  <a:lnTo>
                    <a:pt x="87" y="325"/>
                  </a:lnTo>
                  <a:lnTo>
                    <a:pt x="87" y="326"/>
                  </a:lnTo>
                  <a:lnTo>
                    <a:pt x="86" y="325"/>
                  </a:lnTo>
                  <a:lnTo>
                    <a:pt x="85" y="325"/>
                  </a:lnTo>
                  <a:lnTo>
                    <a:pt x="84" y="325"/>
                  </a:lnTo>
                  <a:lnTo>
                    <a:pt x="83" y="325"/>
                  </a:lnTo>
                  <a:lnTo>
                    <a:pt x="82" y="325"/>
                  </a:lnTo>
                  <a:lnTo>
                    <a:pt x="81" y="325"/>
                  </a:lnTo>
                  <a:lnTo>
                    <a:pt x="79" y="325"/>
                  </a:lnTo>
                  <a:lnTo>
                    <a:pt x="79" y="326"/>
                  </a:lnTo>
                  <a:lnTo>
                    <a:pt x="77" y="325"/>
                  </a:lnTo>
                  <a:lnTo>
                    <a:pt x="76" y="323"/>
                  </a:lnTo>
                  <a:lnTo>
                    <a:pt x="75" y="322"/>
                  </a:lnTo>
                  <a:lnTo>
                    <a:pt x="74" y="321"/>
                  </a:lnTo>
                  <a:lnTo>
                    <a:pt x="74" y="320"/>
                  </a:lnTo>
                  <a:lnTo>
                    <a:pt x="73" y="319"/>
                  </a:lnTo>
                  <a:lnTo>
                    <a:pt x="72" y="317"/>
                  </a:lnTo>
                  <a:lnTo>
                    <a:pt x="72" y="316"/>
                  </a:lnTo>
                  <a:lnTo>
                    <a:pt x="71" y="315"/>
                  </a:lnTo>
                  <a:lnTo>
                    <a:pt x="71" y="313"/>
                  </a:lnTo>
                  <a:lnTo>
                    <a:pt x="71" y="312"/>
                  </a:lnTo>
                  <a:lnTo>
                    <a:pt x="70" y="310"/>
                  </a:lnTo>
                  <a:lnTo>
                    <a:pt x="70" y="308"/>
                  </a:lnTo>
                  <a:lnTo>
                    <a:pt x="70" y="307"/>
                  </a:lnTo>
                  <a:lnTo>
                    <a:pt x="70" y="305"/>
                  </a:lnTo>
                  <a:lnTo>
                    <a:pt x="70" y="304"/>
                  </a:lnTo>
                  <a:lnTo>
                    <a:pt x="69" y="303"/>
                  </a:lnTo>
                  <a:lnTo>
                    <a:pt x="69" y="302"/>
                  </a:lnTo>
                  <a:lnTo>
                    <a:pt x="69" y="301"/>
                  </a:lnTo>
                  <a:lnTo>
                    <a:pt x="68" y="299"/>
                  </a:lnTo>
                  <a:lnTo>
                    <a:pt x="68" y="298"/>
                  </a:lnTo>
                  <a:lnTo>
                    <a:pt x="68" y="297"/>
                  </a:lnTo>
                  <a:lnTo>
                    <a:pt x="68" y="296"/>
                  </a:lnTo>
                  <a:lnTo>
                    <a:pt x="67" y="295"/>
                  </a:lnTo>
                  <a:lnTo>
                    <a:pt x="67" y="294"/>
                  </a:lnTo>
                  <a:lnTo>
                    <a:pt x="67" y="293"/>
                  </a:lnTo>
                  <a:lnTo>
                    <a:pt x="67" y="292"/>
                  </a:lnTo>
                  <a:lnTo>
                    <a:pt x="67" y="291"/>
                  </a:lnTo>
                  <a:lnTo>
                    <a:pt x="67" y="290"/>
                  </a:lnTo>
                  <a:lnTo>
                    <a:pt x="67" y="289"/>
                  </a:lnTo>
                  <a:lnTo>
                    <a:pt x="67" y="288"/>
                  </a:lnTo>
                  <a:lnTo>
                    <a:pt x="67" y="287"/>
                  </a:lnTo>
                  <a:lnTo>
                    <a:pt x="68" y="286"/>
                  </a:lnTo>
                  <a:lnTo>
                    <a:pt x="68" y="285"/>
                  </a:lnTo>
                  <a:lnTo>
                    <a:pt x="69" y="285"/>
                  </a:lnTo>
                  <a:lnTo>
                    <a:pt x="69" y="284"/>
                  </a:lnTo>
                  <a:lnTo>
                    <a:pt x="70" y="283"/>
                  </a:lnTo>
                  <a:lnTo>
                    <a:pt x="70" y="282"/>
                  </a:lnTo>
                  <a:lnTo>
                    <a:pt x="71" y="281"/>
                  </a:lnTo>
                  <a:lnTo>
                    <a:pt x="72" y="280"/>
                  </a:lnTo>
                  <a:lnTo>
                    <a:pt x="72" y="279"/>
                  </a:lnTo>
                  <a:lnTo>
                    <a:pt x="73" y="278"/>
                  </a:lnTo>
                  <a:lnTo>
                    <a:pt x="74" y="277"/>
                  </a:lnTo>
                  <a:lnTo>
                    <a:pt x="74" y="276"/>
                  </a:lnTo>
                  <a:lnTo>
                    <a:pt x="75" y="276"/>
                  </a:lnTo>
                  <a:lnTo>
                    <a:pt x="75" y="275"/>
                  </a:lnTo>
                  <a:lnTo>
                    <a:pt x="76" y="274"/>
                  </a:lnTo>
                  <a:lnTo>
                    <a:pt x="76" y="273"/>
                  </a:lnTo>
                  <a:lnTo>
                    <a:pt x="76" y="272"/>
                  </a:lnTo>
                  <a:lnTo>
                    <a:pt x="77" y="271"/>
                  </a:lnTo>
                  <a:lnTo>
                    <a:pt x="77" y="270"/>
                  </a:lnTo>
                  <a:lnTo>
                    <a:pt x="78" y="269"/>
                  </a:lnTo>
                  <a:lnTo>
                    <a:pt x="78" y="267"/>
                  </a:lnTo>
                  <a:lnTo>
                    <a:pt x="78" y="265"/>
                  </a:lnTo>
                  <a:lnTo>
                    <a:pt x="79" y="263"/>
                  </a:lnTo>
                  <a:lnTo>
                    <a:pt x="79" y="261"/>
                  </a:lnTo>
                  <a:lnTo>
                    <a:pt x="81" y="258"/>
                  </a:lnTo>
                  <a:lnTo>
                    <a:pt x="81" y="256"/>
                  </a:lnTo>
                  <a:lnTo>
                    <a:pt x="82" y="252"/>
                  </a:lnTo>
                  <a:lnTo>
                    <a:pt x="83" y="249"/>
                  </a:lnTo>
                  <a:lnTo>
                    <a:pt x="83" y="246"/>
                  </a:lnTo>
                  <a:lnTo>
                    <a:pt x="84" y="243"/>
                  </a:lnTo>
                  <a:lnTo>
                    <a:pt x="84" y="241"/>
                  </a:lnTo>
                  <a:lnTo>
                    <a:pt x="85" y="238"/>
                  </a:lnTo>
                  <a:lnTo>
                    <a:pt x="85" y="236"/>
                  </a:lnTo>
                  <a:lnTo>
                    <a:pt x="86" y="234"/>
                  </a:lnTo>
                  <a:lnTo>
                    <a:pt x="86" y="232"/>
                  </a:lnTo>
                  <a:lnTo>
                    <a:pt x="87" y="231"/>
                  </a:lnTo>
                  <a:lnTo>
                    <a:pt x="87" y="230"/>
                  </a:lnTo>
                  <a:lnTo>
                    <a:pt x="87" y="229"/>
                  </a:lnTo>
                  <a:lnTo>
                    <a:pt x="87" y="228"/>
                  </a:lnTo>
                  <a:lnTo>
                    <a:pt x="87" y="226"/>
                  </a:lnTo>
                  <a:lnTo>
                    <a:pt x="88" y="224"/>
                  </a:lnTo>
                  <a:lnTo>
                    <a:pt x="88" y="223"/>
                  </a:lnTo>
                  <a:lnTo>
                    <a:pt x="88" y="221"/>
                  </a:lnTo>
                  <a:lnTo>
                    <a:pt x="89" y="219"/>
                  </a:lnTo>
                  <a:lnTo>
                    <a:pt x="89" y="217"/>
                  </a:lnTo>
                  <a:lnTo>
                    <a:pt x="89" y="215"/>
                  </a:lnTo>
                  <a:lnTo>
                    <a:pt x="89" y="214"/>
                  </a:lnTo>
                  <a:lnTo>
                    <a:pt x="90" y="212"/>
                  </a:lnTo>
                  <a:lnTo>
                    <a:pt x="90" y="210"/>
                  </a:lnTo>
                  <a:lnTo>
                    <a:pt x="90" y="208"/>
                  </a:lnTo>
                  <a:lnTo>
                    <a:pt x="90" y="207"/>
                  </a:lnTo>
                  <a:lnTo>
                    <a:pt x="91" y="207"/>
                  </a:lnTo>
                  <a:lnTo>
                    <a:pt x="91" y="206"/>
                  </a:lnTo>
                  <a:lnTo>
                    <a:pt x="91" y="205"/>
                  </a:lnTo>
                  <a:lnTo>
                    <a:pt x="91" y="203"/>
                  </a:lnTo>
                  <a:lnTo>
                    <a:pt x="92" y="201"/>
                  </a:lnTo>
                  <a:lnTo>
                    <a:pt x="92" y="199"/>
                  </a:lnTo>
                  <a:lnTo>
                    <a:pt x="93" y="197"/>
                  </a:lnTo>
                  <a:lnTo>
                    <a:pt x="93" y="194"/>
                  </a:lnTo>
                  <a:lnTo>
                    <a:pt x="94" y="191"/>
                  </a:lnTo>
                  <a:lnTo>
                    <a:pt x="95" y="188"/>
                  </a:lnTo>
                  <a:lnTo>
                    <a:pt x="96" y="185"/>
                  </a:lnTo>
                  <a:lnTo>
                    <a:pt x="96" y="183"/>
                  </a:lnTo>
                  <a:lnTo>
                    <a:pt x="97" y="181"/>
                  </a:lnTo>
                  <a:lnTo>
                    <a:pt x="97" y="179"/>
                  </a:lnTo>
                  <a:lnTo>
                    <a:pt x="98" y="177"/>
                  </a:lnTo>
                  <a:lnTo>
                    <a:pt x="98" y="176"/>
                  </a:lnTo>
                  <a:lnTo>
                    <a:pt x="99" y="176"/>
                  </a:lnTo>
                  <a:lnTo>
                    <a:pt x="98" y="176"/>
                  </a:lnTo>
                  <a:lnTo>
                    <a:pt x="97" y="176"/>
                  </a:lnTo>
                  <a:lnTo>
                    <a:pt x="97" y="177"/>
                  </a:lnTo>
                  <a:lnTo>
                    <a:pt x="96" y="177"/>
                  </a:lnTo>
                  <a:lnTo>
                    <a:pt x="96" y="178"/>
                  </a:lnTo>
                  <a:lnTo>
                    <a:pt x="95" y="178"/>
                  </a:lnTo>
                  <a:lnTo>
                    <a:pt x="95" y="179"/>
                  </a:lnTo>
                  <a:lnTo>
                    <a:pt x="94" y="180"/>
                  </a:lnTo>
                  <a:lnTo>
                    <a:pt x="93" y="181"/>
                  </a:lnTo>
                  <a:lnTo>
                    <a:pt x="93" y="182"/>
                  </a:lnTo>
                  <a:lnTo>
                    <a:pt x="92" y="182"/>
                  </a:lnTo>
                  <a:lnTo>
                    <a:pt x="91" y="183"/>
                  </a:lnTo>
                  <a:lnTo>
                    <a:pt x="91" y="185"/>
                  </a:lnTo>
                  <a:lnTo>
                    <a:pt x="90" y="186"/>
                  </a:lnTo>
                  <a:lnTo>
                    <a:pt x="89" y="187"/>
                  </a:lnTo>
                  <a:lnTo>
                    <a:pt x="88" y="188"/>
                  </a:lnTo>
                  <a:lnTo>
                    <a:pt x="87" y="189"/>
                  </a:lnTo>
                  <a:lnTo>
                    <a:pt x="86" y="190"/>
                  </a:lnTo>
                  <a:lnTo>
                    <a:pt x="85" y="191"/>
                  </a:lnTo>
                  <a:lnTo>
                    <a:pt x="84" y="192"/>
                  </a:lnTo>
                  <a:lnTo>
                    <a:pt x="83" y="194"/>
                  </a:lnTo>
                  <a:lnTo>
                    <a:pt x="82" y="195"/>
                  </a:lnTo>
                  <a:lnTo>
                    <a:pt x="81" y="196"/>
                  </a:lnTo>
                  <a:lnTo>
                    <a:pt x="79" y="197"/>
                  </a:lnTo>
                  <a:lnTo>
                    <a:pt x="78" y="198"/>
                  </a:lnTo>
                  <a:lnTo>
                    <a:pt x="77" y="199"/>
                  </a:lnTo>
                  <a:lnTo>
                    <a:pt x="76" y="200"/>
                  </a:lnTo>
                  <a:lnTo>
                    <a:pt x="75" y="201"/>
                  </a:lnTo>
                  <a:lnTo>
                    <a:pt x="75" y="203"/>
                  </a:lnTo>
                  <a:lnTo>
                    <a:pt x="74" y="203"/>
                  </a:lnTo>
                  <a:lnTo>
                    <a:pt x="74" y="204"/>
                  </a:lnTo>
                  <a:lnTo>
                    <a:pt x="73" y="205"/>
                  </a:lnTo>
                  <a:lnTo>
                    <a:pt x="73" y="206"/>
                  </a:lnTo>
                  <a:lnTo>
                    <a:pt x="72" y="206"/>
                  </a:lnTo>
                  <a:lnTo>
                    <a:pt x="71" y="207"/>
                  </a:lnTo>
                  <a:lnTo>
                    <a:pt x="71" y="208"/>
                  </a:lnTo>
                  <a:lnTo>
                    <a:pt x="70" y="208"/>
                  </a:lnTo>
                  <a:lnTo>
                    <a:pt x="69" y="210"/>
                  </a:lnTo>
                  <a:lnTo>
                    <a:pt x="68" y="211"/>
                  </a:lnTo>
                  <a:lnTo>
                    <a:pt x="68" y="212"/>
                  </a:lnTo>
                  <a:lnTo>
                    <a:pt x="67" y="213"/>
                  </a:lnTo>
                  <a:lnTo>
                    <a:pt x="66" y="214"/>
                  </a:lnTo>
                  <a:lnTo>
                    <a:pt x="65" y="215"/>
                  </a:lnTo>
                  <a:lnTo>
                    <a:pt x="64" y="216"/>
                  </a:lnTo>
                  <a:lnTo>
                    <a:pt x="63" y="217"/>
                  </a:lnTo>
                  <a:lnTo>
                    <a:pt x="62" y="219"/>
                  </a:lnTo>
                  <a:lnTo>
                    <a:pt x="61" y="220"/>
                  </a:lnTo>
                  <a:lnTo>
                    <a:pt x="60" y="221"/>
                  </a:lnTo>
                  <a:lnTo>
                    <a:pt x="59" y="221"/>
                  </a:lnTo>
                  <a:lnTo>
                    <a:pt x="58" y="222"/>
                  </a:lnTo>
                  <a:lnTo>
                    <a:pt x="58" y="223"/>
                  </a:lnTo>
                  <a:lnTo>
                    <a:pt x="57" y="223"/>
                  </a:lnTo>
                  <a:lnTo>
                    <a:pt x="56" y="224"/>
                  </a:lnTo>
                  <a:lnTo>
                    <a:pt x="55" y="225"/>
                  </a:lnTo>
                  <a:lnTo>
                    <a:pt x="54" y="226"/>
                  </a:lnTo>
                  <a:lnTo>
                    <a:pt x="53" y="227"/>
                  </a:lnTo>
                  <a:lnTo>
                    <a:pt x="52" y="228"/>
                  </a:lnTo>
                  <a:lnTo>
                    <a:pt x="50" y="229"/>
                  </a:lnTo>
                  <a:lnTo>
                    <a:pt x="49" y="230"/>
                  </a:lnTo>
                  <a:lnTo>
                    <a:pt x="48" y="232"/>
                  </a:lnTo>
                  <a:lnTo>
                    <a:pt x="47" y="233"/>
                  </a:lnTo>
                  <a:lnTo>
                    <a:pt x="46" y="234"/>
                  </a:lnTo>
                  <a:lnTo>
                    <a:pt x="45" y="235"/>
                  </a:lnTo>
                  <a:lnTo>
                    <a:pt x="44" y="236"/>
                  </a:lnTo>
                  <a:lnTo>
                    <a:pt x="43" y="237"/>
                  </a:lnTo>
                  <a:lnTo>
                    <a:pt x="43" y="238"/>
                  </a:lnTo>
                  <a:lnTo>
                    <a:pt x="42" y="238"/>
                  </a:lnTo>
                  <a:lnTo>
                    <a:pt x="41" y="238"/>
                  </a:lnTo>
                  <a:lnTo>
                    <a:pt x="40" y="239"/>
                  </a:lnTo>
                  <a:lnTo>
                    <a:pt x="39" y="239"/>
                  </a:lnTo>
                  <a:lnTo>
                    <a:pt x="38" y="240"/>
                  </a:lnTo>
                  <a:lnTo>
                    <a:pt x="37" y="240"/>
                  </a:lnTo>
                  <a:lnTo>
                    <a:pt x="37" y="241"/>
                  </a:lnTo>
                  <a:lnTo>
                    <a:pt x="36" y="241"/>
                  </a:lnTo>
                  <a:lnTo>
                    <a:pt x="35" y="242"/>
                  </a:lnTo>
                  <a:lnTo>
                    <a:pt x="34" y="243"/>
                  </a:lnTo>
                  <a:lnTo>
                    <a:pt x="33" y="244"/>
                  </a:lnTo>
                  <a:lnTo>
                    <a:pt x="32" y="244"/>
                  </a:lnTo>
                  <a:lnTo>
                    <a:pt x="30" y="245"/>
                  </a:lnTo>
                  <a:lnTo>
                    <a:pt x="29" y="247"/>
                  </a:lnTo>
                  <a:lnTo>
                    <a:pt x="27" y="247"/>
                  </a:lnTo>
                  <a:lnTo>
                    <a:pt x="26" y="247"/>
                  </a:lnTo>
                  <a:lnTo>
                    <a:pt x="25" y="248"/>
                  </a:lnTo>
                  <a:lnTo>
                    <a:pt x="24" y="248"/>
                  </a:lnTo>
                  <a:lnTo>
                    <a:pt x="22" y="249"/>
                  </a:lnTo>
                  <a:lnTo>
                    <a:pt x="20" y="249"/>
                  </a:lnTo>
                  <a:lnTo>
                    <a:pt x="19" y="249"/>
                  </a:lnTo>
                  <a:lnTo>
                    <a:pt x="17" y="249"/>
                  </a:lnTo>
                  <a:lnTo>
                    <a:pt x="15" y="249"/>
                  </a:lnTo>
                  <a:lnTo>
                    <a:pt x="14" y="249"/>
                  </a:lnTo>
                  <a:lnTo>
                    <a:pt x="12" y="249"/>
                  </a:lnTo>
                  <a:lnTo>
                    <a:pt x="11" y="249"/>
                  </a:lnTo>
                  <a:lnTo>
                    <a:pt x="9" y="249"/>
                  </a:lnTo>
                  <a:lnTo>
                    <a:pt x="8" y="249"/>
                  </a:lnTo>
                  <a:lnTo>
                    <a:pt x="7" y="249"/>
                  </a:lnTo>
                  <a:lnTo>
                    <a:pt x="6" y="250"/>
                  </a:lnTo>
                  <a:lnTo>
                    <a:pt x="5" y="249"/>
                  </a:lnTo>
                  <a:lnTo>
                    <a:pt x="4" y="249"/>
                  </a:lnTo>
                  <a:lnTo>
                    <a:pt x="3" y="248"/>
                  </a:lnTo>
                  <a:lnTo>
                    <a:pt x="2" y="248"/>
                  </a:lnTo>
                  <a:lnTo>
                    <a:pt x="1" y="248"/>
                  </a:lnTo>
                  <a:lnTo>
                    <a:pt x="1" y="247"/>
                  </a:lnTo>
                  <a:lnTo>
                    <a:pt x="0" y="247"/>
                  </a:lnTo>
                  <a:lnTo>
                    <a:pt x="0" y="246"/>
                  </a:lnTo>
                  <a:lnTo>
                    <a:pt x="0" y="245"/>
                  </a:lnTo>
                  <a:lnTo>
                    <a:pt x="1" y="245"/>
                  </a:lnTo>
                  <a:lnTo>
                    <a:pt x="1" y="244"/>
                  </a:lnTo>
                  <a:lnTo>
                    <a:pt x="2" y="244"/>
                  </a:lnTo>
                  <a:lnTo>
                    <a:pt x="3" y="244"/>
                  </a:lnTo>
                  <a:lnTo>
                    <a:pt x="4" y="244"/>
                  </a:lnTo>
                  <a:lnTo>
                    <a:pt x="5" y="244"/>
                  </a:lnTo>
                  <a:lnTo>
                    <a:pt x="6" y="244"/>
                  </a:lnTo>
                  <a:lnTo>
                    <a:pt x="6" y="243"/>
                  </a:lnTo>
                  <a:lnTo>
                    <a:pt x="7" y="243"/>
                  </a:lnTo>
                  <a:lnTo>
                    <a:pt x="8" y="242"/>
                  </a:lnTo>
                  <a:lnTo>
                    <a:pt x="9" y="241"/>
                  </a:lnTo>
                  <a:lnTo>
                    <a:pt x="10" y="241"/>
                  </a:lnTo>
                  <a:lnTo>
                    <a:pt x="11" y="240"/>
                  </a:lnTo>
                  <a:lnTo>
                    <a:pt x="12" y="240"/>
                  </a:lnTo>
                  <a:lnTo>
                    <a:pt x="12" y="239"/>
                  </a:lnTo>
                  <a:lnTo>
                    <a:pt x="13" y="239"/>
                  </a:lnTo>
                  <a:lnTo>
                    <a:pt x="13" y="238"/>
                  </a:lnTo>
                  <a:lnTo>
                    <a:pt x="14" y="238"/>
                  </a:lnTo>
                  <a:lnTo>
                    <a:pt x="15" y="238"/>
                  </a:lnTo>
                  <a:lnTo>
                    <a:pt x="15" y="237"/>
                  </a:lnTo>
                  <a:lnTo>
                    <a:pt x="16" y="236"/>
                  </a:lnTo>
                  <a:lnTo>
                    <a:pt x="17" y="236"/>
                  </a:lnTo>
                  <a:lnTo>
                    <a:pt x="18" y="235"/>
                  </a:lnTo>
                  <a:lnTo>
                    <a:pt x="19" y="234"/>
                  </a:lnTo>
                  <a:lnTo>
                    <a:pt x="20" y="233"/>
                  </a:lnTo>
                  <a:lnTo>
                    <a:pt x="21" y="232"/>
                  </a:lnTo>
                  <a:lnTo>
                    <a:pt x="22" y="232"/>
                  </a:lnTo>
                  <a:lnTo>
                    <a:pt x="22" y="231"/>
                  </a:lnTo>
                  <a:lnTo>
                    <a:pt x="23" y="230"/>
                  </a:lnTo>
                  <a:lnTo>
                    <a:pt x="24" y="229"/>
                  </a:lnTo>
                  <a:lnTo>
                    <a:pt x="25" y="228"/>
                  </a:lnTo>
                  <a:lnTo>
                    <a:pt x="26" y="227"/>
                  </a:lnTo>
                  <a:lnTo>
                    <a:pt x="27" y="227"/>
                  </a:lnTo>
                  <a:lnTo>
                    <a:pt x="27" y="226"/>
                  </a:lnTo>
                  <a:lnTo>
                    <a:pt x="28" y="225"/>
                  </a:lnTo>
                  <a:lnTo>
                    <a:pt x="29" y="224"/>
                  </a:lnTo>
                  <a:lnTo>
                    <a:pt x="30" y="223"/>
                  </a:lnTo>
                  <a:lnTo>
                    <a:pt x="32" y="222"/>
                  </a:lnTo>
                  <a:lnTo>
                    <a:pt x="33" y="221"/>
                  </a:lnTo>
                  <a:lnTo>
                    <a:pt x="35" y="219"/>
                  </a:lnTo>
                  <a:lnTo>
                    <a:pt x="36" y="218"/>
                  </a:lnTo>
                  <a:lnTo>
                    <a:pt x="37" y="217"/>
                  </a:lnTo>
                  <a:lnTo>
                    <a:pt x="38" y="216"/>
                  </a:lnTo>
                  <a:lnTo>
                    <a:pt x="40" y="214"/>
                  </a:lnTo>
                  <a:lnTo>
                    <a:pt x="41" y="213"/>
                  </a:lnTo>
                  <a:lnTo>
                    <a:pt x="42" y="212"/>
                  </a:lnTo>
                  <a:lnTo>
                    <a:pt x="43" y="211"/>
                  </a:lnTo>
                  <a:lnTo>
                    <a:pt x="44" y="211"/>
                  </a:lnTo>
                  <a:lnTo>
                    <a:pt x="45" y="208"/>
                  </a:lnTo>
                  <a:lnTo>
                    <a:pt x="46" y="206"/>
                  </a:lnTo>
                  <a:lnTo>
                    <a:pt x="47" y="205"/>
                  </a:lnTo>
                  <a:lnTo>
                    <a:pt x="48" y="203"/>
                  </a:lnTo>
                  <a:lnTo>
                    <a:pt x="49" y="202"/>
                  </a:lnTo>
                  <a:lnTo>
                    <a:pt x="49" y="201"/>
                  </a:lnTo>
                  <a:lnTo>
                    <a:pt x="50" y="200"/>
                  </a:lnTo>
                  <a:lnTo>
                    <a:pt x="51" y="199"/>
                  </a:lnTo>
                  <a:lnTo>
                    <a:pt x="52" y="198"/>
                  </a:lnTo>
                  <a:lnTo>
                    <a:pt x="53" y="197"/>
                  </a:lnTo>
                  <a:lnTo>
                    <a:pt x="53" y="196"/>
                  </a:lnTo>
                  <a:lnTo>
                    <a:pt x="54" y="195"/>
                  </a:lnTo>
                  <a:lnTo>
                    <a:pt x="55" y="194"/>
                  </a:lnTo>
                  <a:lnTo>
                    <a:pt x="56" y="193"/>
                  </a:lnTo>
                  <a:lnTo>
                    <a:pt x="57" y="192"/>
                  </a:lnTo>
                  <a:lnTo>
                    <a:pt x="59" y="191"/>
                  </a:lnTo>
                  <a:lnTo>
                    <a:pt x="62" y="185"/>
                  </a:lnTo>
                  <a:lnTo>
                    <a:pt x="65" y="181"/>
                  </a:lnTo>
                  <a:lnTo>
                    <a:pt x="68" y="177"/>
                  </a:lnTo>
                  <a:lnTo>
                    <a:pt x="71" y="173"/>
                  </a:lnTo>
                  <a:lnTo>
                    <a:pt x="73" y="170"/>
                  </a:lnTo>
                  <a:lnTo>
                    <a:pt x="75" y="167"/>
                  </a:lnTo>
                  <a:lnTo>
                    <a:pt x="77" y="165"/>
                  </a:lnTo>
                  <a:lnTo>
                    <a:pt x="78" y="162"/>
                  </a:lnTo>
                  <a:lnTo>
                    <a:pt x="79" y="160"/>
                  </a:lnTo>
                  <a:lnTo>
                    <a:pt x="82" y="159"/>
                  </a:lnTo>
                  <a:lnTo>
                    <a:pt x="83" y="157"/>
                  </a:lnTo>
                  <a:lnTo>
                    <a:pt x="84" y="156"/>
                  </a:lnTo>
                  <a:lnTo>
                    <a:pt x="85" y="155"/>
                  </a:lnTo>
                  <a:lnTo>
                    <a:pt x="86" y="154"/>
                  </a:lnTo>
                  <a:lnTo>
                    <a:pt x="87" y="153"/>
                  </a:lnTo>
                  <a:lnTo>
                    <a:pt x="88" y="152"/>
                  </a:lnTo>
                  <a:lnTo>
                    <a:pt x="88" y="151"/>
                  </a:lnTo>
                  <a:lnTo>
                    <a:pt x="88" y="150"/>
                  </a:lnTo>
                  <a:lnTo>
                    <a:pt x="89" y="149"/>
                  </a:lnTo>
                  <a:lnTo>
                    <a:pt x="90" y="148"/>
                  </a:lnTo>
                  <a:lnTo>
                    <a:pt x="91" y="147"/>
                  </a:lnTo>
                  <a:lnTo>
                    <a:pt x="92" y="145"/>
                  </a:lnTo>
                  <a:lnTo>
                    <a:pt x="93" y="143"/>
                  </a:lnTo>
                  <a:lnTo>
                    <a:pt x="94" y="141"/>
                  </a:lnTo>
                  <a:lnTo>
                    <a:pt x="95" y="139"/>
                  </a:lnTo>
                  <a:lnTo>
                    <a:pt x="97" y="137"/>
                  </a:lnTo>
                  <a:lnTo>
                    <a:pt x="98" y="135"/>
                  </a:lnTo>
                  <a:lnTo>
                    <a:pt x="99" y="134"/>
                  </a:lnTo>
                  <a:lnTo>
                    <a:pt x="100" y="132"/>
                  </a:lnTo>
                  <a:lnTo>
                    <a:pt x="101" y="131"/>
                  </a:lnTo>
                  <a:lnTo>
                    <a:pt x="102" y="129"/>
                  </a:lnTo>
                  <a:lnTo>
                    <a:pt x="103" y="129"/>
                  </a:lnTo>
                  <a:lnTo>
                    <a:pt x="103" y="128"/>
                  </a:lnTo>
                  <a:lnTo>
                    <a:pt x="103" y="127"/>
                  </a:lnTo>
                  <a:lnTo>
                    <a:pt x="104" y="127"/>
                  </a:lnTo>
                  <a:lnTo>
                    <a:pt x="104" y="126"/>
                  </a:lnTo>
                  <a:lnTo>
                    <a:pt x="104" y="125"/>
                  </a:lnTo>
                  <a:lnTo>
                    <a:pt x="105" y="125"/>
                  </a:lnTo>
                  <a:lnTo>
                    <a:pt x="105" y="124"/>
                  </a:lnTo>
                  <a:lnTo>
                    <a:pt x="105" y="123"/>
                  </a:lnTo>
                  <a:lnTo>
                    <a:pt x="106" y="123"/>
                  </a:lnTo>
                  <a:lnTo>
                    <a:pt x="106" y="122"/>
                  </a:lnTo>
                  <a:lnTo>
                    <a:pt x="106" y="121"/>
                  </a:lnTo>
                  <a:lnTo>
                    <a:pt x="107" y="121"/>
                  </a:lnTo>
                  <a:lnTo>
                    <a:pt x="106" y="120"/>
                  </a:lnTo>
                  <a:lnTo>
                    <a:pt x="105" y="120"/>
                  </a:lnTo>
                  <a:lnTo>
                    <a:pt x="105" y="119"/>
                  </a:lnTo>
                  <a:lnTo>
                    <a:pt x="104" y="119"/>
                  </a:lnTo>
                  <a:lnTo>
                    <a:pt x="104" y="118"/>
                  </a:lnTo>
                  <a:lnTo>
                    <a:pt x="103" y="118"/>
                  </a:lnTo>
                  <a:lnTo>
                    <a:pt x="102" y="118"/>
                  </a:lnTo>
                  <a:lnTo>
                    <a:pt x="101" y="118"/>
                  </a:lnTo>
                  <a:lnTo>
                    <a:pt x="100" y="118"/>
                  </a:lnTo>
                  <a:lnTo>
                    <a:pt x="99" y="118"/>
                  </a:lnTo>
                  <a:lnTo>
                    <a:pt x="98" y="118"/>
                  </a:lnTo>
                  <a:lnTo>
                    <a:pt x="97" y="119"/>
                  </a:lnTo>
                  <a:lnTo>
                    <a:pt x="96" y="119"/>
                  </a:lnTo>
                  <a:lnTo>
                    <a:pt x="95" y="119"/>
                  </a:lnTo>
                  <a:lnTo>
                    <a:pt x="94" y="120"/>
                  </a:lnTo>
                  <a:lnTo>
                    <a:pt x="93" y="120"/>
                  </a:lnTo>
                  <a:lnTo>
                    <a:pt x="92" y="120"/>
                  </a:lnTo>
                  <a:lnTo>
                    <a:pt x="91" y="120"/>
                  </a:lnTo>
                  <a:lnTo>
                    <a:pt x="90" y="120"/>
                  </a:lnTo>
                  <a:lnTo>
                    <a:pt x="90" y="121"/>
                  </a:lnTo>
                  <a:lnTo>
                    <a:pt x="89" y="121"/>
                  </a:lnTo>
                  <a:lnTo>
                    <a:pt x="88" y="121"/>
                  </a:lnTo>
                  <a:lnTo>
                    <a:pt x="88" y="122"/>
                  </a:lnTo>
                  <a:lnTo>
                    <a:pt x="87" y="122"/>
                  </a:lnTo>
                  <a:lnTo>
                    <a:pt x="86" y="122"/>
                  </a:lnTo>
                  <a:lnTo>
                    <a:pt x="85" y="123"/>
                  </a:lnTo>
                  <a:lnTo>
                    <a:pt x="84" y="123"/>
                  </a:lnTo>
                  <a:lnTo>
                    <a:pt x="84" y="124"/>
                  </a:lnTo>
                  <a:lnTo>
                    <a:pt x="84" y="125"/>
                  </a:lnTo>
                  <a:lnTo>
                    <a:pt x="83" y="125"/>
                  </a:lnTo>
                  <a:lnTo>
                    <a:pt x="82" y="125"/>
                  </a:lnTo>
                  <a:lnTo>
                    <a:pt x="81" y="125"/>
                  </a:lnTo>
                  <a:lnTo>
                    <a:pt x="79" y="125"/>
                  </a:lnTo>
                  <a:lnTo>
                    <a:pt x="78" y="125"/>
                  </a:lnTo>
                  <a:lnTo>
                    <a:pt x="77" y="125"/>
                  </a:lnTo>
                  <a:lnTo>
                    <a:pt x="76" y="125"/>
                  </a:lnTo>
                  <a:lnTo>
                    <a:pt x="74" y="124"/>
                  </a:lnTo>
                  <a:lnTo>
                    <a:pt x="72" y="124"/>
                  </a:lnTo>
                  <a:lnTo>
                    <a:pt x="70" y="123"/>
                  </a:lnTo>
                  <a:lnTo>
                    <a:pt x="68" y="123"/>
                  </a:lnTo>
                  <a:lnTo>
                    <a:pt x="67" y="122"/>
                  </a:lnTo>
                  <a:lnTo>
                    <a:pt x="65" y="122"/>
                  </a:lnTo>
                  <a:lnTo>
                    <a:pt x="64" y="121"/>
                  </a:lnTo>
                  <a:lnTo>
                    <a:pt x="62" y="120"/>
                  </a:lnTo>
                  <a:lnTo>
                    <a:pt x="60" y="119"/>
                  </a:lnTo>
                  <a:lnTo>
                    <a:pt x="59" y="118"/>
                  </a:lnTo>
                  <a:lnTo>
                    <a:pt x="57" y="116"/>
                  </a:lnTo>
                  <a:lnTo>
                    <a:pt x="55" y="115"/>
                  </a:lnTo>
                  <a:lnTo>
                    <a:pt x="53" y="113"/>
                  </a:lnTo>
                  <a:lnTo>
                    <a:pt x="51" y="112"/>
                  </a:lnTo>
                  <a:lnTo>
                    <a:pt x="48" y="110"/>
                  </a:lnTo>
                  <a:lnTo>
                    <a:pt x="46" y="109"/>
                  </a:lnTo>
                  <a:lnTo>
                    <a:pt x="45" y="108"/>
                  </a:lnTo>
                  <a:lnTo>
                    <a:pt x="44" y="108"/>
                  </a:lnTo>
                  <a:lnTo>
                    <a:pt x="43" y="107"/>
                  </a:lnTo>
                  <a:lnTo>
                    <a:pt x="42" y="107"/>
                  </a:lnTo>
                  <a:lnTo>
                    <a:pt x="41" y="107"/>
                  </a:lnTo>
                  <a:lnTo>
                    <a:pt x="41" y="106"/>
                  </a:lnTo>
                  <a:lnTo>
                    <a:pt x="40" y="106"/>
                  </a:lnTo>
                  <a:lnTo>
                    <a:pt x="39" y="105"/>
                  </a:lnTo>
                  <a:lnTo>
                    <a:pt x="38" y="104"/>
                  </a:lnTo>
                  <a:lnTo>
                    <a:pt x="38" y="103"/>
                  </a:lnTo>
                  <a:lnTo>
                    <a:pt x="38" y="102"/>
                  </a:lnTo>
                  <a:close/>
                  <a:moveTo>
                    <a:pt x="211" y="129"/>
                  </a:moveTo>
                  <a:lnTo>
                    <a:pt x="213" y="129"/>
                  </a:lnTo>
                  <a:lnTo>
                    <a:pt x="215" y="129"/>
                  </a:lnTo>
                  <a:lnTo>
                    <a:pt x="218" y="129"/>
                  </a:lnTo>
                  <a:lnTo>
                    <a:pt x="221" y="129"/>
                  </a:lnTo>
                  <a:lnTo>
                    <a:pt x="223" y="129"/>
                  </a:lnTo>
                  <a:lnTo>
                    <a:pt x="227" y="129"/>
                  </a:lnTo>
                  <a:lnTo>
                    <a:pt x="229" y="129"/>
                  </a:lnTo>
                  <a:lnTo>
                    <a:pt x="232" y="129"/>
                  </a:lnTo>
                  <a:lnTo>
                    <a:pt x="235" y="128"/>
                  </a:lnTo>
                  <a:lnTo>
                    <a:pt x="237" y="128"/>
                  </a:lnTo>
                  <a:lnTo>
                    <a:pt x="240" y="128"/>
                  </a:lnTo>
                  <a:lnTo>
                    <a:pt x="243" y="127"/>
                  </a:lnTo>
                  <a:lnTo>
                    <a:pt x="246" y="127"/>
                  </a:lnTo>
                  <a:lnTo>
                    <a:pt x="248" y="127"/>
                  </a:lnTo>
                  <a:lnTo>
                    <a:pt x="251" y="126"/>
                  </a:lnTo>
                  <a:lnTo>
                    <a:pt x="254" y="126"/>
                  </a:lnTo>
                  <a:lnTo>
                    <a:pt x="254" y="125"/>
                  </a:lnTo>
                  <a:lnTo>
                    <a:pt x="255" y="125"/>
                  </a:lnTo>
                  <a:lnTo>
                    <a:pt x="256" y="125"/>
                  </a:lnTo>
                  <a:lnTo>
                    <a:pt x="257" y="125"/>
                  </a:lnTo>
                  <a:lnTo>
                    <a:pt x="258" y="125"/>
                  </a:lnTo>
                  <a:lnTo>
                    <a:pt x="259" y="125"/>
                  </a:lnTo>
                  <a:lnTo>
                    <a:pt x="260" y="125"/>
                  </a:lnTo>
                  <a:lnTo>
                    <a:pt x="261" y="125"/>
                  </a:lnTo>
                  <a:lnTo>
                    <a:pt x="262" y="125"/>
                  </a:lnTo>
                  <a:lnTo>
                    <a:pt x="263" y="125"/>
                  </a:lnTo>
                  <a:lnTo>
                    <a:pt x="263" y="126"/>
                  </a:lnTo>
                  <a:lnTo>
                    <a:pt x="264" y="126"/>
                  </a:lnTo>
                  <a:lnTo>
                    <a:pt x="265" y="127"/>
                  </a:lnTo>
                  <a:lnTo>
                    <a:pt x="266" y="128"/>
                  </a:lnTo>
                  <a:lnTo>
                    <a:pt x="267" y="129"/>
                  </a:lnTo>
                  <a:lnTo>
                    <a:pt x="268" y="129"/>
                  </a:lnTo>
                  <a:lnTo>
                    <a:pt x="268" y="130"/>
                  </a:lnTo>
                  <a:lnTo>
                    <a:pt x="269" y="130"/>
                  </a:lnTo>
                  <a:lnTo>
                    <a:pt x="269" y="131"/>
                  </a:lnTo>
                  <a:lnTo>
                    <a:pt x="270" y="132"/>
                  </a:lnTo>
                  <a:lnTo>
                    <a:pt x="271" y="133"/>
                  </a:lnTo>
                  <a:lnTo>
                    <a:pt x="272" y="134"/>
                  </a:lnTo>
                  <a:lnTo>
                    <a:pt x="273" y="135"/>
                  </a:lnTo>
                  <a:lnTo>
                    <a:pt x="275" y="135"/>
                  </a:lnTo>
                  <a:lnTo>
                    <a:pt x="276" y="136"/>
                  </a:lnTo>
                  <a:lnTo>
                    <a:pt x="277" y="137"/>
                  </a:lnTo>
                  <a:lnTo>
                    <a:pt x="278" y="137"/>
                  </a:lnTo>
                  <a:lnTo>
                    <a:pt x="278" y="138"/>
                  </a:lnTo>
                  <a:lnTo>
                    <a:pt x="279" y="138"/>
                  </a:lnTo>
                  <a:lnTo>
                    <a:pt x="280" y="139"/>
                  </a:lnTo>
                  <a:lnTo>
                    <a:pt x="279" y="138"/>
                  </a:lnTo>
                  <a:lnTo>
                    <a:pt x="279" y="136"/>
                  </a:lnTo>
                  <a:lnTo>
                    <a:pt x="278" y="135"/>
                  </a:lnTo>
                  <a:lnTo>
                    <a:pt x="278" y="133"/>
                  </a:lnTo>
                  <a:lnTo>
                    <a:pt x="277" y="132"/>
                  </a:lnTo>
                  <a:lnTo>
                    <a:pt x="276" y="130"/>
                  </a:lnTo>
                  <a:lnTo>
                    <a:pt x="275" y="128"/>
                  </a:lnTo>
                  <a:lnTo>
                    <a:pt x="275" y="126"/>
                  </a:lnTo>
                  <a:lnTo>
                    <a:pt x="273" y="123"/>
                  </a:lnTo>
                  <a:lnTo>
                    <a:pt x="272" y="121"/>
                  </a:lnTo>
                  <a:lnTo>
                    <a:pt x="271" y="119"/>
                  </a:lnTo>
                  <a:lnTo>
                    <a:pt x="270" y="118"/>
                  </a:lnTo>
                  <a:lnTo>
                    <a:pt x="270" y="115"/>
                  </a:lnTo>
                  <a:lnTo>
                    <a:pt x="269" y="114"/>
                  </a:lnTo>
                  <a:lnTo>
                    <a:pt x="269" y="112"/>
                  </a:lnTo>
                  <a:lnTo>
                    <a:pt x="268" y="110"/>
                  </a:lnTo>
                  <a:lnTo>
                    <a:pt x="267" y="109"/>
                  </a:lnTo>
                  <a:lnTo>
                    <a:pt x="266" y="108"/>
                  </a:lnTo>
                  <a:lnTo>
                    <a:pt x="266" y="107"/>
                  </a:lnTo>
                  <a:lnTo>
                    <a:pt x="265" y="106"/>
                  </a:lnTo>
                  <a:lnTo>
                    <a:pt x="265" y="105"/>
                  </a:lnTo>
                  <a:lnTo>
                    <a:pt x="264" y="105"/>
                  </a:lnTo>
                  <a:lnTo>
                    <a:pt x="264" y="104"/>
                  </a:lnTo>
                  <a:lnTo>
                    <a:pt x="263" y="103"/>
                  </a:lnTo>
                  <a:lnTo>
                    <a:pt x="262" y="103"/>
                  </a:lnTo>
                  <a:lnTo>
                    <a:pt x="261" y="102"/>
                  </a:lnTo>
                  <a:lnTo>
                    <a:pt x="259" y="102"/>
                  </a:lnTo>
                  <a:lnTo>
                    <a:pt x="258" y="102"/>
                  </a:lnTo>
                  <a:lnTo>
                    <a:pt x="257" y="102"/>
                  </a:lnTo>
                  <a:lnTo>
                    <a:pt x="255" y="102"/>
                  </a:lnTo>
                  <a:lnTo>
                    <a:pt x="253" y="101"/>
                  </a:lnTo>
                  <a:lnTo>
                    <a:pt x="252" y="101"/>
                  </a:lnTo>
                  <a:lnTo>
                    <a:pt x="250" y="101"/>
                  </a:lnTo>
                  <a:lnTo>
                    <a:pt x="248" y="101"/>
                  </a:lnTo>
                  <a:lnTo>
                    <a:pt x="247" y="101"/>
                  </a:lnTo>
                  <a:lnTo>
                    <a:pt x="245" y="101"/>
                  </a:lnTo>
                  <a:lnTo>
                    <a:pt x="244" y="101"/>
                  </a:lnTo>
                  <a:lnTo>
                    <a:pt x="242" y="101"/>
                  </a:lnTo>
                  <a:lnTo>
                    <a:pt x="241" y="101"/>
                  </a:lnTo>
                  <a:lnTo>
                    <a:pt x="240" y="101"/>
                  </a:lnTo>
                  <a:lnTo>
                    <a:pt x="239" y="101"/>
                  </a:lnTo>
                  <a:lnTo>
                    <a:pt x="239" y="102"/>
                  </a:lnTo>
                  <a:lnTo>
                    <a:pt x="238" y="102"/>
                  </a:lnTo>
                  <a:lnTo>
                    <a:pt x="237" y="102"/>
                  </a:lnTo>
                  <a:lnTo>
                    <a:pt x="236" y="102"/>
                  </a:lnTo>
                  <a:lnTo>
                    <a:pt x="236" y="103"/>
                  </a:lnTo>
                  <a:lnTo>
                    <a:pt x="235" y="103"/>
                  </a:lnTo>
                  <a:lnTo>
                    <a:pt x="235" y="104"/>
                  </a:lnTo>
                  <a:lnTo>
                    <a:pt x="234" y="104"/>
                  </a:lnTo>
                  <a:lnTo>
                    <a:pt x="234" y="105"/>
                  </a:lnTo>
                  <a:lnTo>
                    <a:pt x="233" y="106"/>
                  </a:lnTo>
                  <a:lnTo>
                    <a:pt x="232" y="107"/>
                  </a:lnTo>
                  <a:lnTo>
                    <a:pt x="231" y="108"/>
                  </a:lnTo>
                  <a:lnTo>
                    <a:pt x="230" y="109"/>
                  </a:lnTo>
                  <a:lnTo>
                    <a:pt x="229" y="110"/>
                  </a:lnTo>
                  <a:lnTo>
                    <a:pt x="228" y="111"/>
                  </a:lnTo>
                  <a:lnTo>
                    <a:pt x="227" y="111"/>
                  </a:lnTo>
                  <a:lnTo>
                    <a:pt x="227" y="112"/>
                  </a:lnTo>
                  <a:lnTo>
                    <a:pt x="225" y="112"/>
                  </a:lnTo>
                  <a:lnTo>
                    <a:pt x="225" y="113"/>
                  </a:lnTo>
                  <a:lnTo>
                    <a:pt x="224" y="113"/>
                  </a:lnTo>
                  <a:lnTo>
                    <a:pt x="224" y="114"/>
                  </a:lnTo>
                  <a:lnTo>
                    <a:pt x="223" y="114"/>
                  </a:lnTo>
                  <a:lnTo>
                    <a:pt x="223" y="115"/>
                  </a:lnTo>
                  <a:lnTo>
                    <a:pt x="222" y="115"/>
                  </a:lnTo>
                  <a:lnTo>
                    <a:pt x="222" y="116"/>
                  </a:lnTo>
                  <a:lnTo>
                    <a:pt x="221" y="116"/>
                  </a:lnTo>
                  <a:lnTo>
                    <a:pt x="221" y="118"/>
                  </a:lnTo>
                  <a:lnTo>
                    <a:pt x="220" y="118"/>
                  </a:lnTo>
                  <a:lnTo>
                    <a:pt x="220" y="119"/>
                  </a:lnTo>
                  <a:lnTo>
                    <a:pt x="219" y="119"/>
                  </a:lnTo>
                  <a:lnTo>
                    <a:pt x="218" y="120"/>
                  </a:lnTo>
                  <a:lnTo>
                    <a:pt x="217" y="121"/>
                  </a:lnTo>
                  <a:lnTo>
                    <a:pt x="217" y="122"/>
                  </a:lnTo>
                  <a:lnTo>
                    <a:pt x="216" y="122"/>
                  </a:lnTo>
                  <a:lnTo>
                    <a:pt x="215" y="123"/>
                  </a:lnTo>
                  <a:lnTo>
                    <a:pt x="215" y="124"/>
                  </a:lnTo>
                  <a:lnTo>
                    <a:pt x="214" y="124"/>
                  </a:lnTo>
                  <a:lnTo>
                    <a:pt x="214" y="125"/>
                  </a:lnTo>
                  <a:lnTo>
                    <a:pt x="213" y="125"/>
                  </a:lnTo>
                  <a:lnTo>
                    <a:pt x="213" y="126"/>
                  </a:lnTo>
                  <a:lnTo>
                    <a:pt x="212" y="126"/>
                  </a:lnTo>
                  <a:lnTo>
                    <a:pt x="212" y="127"/>
                  </a:lnTo>
                  <a:lnTo>
                    <a:pt x="211" y="127"/>
                  </a:lnTo>
                  <a:lnTo>
                    <a:pt x="211" y="128"/>
                  </a:lnTo>
                  <a:lnTo>
                    <a:pt x="211" y="129"/>
                  </a:lnTo>
                  <a:close/>
                  <a:moveTo>
                    <a:pt x="238" y="326"/>
                  </a:moveTo>
                  <a:lnTo>
                    <a:pt x="239" y="326"/>
                  </a:lnTo>
                  <a:lnTo>
                    <a:pt x="240" y="326"/>
                  </a:lnTo>
                  <a:lnTo>
                    <a:pt x="241" y="326"/>
                  </a:lnTo>
                  <a:lnTo>
                    <a:pt x="242" y="326"/>
                  </a:lnTo>
                  <a:lnTo>
                    <a:pt x="243" y="326"/>
                  </a:lnTo>
                  <a:lnTo>
                    <a:pt x="244" y="326"/>
                  </a:lnTo>
                  <a:lnTo>
                    <a:pt x="245" y="326"/>
                  </a:lnTo>
                  <a:lnTo>
                    <a:pt x="246" y="327"/>
                  </a:lnTo>
                  <a:lnTo>
                    <a:pt x="247" y="327"/>
                  </a:lnTo>
                  <a:lnTo>
                    <a:pt x="248" y="327"/>
                  </a:lnTo>
                  <a:lnTo>
                    <a:pt x="249" y="327"/>
                  </a:lnTo>
                  <a:lnTo>
                    <a:pt x="250" y="328"/>
                  </a:lnTo>
                  <a:lnTo>
                    <a:pt x="251" y="328"/>
                  </a:lnTo>
                  <a:lnTo>
                    <a:pt x="252" y="328"/>
                  </a:lnTo>
                  <a:lnTo>
                    <a:pt x="253" y="328"/>
                  </a:lnTo>
                  <a:lnTo>
                    <a:pt x="254" y="328"/>
                  </a:lnTo>
                  <a:lnTo>
                    <a:pt x="255" y="328"/>
                  </a:lnTo>
                  <a:lnTo>
                    <a:pt x="256" y="328"/>
                  </a:lnTo>
                  <a:lnTo>
                    <a:pt x="257" y="328"/>
                  </a:lnTo>
                  <a:lnTo>
                    <a:pt x="258" y="328"/>
                  </a:lnTo>
                  <a:lnTo>
                    <a:pt x="259" y="328"/>
                  </a:lnTo>
                  <a:lnTo>
                    <a:pt x="260" y="328"/>
                  </a:lnTo>
                  <a:lnTo>
                    <a:pt x="261" y="328"/>
                  </a:lnTo>
                  <a:lnTo>
                    <a:pt x="262" y="328"/>
                  </a:lnTo>
                  <a:lnTo>
                    <a:pt x="263" y="328"/>
                  </a:lnTo>
                  <a:lnTo>
                    <a:pt x="266" y="325"/>
                  </a:lnTo>
                  <a:lnTo>
                    <a:pt x="269" y="321"/>
                  </a:lnTo>
                  <a:lnTo>
                    <a:pt x="271" y="318"/>
                  </a:lnTo>
                  <a:lnTo>
                    <a:pt x="275" y="314"/>
                  </a:lnTo>
                  <a:lnTo>
                    <a:pt x="278" y="310"/>
                  </a:lnTo>
                  <a:lnTo>
                    <a:pt x="280" y="305"/>
                  </a:lnTo>
                  <a:lnTo>
                    <a:pt x="282" y="301"/>
                  </a:lnTo>
                  <a:lnTo>
                    <a:pt x="284" y="296"/>
                  </a:lnTo>
                  <a:lnTo>
                    <a:pt x="286" y="292"/>
                  </a:lnTo>
                  <a:lnTo>
                    <a:pt x="287" y="288"/>
                  </a:lnTo>
                  <a:lnTo>
                    <a:pt x="288" y="285"/>
                  </a:lnTo>
                  <a:lnTo>
                    <a:pt x="290" y="282"/>
                  </a:lnTo>
                  <a:lnTo>
                    <a:pt x="290" y="279"/>
                  </a:lnTo>
                  <a:lnTo>
                    <a:pt x="291" y="277"/>
                  </a:lnTo>
                  <a:lnTo>
                    <a:pt x="291" y="275"/>
                  </a:lnTo>
                  <a:lnTo>
                    <a:pt x="292" y="275"/>
                  </a:lnTo>
                  <a:lnTo>
                    <a:pt x="292" y="273"/>
                  </a:lnTo>
                  <a:lnTo>
                    <a:pt x="292" y="271"/>
                  </a:lnTo>
                  <a:lnTo>
                    <a:pt x="293" y="269"/>
                  </a:lnTo>
                  <a:lnTo>
                    <a:pt x="293" y="267"/>
                  </a:lnTo>
                  <a:lnTo>
                    <a:pt x="294" y="264"/>
                  </a:lnTo>
                  <a:lnTo>
                    <a:pt x="294" y="261"/>
                  </a:lnTo>
                  <a:lnTo>
                    <a:pt x="295" y="258"/>
                  </a:lnTo>
                  <a:lnTo>
                    <a:pt x="296" y="254"/>
                  </a:lnTo>
                  <a:lnTo>
                    <a:pt x="296" y="251"/>
                  </a:lnTo>
                  <a:lnTo>
                    <a:pt x="297" y="248"/>
                  </a:lnTo>
                  <a:lnTo>
                    <a:pt x="297" y="245"/>
                  </a:lnTo>
                  <a:lnTo>
                    <a:pt x="298" y="243"/>
                  </a:lnTo>
                  <a:lnTo>
                    <a:pt x="298" y="240"/>
                  </a:lnTo>
                  <a:lnTo>
                    <a:pt x="299" y="238"/>
                  </a:lnTo>
                  <a:lnTo>
                    <a:pt x="299" y="237"/>
                  </a:lnTo>
                  <a:lnTo>
                    <a:pt x="300" y="236"/>
                  </a:lnTo>
                  <a:lnTo>
                    <a:pt x="299" y="235"/>
                  </a:lnTo>
                  <a:lnTo>
                    <a:pt x="299" y="234"/>
                  </a:lnTo>
                  <a:lnTo>
                    <a:pt x="299" y="233"/>
                  </a:lnTo>
                  <a:lnTo>
                    <a:pt x="299" y="232"/>
                  </a:lnTo>
                  <a:lnTo>
                    <a:pt x="299" y="231"/>
                  </a:lnTo>
                  <a:lnTo>
                    <a:pt x="299" y="230"/>
                  </a:lnTo>
                  <a:lnTo>
                    <a:pt x="299" y="229"/>
                  </a:lnTo>
                  <a:lnTo>
                    <a:pt x="299" y="228"/>
                  </a:lnTo>
                  <a:lnTo>
                    <a:pt x="299" y="227"/>
                  </a:lnTo>
                  <a:lnTo>
                    <a:pt x="298" y="227"/>
                  </a:lnTo>
                  <a:lnTo>
                    <a:pt x="298" y="226"/>
                  </a:lnTo>
                  <a:lnTo>
                    <a:pt x="297" y="226"/>
                  </a:lnTo>
                  <a:lnTo>
                    <a:pt x="296" y="225"/>
                  </a:lnTo>
                  <a:lnTo>
                    <a:pt x="295" y="225"/>
                  </a:lnTo>
                  <a:lnTo>
                    <a:pt x="294" y="224"/>
                  </a:lnTo>
                  <a:lnTo>
                    <a:pt x="293" y="224"/>
                  </a:lnTo>
                  <a:lnTo>
                    <a:pt x="292" y="224"/>
                  </a:lnTo>
                  <a:lnTo>
                    <a:pt x="291" y="223"/>
                  </a:lnTo>
                  <a:lnTo>
                    <a:pt x="290" y="223"/>
                  </a:lnTo>
                  <a:lnTo>
                    <a:pt x="289" y="223"/>
                  </a:lnTo>
                  <a:lnTo>
                    <a:pt x="288" y="222"/>
                  </a:lnTo>
                  <a:lnTo>
                    <a:pt x="287" y="222"/>
                  </a:lnTo>
                  <a:lnTo>
                    <a:pt x="286" y="222"/>
                  </a:lnTo>
                  <a:lnTo>
                    <a:pt x="285" y="221"/>
                  </a:lnTo>
                  <a:lnTo>
                    <a:pt x="284" y="221"/>
                  </a:lnTo>
                  <a:lnTo>
                    <a:pt x="283" y="221"/>
                  </a:lnTo>
                  <a:lnTo>
                    <a:pt x="282" y="220"/>
                  </a:lnTo>
                  <a:lnTo>
                    <a:pt x="280" y="220"/>
                  </a:lnTo>
                  <a:lnTo>
                    <a:pt x="277" y="220"/>
                  </a:lnTo>
                  <a:lnTo>
                    <a:pt x="273" y="220"/>
                  </a:lnTo>
                  <a:lnTo>
                    <a:pt x="269" y="220"/>
                  </a:lnTo>
                  <a:lnTo>
                    <a:pt x="265" y="220"/>
                  </a:lnTo>
                  <a:lnTo>
                    <a:pt x="260" y="219"/>
                  </a:lnTo>
                  <a:lnTo>
                    <a:pt x="255" y="219"/>
                  </a:lnTo>
                  <a:lnTo>
                    <a:pt x="249" y="219"/>
                  </a:lnTo>
                  <a:lnTo>
                    <a:pt x="244" y="218"/>
                  </a:lnTo>
                  <a:lnTo>
                    <a:pt x="240" y="218"/>
                  </a:lnTo>
                  <a:lnTo>
                    <a:pt x="235" y="218"/>
                  </a:lnTo>
                  <a:lnTo>
                    <a:pt x="231" y="218"/>
                  </a:lnTo>
                  <a:lnTo>
                    <a:pt x="227" y="218"/>
                  </a:lnTo>
                  <a:lnTo>
                    <a:pt x="223" y="218"/>
                  </a:lnTo>
                  <a:lnTo>
                    <a:pt x="222" y="218"/>
                  </a:lnTo>
                  <a:lnTo>
                    <a:pt x="220" y="218"/>
                  </a:lnTo>
                  <a:lnTo>
                    <a:pt x="219" y="218"/>
                  </a:lnTo>
                  <a:lnTo>
                    <a:pt x="218" y="218"/>
                  </a:lnTo>
                  <a:lnTo>
                    <a:pt x="217" y="218"/>
                  </a:lnTo>
                  <a:lnTo>
                    <a:pt x="216" y="218"/>
                  </a:lnTo>
                  <a:lnTo>
                    <a:pt x="215" y="218"/>
                  </a:lnTo>
                  <a:lnTo>
                    <a:pt x="214" y="218"/>
                  </a:lnTo>
                  <a:lnTo>
                    <a:pt x="213" y="218"/>
                  </a:lnTo>
                  <a:lnTo>
                    <a:pt x="212" y="218"/>
                  </a:lnTo>
                  <a:lnTo>
                    <a:pt x="211" y="218"/>
                  </a:lnTo>
                  <a:lnTo>
                    <a:pt x="209" y="218"/>
                  </a:lnTo>
                  <a:lnTo>
                    <a:pt x="207" y="218"/>
                  </a:lnTo>
                  <a:lnTo>
                    <a:pt x="206" y="218"/>
                  </a:lnTo>
                  <a:lnTo>
                    <a:pt x="204" y="218"/>
                  </a:lnTo>
                  <a:lnTo>
                    <a:pt x="201" y="218"/>
                  </a:lnTo>
                  <a:lnTo>
                    <a:pt x="199" y="219"/>
                  </a:lnTo>
                  <a:lnTo>
                    <a:pt x="197" y="219"/>
                  </a:lnTo>
                  <a:lnTo>
                    <a:pt x="196" y="219"/>
                  </a:lnTo>
                  <a:lnTo>
                    <a:pt x="195" y="219"/>
                  </a:lnTo>
                  <a:lnTo>
                    <a:pt x="193" y="219"/>
                  </a:lnTo>
                  <a:lnTo>
                    <a:pt x="192" y="219"/>
                  </a:lnTo>
                  <a:lnTo>
                    <a:pt x="190" y="219"/>
                  </a:lnTo>
                  <a:lnTo>
                    <a:pt x="189" y="219"/>
                  </a:lnTo>
                  <a:lnTo>
                    <a:pt x="187" y="220"/>
                  </a:lnTo>
                  <a:lnTo>
                    <a:pt x="186" y="220"/>
                  </a:lnTo>
                  <a:lnTo>
                    <a:pt x="184" y="220"/>
                  </a:lnTo>
                  <a:lnTo>
                    <a:pt x="183" y="220"/>
                  </a:lnTo>
                  <a:lnTo>
                    <a:pt x="182" y="220"/>
                  </a:lnTo>
                  <a:lnTo>
                    <a:pt x="181" y="220"/>
                  </a:lnTo>
                  <a:lnTo>
                    <a:pt x="180" y="220"/>
                  </a:lnTo>
                  <a:lnTo>
                    <a:pt x="180" y="221"/>
                  </a:lnTo>
                  <a:lnTo>
                    <a:pt x="179" y="221"/>
                  </a:lnTo>
                  <a:lnTo>
                    <a:pt x="178" y="221"/>
                  </a:lnTo>
                  <a:lnTo>
                    <a:pt x="176" y="222"/>
                  </a:lnTo>
                  <a:lnTo>
                    <a:pt x="175" y="222"/>
                  </a:lnTo>
                  <a:lnTo>
                    <a:pt x="174" y="222"/>
                  </a:lnTo>
                  <a:lnTo>
                    <a:pt x="173" y="222"/>
                  </a:lnTo>
                  <a:lnTo>
                    <a:pt x="172" y="222"/>
                  </a:lnTo>
                  <a:lnTo>
                    <a:pt x="171" y="222"/>
                  </a:lnTo>
                  <a:lnTo>
                    <a:pt x="171" y="223"/>
                  </a:lnTo>
                  <a:lnTo>
                    <a:pt x="166" y="222"/>
                  </a:lnTo>
                  <a:lnTo>
                    <a:pt x="166" y="223"/>
                  </a:lnTo>
                  <a:lnTo>
                    <a:pt x="166" y="224"/>
                  </a:lnTo>
                  <a:lnTo>
                    <a:pt x="166" y="225"/>
                  </a:lnTo>
                  <a:lnTo>
                    <a:pt x="166" y="227"/>
                  </a:lnTo>
                  <a:lnTo>
                    <a:pt x="166" y="228"/>
                  </a:lnTo>
                  <a:lnTo>
                    <a:pt x="167" y="229"/>
                  </a:lnTo>
                  <a:lnTo>
                    <a:pt x="167" y="230"/>
                  </a:lnTo>
                  <a:lnTo>
                    <a:pt x="167" y="231"/>
                  </a:lnTo>
                  <a:lnTo>
                    <a:pt x="167" y="232"/>
                  </a:lnTo>
                  <a:lnTo>
                    <a:pt x="167" y="233"/>
                  </a:lnTo>
                  <a:lnTo>
                    <a:pt x="167" y="234"/>
                  </a:lnTo>
                  <a:lnTo>
                    <a:pt x="167" y="235"/>
                  </a:lnTo>
                  <a:lnTo>
                    <a:pt x="168" y="236"/>
                  </a:lnTo>
                  <a:lnTo>
                    <a:pt x="167" y="236"/>
                  </a:lnTo>
                  <a:lnTo>
                    <a:pt x="167" y="237"/>
                  </a:lnTo>
                  <a:lnTo>
                    <a:pt x="166" y="238"/>
                  </a:lnTo>
                  <a:lnTo>
                    <a:pt x="166" y="239"/>
                  </a:lnTo>
                  <a:lnTo>
                    <a:pt x="166" y="240"/>
                  </a:lnTo>
                  <a:lnTo>
                    <a:pt x="167" y="241"/>
                  </a:lnTo>
                  <a:lnTo>
                    <a:pt x="166" y="241"/>
                  </a:lnTo>
                  <a:lnTo>
                    <a:pt x="166" y="242"/>
                  </a:lnTo>
                  <a:lnTo>
                    <a:pt x="166" y="243"/>
                  </a:lnTo>
                  <a:lnTo>
                    <a:pt x="166" y="244"/>
                  </a:lnTo>
                  <a:lnTo>
                    <a:pt x="166" y="245"/>
                  </a:lnTo>
                  <a:lnTo>
                    <a:pt x="165" y="246"/>
                  </a:lnTo>
                  <a:lnTo>
                    <a:pt x="165" y="247"/>
                  </a:lnTo>
                  <a:lnTo>
                    <a:pt x="165" y="248"/>
                  </a:lnTo>
                  <a:lnTo>
                    <a:pt x="165" y="249"/>
                  </a:lnTo>
                  <a:lnTo>
                    <a:pt x="165" y="250"/>
                  </a:lnTo>
                  <a:lnTo>
                    <a:pt x="165" y="251"/>
                  </a:lnTo>
                  <a:lnTo>
                    <a:pt x="165" y="252"/>
                  </a:lnTo>
                  <a:lnTo>
                    <a:pt x="165" y="253"/>
                  </a:lnTo>
                  <a:lnTo>
                    <a:pt x="165" y="254"/>
                  </a:lnTo>
                  <a:lnTo>
                    <a:pt x="165" y="256"/>
                  </a:lnTo>
                  <a:lnTo>
                    <a:pt x="165" y="257"/>
                  </a:lnTo>
                  <a:lnTo>
                    <a:pt x="165" y="258"/>
                  </a:lnTo>
                  <a:lnTo>
                    <a:pt x="165" y="259"/>
                  </a:lnTo>
                  <a:lnTo>
                    <a:pt x="165" y="260"/>
                  </a:lnTo>
                  <a:lnTo>
                    <a:pt x="165" y="261"/>
                  </a:lnTo>
                  <a:lnTo>
                    <a:pt x="165" y="262"/>
                  </a:lnTo>
                  <a:lnTo>
                    <a:pt x="165" y="263"/>
                  </a:lnTo>
                  <a:lnTo>
                    <a:pt x="165" y="264"/>
                  </a:lnTo>
                  <a:lnTo>
                    <a:pt x="165" y="265"/>
                  </a:lnTo>
                  <a:lnTo>
                    <a:pt x="165" y="266"/>
                  </a:lnTo>
                  <a:lnTo>
                    <a:pt x="165" y="267"/>
                  </a:lnTo>
                  <a:lnTo>
                    <a:pt x="165" y="268"/>
                  </a:lnTo>
                  <a:lnTo>
                    <a:pt x="165" y="269"/>
                  </a:lnTo>
                  <a:lnTo>
                    <a:pt x="165" y="270"/>
                  </a:lnTo>
                  <a:lnTo>
                    <a:pt x="165" y="271"/>
                  </a:lnTo>
                  <a:lnTo>
                    <a:pt x="165" y="272"/>
                  </a:lnTo>
                  <a:lnTo>
                    <a:pt x="164" y="272"/>
                  </a:lnTo>
                  <a:lnTo>
                    <a:pt x="164" y="273"/>
                  </a:lnTo>
                  <a:lnTo>
                    <a:pt x="164" y="274"/>
                  </a:lnTo>
                  <a:lnTo>
                    <a:pt x="164" y="275"/>
                  </a:lnTo>
                  <a:lnTo>
                    <a:pt x="164" y="276"/>
                  </a:lnTo>
                  <a:lnTo>
                    <a:pt x="164" y="277"/>
                  </a:lnTo>
                  <a:lnTo>
                    <a:pt x="164" y="278"/>
                  </a:lnTo>
                  <a:lnTo>
                    <a:pt x="165" y="279"/>
                  </a:lnTo>
                  <a:lnTo>
                    <a:pt x="164" y="279"/>
                  </a:lnTo>
                  <a:lnTo>
                    <a:pt x="164" y="280"/>
                  </a:lnTo>
                  <a:lnTo>
                    <a:pt x="164" y="281"/>
                  </a:lnTo>
                  <a:lnTo>
                    <a:pt x="164" y="282"/>
                  </a:lnTo>
                  <a:lnTo>
                    <a:pt x="163" y="282"/>
                  </a:lnTo>
                  <a:lnTo>
                    <a:pt x="163" y="283"/>
                  </a:lnTo>
                  <a:lnTo>
                    <a:pt x="163" y="284"/>
                  </a:lnTo>
                  <a:lnTo>
                    <a:pt x="163" y="285"/>
                  </a:lnTo>
                  <a:lnTo>
                    <a:pt x="163" y="286"/>
                  </a:lnTo>
                  <a:lnTo>
                    <a:pt x="163" y="287"/>
                  </a:lnTo>
                  <a:lnTo>
                    <a:pt x="163" y="288"/>
                  </a:lnTo>
                  <a:lnTo>
                    <a:pt x="163" y="289"/>
                  </a:lnTo>
                  <a:lnTo>
                    <a:pt x="163" y="290"/>
                  </a:lnTo>
                  <a:lnTo>
                    <a:pt x="163" y="291"/>
                  </a:lnTo>
                  <a:lnTo>
                    <a:pt x="163" y="292"/>
                  </a:lnTo>
                  <a:lnTo>
                    <a:pt x="163" y="293"/>
                  </a:lnTo>
                  <a:lnTo>
                    <a:pt x="163" y="294"/>
                  </a:lnTo>
                  <a:lnTo>
                    <a:pt x="163" y="295"/>
                  </a:lnTo>
                  <a:lnTo>
                    <a:pt x="162" y="310"/>
                  </a:lnTo>
                  <a:lnTo>
                    <a:pt x="161" y="315"/>
                  </a:lnTo>
                  <a:lnTo>
                    <a:pt x="161" y="316"/>
                  </a:lnTo>
                  <a:lnTo>
                    <a:pt x="161" y="317"/>
                  </a:lnTo>
                  <a:lnTo>
                    <a:pt x="161" y="318"/>
                  </a:lnTo>
                  <a:lnTo>
                    <a:pt x="161" y="319"/>
                  </a:lnTo>
                  <a:lnTo>
                    <a:pt x="161" y="320"/>
                  </a:lnTo>
                  <a:lnTo>
                    <a:pt x="161" y="321"/>
                  </a:lnTo>
                  <a:lnTo>
                    <a:pt x="161" y="322"/>
                  </a:lnTo>
                  <a:lnTo>
                    <a:pt x="161" y="323"/>
                  </a:lnTo>
                  <a:lnTo>
                    <a:pt x="161" y="324"/>
                  </a:lnTo>
                  <a:lnTo>
                    <a:pt x="161" y="325"/>
                  </a:lnTo>
                  <a:lnTo>
                    <a:pt x="160" y="325"/>
                  </a:lnTo>
                  <a:lnTo>
                    <a:pt x="160" y="326"/>
                  </a:lnTo>
                  <a:lnTo>
                    <a:pt x="159" y="327"/>
                  </a:lnTo>
                  <a:lnTo>
                    <a:pt x="159" y="328"/>
                  </a:lnTo>
                  <a:lnTo>
                    <a:pt x="158" y="328"/>
                  </a:lnTo>
                  <a:lnTo>
                    <a:pt x="158" y="329"/>
                  </a:lnTo>
                  <a:lnTo>
                    <a:pt x="158" y="330"/>
                  </a:lnTo>
                  <a:lnTo>
                    <a:pt x="157" y="330"/>
                  </a:lnTo>
                  <a:lnTo>
                    <a:pt x="156" y="330"/>
                  </a:lnTo>
                  <a:lnTo>
                    <a:pt x="155" y="331"/>
                  </a:lnTo>
                  <a:lnTo>
                    <a:pt x="154" y="331"/>
                  </a:lnTo>
                  <a:lnTo>
                    <a:pt x="153" y="331"/>
                  </a:lnTo>
                  <a:lnTo>
                    <a:pt x="152" y="332"/>
                  </a:lnTo>
                  <a:lnTo>
                    <a:pt x="151" y="332"/>
                  </a:lnTo>
                  <a:lnTo>
                    <a:pt x="151" y="333"/>
                  </a:lnTo>
                  <a:lnTo>
                    <a:pt x="148" y="332"/>
                  </a:lnTo>
                  <a:lnTo>
                    <a:pt x="147" y="331"/>
                  </a:lnTo>
                  <a:lnTo>
                    <a:pt x="145" y="329"/>
                  </a:lnTo>
                  <a:lnTo>
                    <a:pt x="143" y="328"/>
                  </a:lnTo>
                  <a:lnTo>
                    <a:pt x="141" y="326"/>
                  </a:lnTo>
                  <a:lnTo>
                    <a:pt x="140" y="324"/>
                  </a:lnTo>
                  <a:lnTo>
                    <a:pt x="139" y="323"/>
                  </a:lnTo>
                  <a:lnTo>
                    <a:pt x="138" y="321"/>
                  </a:lnTo>
                  <a:lnTo>
                    <a:pt x="136" y="319"/>
                  </a:lnTo>
                  <a:lnTo>
                    <a:pt x="136" y="317"/>
                  </a:lnTo>
                  <a:lnTo>
                    <a:pt x="135" y="315"/>
                  </a:lnTo>
                  <a:lnTo>
                    <a:pt x="134" y="314"/>
                  </a:lnTo>
                  <a:lnTo>
                    <a:pt x="134" y="312"/>
                  </a:lnTo>
                  <a:lnTo>
                    <a:pt x="133" y="311"/>
                  </a:lnTo>
                  <a:lnTo>
                    <a:pt x="133" y="310"/>
                  </a:lnTo>
                  <a:lnTo>
                    <a:pt x="134" y="309"/>
                  </a:lnTo>
                  <a:lnTo>
                    <a:pt x="134" y="308"/>
                  </a:lnTo>
                  <a:lnTo>
                    <a:pt x="134" y="307"/>
                  </a:lnTo>
                  <a:lnTo>
                    <a:pt x="134" y="306"/>
                  </a:lnTo>
                  <a:lnTo>
                    <a:pt x="134" y="305"/>
                  </a:lnTo>
                  <a:lnTo>
                    <a:pt x="135" y="305"/>
                  </a:lnTo>
                  <a:lnTo>
                    <a:pt x="135" y="304"/>
                  </a:lnTo>
                  <a:lnTo>
                    <a:pt x="135" y="303"/>
                  </a:lnTo>
                  <a:lnTo>
                    <a:pt x="135" y="302"/>
                  </a:lnTo>
                  <a:lnTo>
                    <a:pt x="136" y="302"/>
                  </a:lnTo>
                  <a:lnTo>
                    <a:pt x="136" y="301"/>
                  </a:lnTo>
                  <a:lnTo>
                    <a:pt x="136" y="299"/>
                  </a:lnTo>
                  <a:lnTo>
                    <a:pt x="136" y="298"/>
                  </a:lnTo>
                  <a:lnTo>
                    <a:pt x="136" y="297"/>
                  </a:lnTo>
                  <a:lnTo>
                    <a:pt x="136" y="296"/>
                  </a:lnTo>
                  <a:lnTo>
                    <a:pt x="137" y="296"/>
                  </a:lnTo>
                  <a:lnTo>
                    <a:pt x="137" y="295"/>
                  </a:lnTo>
                  <a:lnTo>
                    <a:pt x="137" y="294"/>
                  </a:lnTo>
                  <a:lnTo>
                    <a:pt x="137" y="293"/>
                  </a:lnTo>
                  <a:lnTo>
                    <a:pt x="137" y="292"/>
                  </a:lnTo>
                  <a:lnTo>
                    <a:pt x="137" y="291"/>
                  </a:lnTo>
                  <a:lnTo>
                    <a:pt x="138" y="289"/>
                  </a:lnTo>
                  <a:lnTo>
                    <a:pt x="138" y="288"/>
                  </a:lnTo>
                  <a:lnTo>
                    <a:pt x="138" y="287"/>
                  </a:lnTo>
                  <a:lnTo>
                    <a:pt x="138" y="285"/>
                  </a:lnTo>
                  <a:lnTo>
                    <a:pt x="138" y="284"/>
                  </a:lnTo>
                  <a:lnTo>
                    <a:pt x="138" y="283"/>
                  </a:lnTo>
                  <a:lnTo>
                    <a:pt x="138" y="282"/>
                  </a:lnTo>
                  <a:lnTo>
                    <a:pt x="138" y="281"/>
                  </a:lnTo>
                  <a:lnTo>
                    <a:pt x="138" y="280"/>
                  </a:lnTo>
                  <a:lnTo>
                    <a:pt x="139" y="280"/>
                  </a:lnTo>
                  <a:lnTo>
                    <a:pt x="139" y="279"/>
                  </a:lnTo>
                  <a:lnTo>
                    <a:pt x="139" y="278"/>
                  </a:lnTo>
                  <a:lnTo>
                    <a:pt x="139" y="277"/>
                  </a:lnTo>
                  <a:lnTo>
                    <a:pt x="139" y="276"/>
                  </a:lnTo>
                  <a:lnTo>
                    <a:pt x="140" y="276"/>
                  </a:lnTo>
                  <a:lnTo>
                    <a:pt x="140" y="275"/>
                  </a:lnTo>
                  <a:lnTo>
                    <a:pt x="141" y="275"/>
                  </a:lnTo>
                  <a:lnTo>
                    <a:pt x="142" y="266"/>
                  </a:lnTo>
                  <a:lnTo>
                    <a:pt x="148" y="239"/>
                  </a:lnTo>
                  <a:lnTo>
                    <a:pt x="148" y="237"/>
                  </a:lnTo>
                  <a:lnTo>
                    <a:pt x="148" y="236"/>
                  </a:lnTo>
                  <a:lnTo>
                    <a:pt x="148" y="234"/>
                  </a:lnTo>
                  <a:lnTo>
                    <a:pt x="148" y="233"/>
                  </a:lnTo>
                  <a:lnTo>
                    <a:pt x="148" y="231"/>
                  </a:lnTo>
                  <a:lnTo>
                    <a:pt x="148" y="230"/>
                  </a:lnTo>
                  <a:lnTo>
                    <a:pt x="149" y="228"/>
                  </a:lnTo>
                  <a:lnTo>
                    <a:pt x="149" y="227"/>
                  </a:lnTo>
                  <a:lnTo>
                    <a:pt x="149" y="226"/>
                  </a:lnTo>
                  <a:lnTo>
                    <a:pt x="149" y="225"/>
                  </a:lnTo>
                  <a:lnTo>
                    <a:pt x="149" y="224"/>
                  </a:lnTo>
                  <a:lnTo>
                    <a:pt x="148" y="223"/>
                  </a:lnTo>
                  <a:lnTo>
                    <a:pt x="148" y="222"/>
                  </a:lnTo>
                  <a:lnTo>
                    <a:pt x="148" y="221"/>
                  </a:lnTo>
                  <a:lnTo>
                    <a:pt x="148" y="220"/>
                  </a:lnTo>
                  <a:lnTo>
                    <a:pt x="147" y="219"/>
                  </a:lnTo>
                  <a:lnTo>
                    <a:pt x="147" y="218"/>
                  </a:lnTo>
                  <a:lnTo>
                    <a:pt x="147" y="217"/>
                  </a:lnTo>
                  <a:lnTo>
                    <a:pt x="147" y="216"/>
                  </a:lnTo>
                  <a:lnTo>
                    <a:pt x="146" y="215"/>
                  </a:lnTo>
                  <a:lnTo>
                    <a:pt x="146" y="214"/>
                  </a:lnTo>
                  <a:lnTo>
                    <a:pt x="145" y="213"/>
                  </a:lnTo>
                  <a:lnTo>
                    <a:pt x="145" y="212"/>
                  </a:lnTo>
                  <a:lnTo>
                    <a:pt x="144" y="210"/>
                  </a:lnTo>
                  <a:lnTo>
                    <a:pt x="144" y="208"/>
                  </a:lnTo>
                  <a:lnTo>
                    <a:pt x="143" y="207"/>
                  </a:lnTo>
                  <a:lnTo>
                    <a:pt x="143" y="206"/>
                  </a:lnTo>
                  <a:lnTo>
                    <a:pt x="143" y="205"/>
                  </a:lnTo>
                  <a:lnTo>
                    <a:pt x="142" y="204"/>
                  </a:lnTo>
                  <a:lnTo>
                    <a:pt x="143" y="204"/>
                  </a:lnTo>
                  <a:lnTo>
                    <a:pt x="143" y="203"/>
                  </a:lnTo>
                  <a:lnTo>
                    <a:pt x="143" y="202"/>
                  </a:lnTo>
                  <a:lnTo>
                    <a:pt x="143" y="201"/>
                  </a:lnTo>
                  <a:lnTo>
                    <a:pt x="144" y="201"/>
                  </a:lnTo>
                  <a:lnTo>
                    <a:pt x="145" y="201"/>
                  </a:lnTo>
                  <a:lnTo>
                    <a:pt x="146" y="201"/>
                  </a:lnTo>
                  <a:lnTo>
                    <a:pt x="147" y="201"/>
                  </a:lnTo>
                  <a:lnTo>
                    <a:pt x="147" y="202"/>
                  </a:lnTo>
                  <a:lnTo>
                    <a:pt x="148" y="202"/>
                  </a:lnTo>
                  <a:lnTo>
                    <a:pt x="149" y="203"/>
                  </a:lnTo>
                  <a:lnTo>
                    <a:pt x="150" y="203"/>
                  </a:lnTo>
                  <a:lnTo>
                    <a:pt x="151" y="204"/>
                  </a:lnTo>
                  <a:lnTo>
                    <a:pt x="152" y="204"/>
                  </a:lnTo>
                  <a:lnTo>
                    <a:pt x="153" y="205"/>
                  </a:lnTo>
                  <a:lnTo>
                    <a:pt x="154" y="206"/>
                  </a:lnTo>
                  <a:lnTo>
                    <a:pt x="155" y="206"/>
                  </a:lnTo>
                  <a:lnTo>
                    <a:pt x="155" y="207"/>
                  </a:lnTo>
                  <a:lnTo>
                    <a:pt x="156" y="207"/>
                  </a:lnTo>
                  <a:lnTo>
                    <a:pt x="157" y="207"/>
                  </a:lnTo>
                  <a:lnTo>
                    <a:pt x="158" y="208"/>
                  </a:lnTo>
                  <a:lnTo>
                    <a:pt x="158" y="207"/>
                  </a:lnTo>
                  <a:lnTo>
                    <a:pt x="160" y="207"/>
                  </a:lnTo>
                  <a:lnTo>
                    <a:pt x="161" y="207"/>
                  </a:lnTo>
                  <a:lnTo>
                    <a:pt x="164" y="207"/>
                  </a:lnTo>
                  <a:lnTo>
                    <a:pt x="166" y="207"/>
                  </a:lnTo>
                  <a:lnTo>
                    <a:pt x="169" y="207"/>
                  </a:lnTo>
                  <a:lnTo>
                    <a:pt x="172" y="207"/>
                  </a:lnTo>
                  <a:lnTo>
                    <a:pt x="175" y="206"/>
                  </a:lnTo>
                  <a:lnTo>
                    <a:pt x="179" y="206"/>
                  </a:lnTo>
                  <a:lnTo>
                    <a:pt x="183" y="206"/>
                  </a:lnTo>
                  <a:lnTo>
                    <a:pt x="186" y="206"/>
                  </a:lnTo>
                  <a:lnTo>
                    <a:pt x="188" y="205"/>
                  </a:lnTo>
                  <a:lnTo>
                    <a:pt x="191" y="205"/>
                  </a:lnTo>
                  <a:lnTo>
                    <a:pt x="193" y="205"/>
                  </a:lnTo>
                  <a:lnTo>
                    <a:pt x="194" y="205"/>
                  </a:lnTo>
                  <a:lnTo>
                    <a:pt x="196" y="205"/>
                  </a:lnTo>
                  <a:lnTo>
                    <a:pt x="197" y="204"/>
                  </a:lnTo>
                  <a:lnTo>
                    <a:pt x="199" y="204"/>
                  </a:lnTo>
                  <a:lnTo>
                    <a:pt x="201" y="204"/>
                  </a:lnTo>
                  <a:lnTo>
                    <a:pt x="202" y="204"/>
                  </a:lnTo>
                  <a:lnTo>
                    <a:pt x="204" y="204"/>
                  </a:lnTo>
                  <a:lnTo>
                    <a:pt x="205" y="204"/>
                  </a:lnTo>
                  <a:lnTo>
                    <a:pt x="206" y="204"/>
                  </a:lnTo>
                  <a:lnTo>
                    <a:pt x="207" y="204"/>
                  </a:lnTo>
                  <a:lnTo>
                    <a:pt x="209" y="204"/>
                  </a:lnTo>
                  <a:lnTo>
                    <a:pt x="210" y="204"/>
                  </a:lnTo>
                  <a:lnTo>
                    <a:pt x="211" y="204"/>
                  </a:lnTo>
                  <a:lnTo>
                    <a:pt x="213" y="204"/>
                  </a:lnTo>
                  <a:lnTo>
                    <a:pt x="215" y="204"/>
                  </a:lnTo>
                  <a:lnTo>
                    <a:pt x="217" y="204"/>
                  </a:lnTo>
                  <a:lnTo>
                    <a:pt x="219" y="204"/>
                  </a:lnTo>
                  <a:lnTo>
                    <a:pt x="222" y="204"/>
                  </a:lnTo>
                  <a:lnTo>
                    <a:pt x="224" y="204"/>
                  </a:lnTo>
                  <a:lnTo>
                    <a:pt x="225" y="204"/>
                  </a:lnTo>
                  <a:lnTo>
                    <a:pt x="228" y="204"/>
                  </a:lnTo>
                  <a:lnTo>
                    <a:pt x="230" y="204"/>
                  </a:lnTo>
                  <a:lnTo>
                    <a:pt x="232" y="204"/>
                  </a:lnTo>
                  <a:lnTo>
                    <a:pt x="234" y="204"/>
                  </a:lnTo>
                  <a:lnTo>
                    <a:pt x="236" y="204"/>
                  </a:lnTo>
                  <a:lnTo>
                    <a:pt x="238" y="204"/>
                  </a:lnTo>
                  <a:lnTo>
                    <a:pt x="240" y="204"/>
                  </a:lnTo>
                  <a:lnTo>
                    <a:pt x="242" y="205"/>
                  </a:lnTo>
                  <a:lnTo>
                    <a:pt x="243" y="205"/>
                  </a:lnTo>
                  <a:lnTo>
                    <a:pt x="245" y="205"/>
                  </a:lnTo>
                  <a:lnTo>
                    <a:pt x="246" y="205"/>
                  </a:lnTo>
                  <a:lnTo>
                    <a:pt x="247" y="205"/>
                  </a:lnTo>
                  <a:lnTo>
                    <a:pt x="248" y="206"/>
                  </a:lnTo>
                  <a:lnTo>
                    <a:pt x="249" y="206"/>
                  </a:lnTo>
                  <a:lnTo>
                    <a:pt x="250" y="206"/>
                  </a:lnTo>
                  <a:lnTo>
                    <a:pt x="252" y="206"/>
                  </a:lnTo>
                  <a:lnTo>
                    <a:pt x="253" y="206"/>
                  </a:lnTo>
                  <a:lnTo>
                    <a:pt x="255" y="206"/>
                  </a:lnTo>
                  <a:lnTo>
                    <a:pt x="257" y="206"/>
                  </a:lnTo>
                  <a:lnTo>
                    <a:pt x="259" y="206"/>
                  </a:lnTo>
                  <a:lnTo>
                    <a:pt x="261" y="206"/>
                  </a:lnTo>
                  <a:lnTo>
                    <a:pt x="263" y="206"/>
                  </a:lnTo>
                  <a:lnTo>
                    <a:pt x="265" y="206"/>
                  </a:lnTo>
                  <a:lnTo>
                    <a:pt x="266" y="207"/>
                  </a:lnTo>
                  <a:lnTo>
                    <a:pt x="268" y="207"/>
                  </a:lnTo>
                  <a:lnTo>
                    <a:pt x="270" y="207"/>
                  </a:lnTo>
                  <a:lnTo>
                    <a:pt x="271" y="207"/>
                  </a:lnTo>
                  <a:lnTo>
                    <a:pt x="272" y="207"/>
                  </a:lnTo>
                  <a:lnTo>
                    <a:pt x="275" y="208"/>
                  </a:lnTo>
                  <a:lnTo>
                    <a:pt x="276" y="207"/>
                  </a:lnTo>
                  <a:lnTo>
                    <a:pt x="278" y="207"/>
                  </a:lnTo>
                  <a:lnTo>
                    <a:pt x="279" y="207"/>
                  </a:lnTo>
                  <a:lnTo>
                    <a:pt x="281" y="207"/>
                  </a:lnTo>
                  <a:lnTo>
                    <a:pt x="282" y="207"/>
                  </a:lnTo>
                  <a:lnTo>
                    <a:pt x="283" y="207"/>
                  </a:lnTo>
                  <a:lnTo>
                    <a:pt x="284" y="207"/>
                  </a:lnTo>
                  <a:lnTo>
                    <a:pt x="285" y="207"/>
                  </a:lnTo>
                  <a:lnTo>
                    <a:pt x="286" y="207"/>
                  </a:lnTo>
                  <a:lnTo>
                    <a:pt x="287" y="207"/>
                  </a:lnTo>
                  <a:lnTo>
                    <a:pt x="288" y="207"/>
                  </a:lnTo>
                  <a:lnTo>
                    <a:pt x="289" y="207"/>
                  </a:lnTo>
                  <a:lnTo>
                    <a:pt x="290" y="207"/>
                  </a:lnTo>
                  <a:lnTo>
                    <a:pt x="292" y="208"/>
                  </a:lnTo>
                  <a:lnTo>
                    <a:pt x="292" y="207"/>
                  </a:lnTo>
                  <a:lnTo>
                    <a:pt x="293" y="207"/>
                  </a:lnTo>
                  <a:lnTo>
                    <a:pt x="294" y="207"/>
                  </a:lnTo>
                  <a:lnTo>
                    <a:pt x="295" y="207"/>
                  </a:lnTo>
                  <a:lnTo>
                    <a:pt x="296" y="207"/>
                  </a:lnTo>
                  <a:lnTo>
                    <a:pt x="297" y="207"/>
                  </a:lnTo>
                  <a:lnTo>
                    <a:pt x="298" y="207"/>
                  </a:lnTo>
                  <a:lnTo>
                    <a:pt x="299" y="207"/>
                  </a:lnTo>
                  <a:lnTo>
                    <a:pt x="300" y="207"/>
                  </a:lnTo>
                  <a:lnTo>
                    <a:pt x="301" y="207"/>
                  </a:lnTo>
                  <a:lnTo>
                    <a:pt x="301" y="208"/>
                  </a:lnTo>
                  <a:lnTo>
                    <a:pt x="302" y="208"/>
                  </a:lnTo>
                  <a:lnTo>
                    <a:pt x="303" y="208"/>
                  </a:lnTo>
                  <a:lnTo>
                    <a:pt x="304" y="210"/>
                  </a:lnTo>
                  <a:lnTo>
                    <a:pt x="305" y="210"/>
                  </a:lnTo>
                  <a:lnTo>
                    <a:pt x="305" y="211"/>
                  </a:lnTo>
                  <a:lnTo>
                    <a:pt x="306" y="211"/>
                  </a:lnTo>
                  <a:lnTo>
                    <a:pt x="307" y="211"/>
                  </a:lnTo>
                  <a:lnTo>
                    <a:pt x="307" y="212"/>
                  </a:lnTo>
                  <a:lnTo>
                    <a:pt x="308" y="212"/>
                  </a:lnTo>
                  <a:lnTo>
                    <a:pt x="309" y="213"/>
                  </a:lnTo>
                  <a:lnTo>
                    <a:pt x="310" y="213"/>
                  </a:lnTo>
                  <a:lnTo>
                    <a:pt x="310" y="214"/>
                  </a:lnTo>
                  <a:lnTo>
                    <a:pt x="311" y="214"/>
                  </a:lnTo>
                  <a:lnTo>
                    <a:pt x="312" y="215"/>
                  </a:lnTo>
                  <a:lnTo>
                    <a:pt x="313" y="216"/>
                  </a:lnTo>
                  <a:lnTo>
                    <a:pt x="314" y="217"/>
                  </a:lnTo>
                  <a:lnTo>
                    <a:pt x="316" y="218"/>
                  </a:lnTo>
                  <a:lnTo>
                    <a:pt x="317" y="219"/>
                  </a:lnTo>
                  <a:lnTo>
                    <a:pt x="319" y="221"/>
                  </a:lnTo>
                  <a:lnTo>
                    <a:pt x="320" y="222"/>
                  </a:lnTo>
                  <a:lnTo>
                    <a:pt x="322" y="224"/>
                  </a:lnTo>
                  <a:lnTo>
                    <a:pt x="324" y="225"/>
                  </a:lnTo>
                  <a:lnTo>
                    <a:pt x="326" y="226"/>
                  </a:lnTo>
                  <a:lnTo>
                    <a:pt x="327" y="228"/>
                  </a:lnTo>
                  <a:lnTo>
                    <a:pt x="328" y="229"/>
                  </a:lnTo>
                  <a:lnTo>
                    <a:pt x="329" y="230"/>
                  </a:lnTo>
                  <a:lnTo>
                    <a:pt x="330" y="231"/>
                  </a:lnTo>
                  <a:lnTo>
                    <a:pt x="330" y="232"/>
                  </a:lnTo>
                  <a:lnTo>
                    <a:pt x="331" y="233"/>
                  </a:lnTo>
                  <a:lnTo>
                    <a:pt x="331" y="234"/>
                  </a:lnTo>
                  <a:lnTo>
                    <a:pt x="331" y="235"/>
                  </a:lnTo>
                  <a:lnTo>
                    <a:pt x="331" y="236"/>
                  </a:lnTo>
                  <a:lnTo>
                    <a:pt x="331" y="237"/>
                  </a:lnTo>
                  <a:lnTo>
                    <a:pt x="332" y="238"/>
                  </a:lnTo>
                  <a:lnTo>
                    <a:pt x="332" y="239"/>
                  </a:lnTo>
                  <a:lnTo>
                    <a:pt x="333" y="240"/>
                  </a:lnTo>
                  <a:lnTo>
                    <a:pt x="331" y="241"/>
                  </a:lnTo>
                  <a:lnTo>
                    <a:pt x="330" y="243"/>
                  </a:lnTo>
                  <a:lnTo>
                    <a:pt x="329" y="245"/>
                  </a:lnTo>
                  <a:lnTo>
                    <a:pt x="328" y="247"/>
                  </a:lnTo>
                  <a:lnTo>
                    <a:pt x="327" y="248"/>
                  </a:lnTo>
                  <a:lnTo>
                    <a:pt x="326" y="250"/>
                  </a:lnTo>
                  <a:lnTo>
                    <a:pt x="326" y="252"/>
                  </a:lnTo>
                  <a:lnTo>
                    <a:pt x="325" y="254"/>
                  </a:lnTo>
                  <a:lnTo>
                    <a:pt x="325" y="256"/>
                  </a:lnTo>
                  <a:lnTo>
                    <a:pt x="324" y="258"/>
                  </a:lnTo>
                  <a:lnTo>
                    <a:pt x="324" y="260"/>
                  </a:lnTo>
                  <a:lnTo>
                    <a:pt x="322" y="262"/>
                  </a:lnTo>
                  <a:lnTo>
                    <a:pt x="322" y="264"/>
                  </a:lnTo>
                  <a:lnTo>
                    <a:pt x="321" y="266"/>
                  </a:lnTo>
                  <a:lnTo>
                    <a:pt x="321" y="267"/>
                  </a:lnTo>
                  <a:lnTo>
                    <a:pt x="321" y="270"/>
                  </a:lnTo>
                  <a:lnTo>
                    <a:pt x="320" y="270"/>
                  </a:lnTo>
                  <a:lnTo>
                    <a:pt x="320" y="271"/>
                  </a:lnTo>
                  <a:lnTo>
                    <a:pt x="319" y="271"/>
                  </a:lnTo>
                  <a:lnTo>
                    <a:pt x="319" y="272"/>
                  </a:lnTo>
                  <a:lnTo>
                    <a:pt x="319" y="273"/>
                  </a:lnTo>
                  <a:lnTo>
                    <a:pt x="318" y="273"/>
                  </a:lnTo>
                  <a:lnTo>
                    <a:pt x="318" y="274"/>
                  </a:lnTo>
                  <a:lnTo>
                    <a:pt x="318" y="275"/>
                  </a:lnTo>
                  <a:lnTo>
                    <a:pt x="317" y="275"/>
                  </a:lnTo>
                  <a:lnTo>
                    <a:pt x="317" y="276"/>
                  </a:lnTo>
                  <a:lnTo>
                    <a:pt x="317" y="277"/>
                  </a:lnTo>
                  <a:lnTo>
                    <a:pt x="317" y="278"/>
                  </a:lnTo>
                  <a:lnTo>
                    <a:pt x="317" y="279"/>
                  </a:lnTo>
                  <a:lnTo>
                    <a:pt x="316" y="279"/>
                  </a:lnTo>
                  <a:lnTo>
                    <a:pt x="316" y="280"/>
                  </a:lnTo>
                  <a:lnTo>
                    <a:pt x="316" y="281"/>
                  </a:lnTo>
                  <a:lnTo>
                    <a:pt x="316" y="282"/>
                  </a:lnTo>
                  <a:lnTo>
                    <a:pt x="316" y="283"/>
                  </a:lnTo>
                  <a:lnTo>
                    <a:pt x="316" y="284"/>
                  </a:lnTo>
                  <a:lnTo>
                    <a:pt x="316" y="285"/>
                  </a:lnTo>
                  <a:lnTo>
                    <a:pt x="316" y="286"/>
                  </a:lnTo>
                  <a:lnTo>
                    <a:pt x="316" y="287"/>
                  </a:lnTo>
                  <a:lnTo>
                    <a:pt x="316" y="288"/>
                  </a:lnTo>
                  <a:lnTo>
                    <a:pt x="316" y="289"/>
                  </a:lnTo>
                  <a:lnTo>
                    <a:pt x="316" y="290"/>
                  </a:lnTo>
                  <a:lnTo>
                    <a:pt x="316" y="291"/>
                  </a:lnTo>
                  <a:lnTo>
                    <a:pt x="315" y="291"/>
                  </a:lnTo>
                  <a:lnTo>
                    <a:pt x="315" y="292"/>
                  </a:lnTo>
                  <a:lnTo>
                    <a:pt x="315" y="293"/>
                  </a:lnTo>
                  <a:lnTo>
                    <a:pt x="314" y="294"/>
                  </a:lnTo>
                  <a:lnTo>
                    <a:pt x="314" y="295"/>
                  </a:lnTo>
                  <a:lnTo>
                    <a:pt x="313" y="295"/>
                  </a:lnTo>
                  <a:lnTo>
                    <a:pt x="313" y="296"/>
                  </a:lnTo>
                  <a:lnTo>
                    <a:pt x="313" y="297"/>
                  </a:lnTo>
                  <a:lnTo>
                    <a:pt x="312" y="298"/>
                  </a:lnTo>
                  <a:lnTo>
                    <a:pt x="312" y="301"/>
                  </a:lnTo>
                  <a:lnTo>
                    <a:pt x="311" y="301"/>
                  </a:lnTo>
                  <a:lnTo>
                    <a:pt x="311" y="302"/>
                  </a:lnTo>
                  <a:lnTo>
                    <a:pt x="311" y="303"/>
                  </a:lnTo>
                  <a:lnTo>
                    <a:pt x="311" y="304"/>
                  </a:lnTo>
                  <a:lnTo>
                    <a:pt x="310" y="306"/>
                  </a:lnTo>
                  <a:lnTo>
                    <a:pt x="310" y="307"/>
                  </a:lnTo>
                  <a:lnTo>
                    <a:pt x="309" y="308"/>
                  </a:lnTo>
                  <a:lnTo>
                    <a:pt x="309" y="310"/>
                  </a:lnTo>
                  <a:lnTo>
                    <a:pt x="308" y="311"/>
                  </a:lnTo>
                  <a:lnTo>
                    <a:pt x="308" y="313"/>
                  </a:lnTo>
                  <a:lnTo>
                    <a:pt x="307" y="314"/>
                  </a:lnTo>
                  <a:lnTo>
                    <a:pt x="307" y="315"/>
                  </a:lnTo>
                  <a:lnTo>
                    <a:pt x="306" y="316"/>
                  </a:lnTo>
                  <a:lnTo>
                    <a:pt x="306" y="317"/>
                  </a:lnTo>
                  <a:lnTo>
                    <a:pt x="306" y="318"/>
                  </a:lnTo>
                  <a:lnTo>
                    <a:pt x="306" y="319"/>
                  </a:lnTo>
                  <a:lnTo>
                    <a:pt x="305" y="320"/>
                  </a:lnTo>
                  <a:lnTo>
                    <a:pt x="304" y="322"/>
                  </a:lnTo>
                  <a:lnTo>
                    <a:pt x="304" y="323"/>
                  </a:lnTo>
                  <a:lnTo>
                    <a:pt x="303" y="325"/>
                  </a:lnTo>
                  <a:lnTo>
                    <a:pt x="303" y="326"/>
                  </a:lnTo>
                  <a:lnTo>
                    <a:pt x="302" y="327"/>
                  </a:lnTo>
                  <a:lnTo>
                    <a:pt x="302" y="328"/>
                  </a:lnTo>
                  <a:lnTo>
                    <a:pt x="301" y="329"/>
                  </a:lnTo>
                  <a:lnTo>
                    <a:pt x="301" y="330"/>
                  </a:lnTo>
                  <a:lnTo>
                    <a:pt x="300" y="331"/>
                  </a:lnTo>
                  <a:lnTo>
                    <a:pt x="300" y="332"/>
                  </a:lnTo>
                  <a:lnTo>
                    <a:pt x="300" y="333"/>
                  </a:lnTo>
                  <a:lnTo>
                    <a:pt x="299" y="334"/>
                  </a:lnTo>
                  <a:lnTo>
                    <a:pt x="299" y="335"/>
                  </a:lnTo>
                  <a:lnTo>
                    <a:pt x="299" y="337"/>
                  </a:lnTo>
                  <a:lnTo>
                    <a:pt x="298" y="337"/>
                  </a:lnTo>
                  <a:lnTo>
                    <a:pt x="298" y="338"/>
                  </a:lnTo>
                  <a:lnTo>
                    <a:pt x="297" y="339"/>
                  </a:lnTo>
                  <a:lnTo>
                    <a:pt x="296" y="340"/>
                  </a:lnTo>
                  <a:lnTo>
                    <a:pt x="296" y="341"/>
                  </a:lnTo>
                  <a:lnTo>
                    <a:pt x="296" y="342"/>
                  </a:lnTo>
                  <a:lnTo>
                    <a:pt x="295" y="342"/>
                  </a:lnTo>
                  <a:lnTo>
                    <a:pt x="295" y="343"/>
                  </a:lnTo>
                  <a:lnTo>
                    <a:pt x="294" y="344"/>
                  </a:lnTo>
                  <a:lnTo>
                    <a:pt x="293" y="345"/>
                  </a:lnTo>
                  <a:lnTo>
                    <a:pt x="293" y="347"/>
                  </a:lnTo>
                  <a:lnTo>
                    <a:pt x="293" y="348"/>
                  </a:lnTo>
                  <a:lnTo>
                    <a:pt x="292" y="348"/>
                  </a:lnTo>
                  <a:lnTo>
                    <a:pt x="292" y="349"/>
                  </a:lnTo>
                  <a:lnTo>
                    <a:pt x="291" y="350"/>
                  </a:lnTo>
                  <a:lnTo>
                    <a:pt x="291" y="351"/>
                  </a:lnTo>
                  <a:lnTo>
                    <a:pt x="290" y="351"/>
                  </a:lnTo>
                  <a:lnTo>
                    <a:pt x="289" y="352"/>
                  </a:lnTo>
                  <a:lnTo>
                    <a:pt x="289" y="353"/>
                  </a:lnTo>
                  <a:lnTo>
                    <a:pt x="288" y="353"/>
                  </a:lnTo>
                  <a:lnTo>
                    <a:pt x="288" y="354"/>
                  </a:lnTo>
                  <a:lnTo>
                    <a:pt x="287" y="355"/>
                  </a:lnTo>
                  <a:lnTo>
                    <a:pt x="286" y="356"/>
                  </a:lnTo>
                  <a:lnTo>
                    <a:pt x="286" y="357"/>
                  </a:lnTo>
                  <a:lnTo>
                    <a:pt x="285" y="357"/>
                  </a:lnTo>
                  <a:lnTo>
                    <a:pt x="284" y="357"/>
                  </a:lnTo>
                  <a:lnTo>
                    <a:pt x="283" y="358"/>
                  </a:lnTo>
                  <a:lnTo>
                    <a:pt x="282" y="358"/>
                  </a:lnTo>
                  <a:lnTo>
                    <a:pt x="282" y="359"/>
                  </a:lnTo>
                  <a:lnTo>
                    <a:pt x="281" y="359"/>
                  </a:lnTo>
                  <a:lnTo>
                    <a:pt x="280" y="359"/>
                  </a:lnTo>
                  <a:lnTo>
                    <a:pt x="279" y="360"/>
                  </a:lnTo>
                  <a:lnTo>
                    <a:pt x="278" y="361"/>
                  </a:lnTo>
                  <a:lnTo>
                    <a:pt x="278" y="362"/>
                  </a:lnTo>
                  <a:lnTo>
                    <a:pt x="277" y="362"/>
                  </a:lnTo>
                  <a:lnTo>
                    <a:pt x="276" y="362"/>
                  </a:lnTo>
                  <a:lnTo>
                    <a:pt x="275" y="362"/>
                  </a:lnTo>
                  <a:lnTo>
                    <a:pt x="273" y="362"/>
                  </a:lnTo>
                  <a:lnTo>
                    <a:pt x="272" y="362"/>
                  </a:lnTo>
                  <a:lnTo>
                    <a:pt x="271" y="362"/>
                  </a:lnTo>
                  <a:lnTo>
                    <a:pt x="270" y="362"/>
                  </a:lnTo>
                  <a:lnTo>
                    <a:pt x="269" y="362"/>
                  </a:lnTo>
                  <a:lnTo>
                    <a:pt x="268" y="362"/>
                  </a:lnTo>
                  <a:lnTo>
                    <a:pt x="267" y="362"/>
                  </a:lnTo>
                  <a:lnTo>
                    <a:pt x="266" y="362"/>
                  </a:lnTo>
                  <a:lnTo>
                    <a:pt x="265" y="362"/>
                  </a:lnTo>
                  <a:lnTo>
                    <a:pt x="265" y="363"/>
                  </a:lnTo>
                  <a:lnTo>
                    <a:pt x="264" y="362"/>
                  </a:lnTo>
                  <a:lnTo>
                    <a:pt x="263" y="362"/>
                  </a:lnTo>
                  <a:lnTo>
                    <a:pt x="263" y="361"/>
                  </a:lnTo>
                  <a:lnTo>
                    <a:pt x="262" y="361"/>
                  </a:lnTo>
                  <a:lnTo>
                    <a:pt x="261" y="360"/>
                  </a:lnTo>
                  <a:lnTo>
                    <a:pt x="260" y="359"/>
                  </a:lnTo>
                  <a:lnTo>
                    <a:pt x="260" y="358"/>
                  </a:lnTo>
                  <a:lnTo>
                    <a:pt x="259" y="358"/>
                  </a:lnTo>
                  <a:lnTo>
                    <a:pt x="259" y="357"/>
                  </a:lnTo>
                  <a:lnTo>
                    <a:pt x="258" y="356"/>
                  </a:lnTo>
                  <a:lnTo>
                    <a:pt x="258" y="355"/>
                  </a:lnTo>
                  <a:lnTo>
                    <a:pt x="257" y="354"/>
                  </a:lnTo>
                  <a:lnTo>
                    <a:pt x="256" y="352"/>
                  </a:lnTo>
                  <a:lnTo>
                    <a:pt x="256" y="351"/>
                  </a:lnTo>
                  <a:lnTo>
                    <a:pt x="255" y="350"/>
                  </a:lnTo>
                  <a:lnTo>
                    <a:pt x="255" y="349"/>
                  </a:lnTo>
                  <a:lnTo>
                    <a:pt x="254" y="348"/>
                  </a:lnTo>
                  <a:lnTo>
                    <a:pt x="253" y="348"/>
                  </a:lnTo>
                  <a:lnTo>
                    <a:pt x="253" y="347"/>
                  </a:lnTo>
                  <a:lnTo>
                    <a:pt x="252" y="345"/>
                  </a:lnTo>
                  <a:lnTo>
                    <a:pt x="251" y="344"/>
                  </a:lnTo>
                  <a:lnTo>
                    <a:pt x="250" y="343"/>
                  </a:lnTo>
                  <a:lnTo>
                    <a:pt x="249" y="342"/>
                  </a:lnTo>
                  <a:lnTo>
                    <a:pt x="248" y="341"/>
                  </a:lnTo>
                  <a:lnTo>
                    <a:pt x="247" y="340"/>
                  </a:lnTo>
                  <a:lnTo>
                    <a:pt x="245" y="338"/>
                  </a:lnTo>
                  <a:lnTo>
                    <a:pt x="244" y="336"/>
                  </a:lnTo>
                  <a:lnTo>
                    <a:pt x="244" y="335"/>
                  </a:lnTo>
                  <a:lnTo>
                    <a:pt x="243" y="334"/>
                  </a:lnTo>
                  <a:lnTo>
                    <a:pt x="242" y="332"/>
                  </a:lnTo>
                  <a:lnTo>
                    <a:pt x="241" y="331"/>
                  </a:lnTo>
                  <a:lnTo>
                    <a:pt x="241" y="330"/>
                  </a:lnTo>
                  <a:lnTo>
                    <a:pt x="240" y="329"/>
                  </a:lnTo>
                  <a:lnTo>
                    <a:pt x="239" y="328"/>
                  </a:lnTo>
                  <a:lnTo>
                    <a:pt x="238" y="327"/>
                  </a:lnTo>
                  <a:lnTo>
                    <a:pt x="238" y="326"/>
                  </a:lnTo>
                  <a:close/>
                  <a:moveTo>
                    <a:pt x="172" y="237"/>
                  </a:moveTo>
                  <a:lnTo>
                    <a:pt x="172" y="236"/>
                  </a:lnTo>
                  <a:lnTo>
                    <a:pt x="173" y="236"/>
                  </a:lnTo>
                  <a:lnTo>
                    <a:pt x="174" y="236"/>
                  </a:lnTo>
                  <a:lnTo>
                    <a:pt x="175" y="236"/>
                  </a:lnTo>
                  <a:lnTo>
                    <a:pt x="176" y="236"/>
                  </a:lnTo>
                  <a:lnTo>
                    <a:pt x="178" y="236"/>
                  </a:lnTo>
                  <a:lnTo>
                    <a:pt x="179" y="236"/>
                  </a:lnTo>
                  <a:lnTo>
                    <a:pt x="180" y="236"/>
                  </a:lnTo>
                  <a:lnTo>
                    <a:pt x="181" y="236"/>
                  </a:lnTo>
                  <a:lnTo>
                    <a:pt x="182" y="236"/>
                  </a:lnTo>
                  <a:lnTo>
                    <a:pt x="183" y="237"/>
                  </a:lnTo>
                  <a:lnTo>
                    <a:pt x="184" y="237"/>
                  </a:lnTo>
                  <a:lnTo>
                    <a:pt x="185" y="237"/>
                  </a:lnTo>
                  <a:lnTo>
                    <a:pt x="186" y="237"/>
                  </a:lnTo>
                  <a:lnTo>
                    <a:pt x="187" y="238"/>
                  </a:lnTo>
                  <a:lnTo>
                    <a:pt x="188" y="238"/>
                  </a:lnTo>
                  <a:lnTo>
                    <a:pt x="189" y="238"/>
                  </a:lnTo>
                  <a:lnTo>
                    <a:pt x="190" y="238"/>
                  </a:lnTo>
                  <a:lnTo>
                    <a:pt x="191" y="238"/>
                  </a:lnTo>
                  <a:lnTo>
                    <a:pt x="192" y="239"/>
                  </a:lnTo>
                  <a:lnTo>
                    <a:pt x="192" y="238"/>
                  </a:lnTo>
                  <a:lnTo>
                    <a:pt x="194" y="238"/>
                  </a:lnTo>
                  <a:lnTo>
                    <a:pt x="197" y="238"/>
                  </a:lnTo>
                  <a:lnTo>
                    <a:pt x="200" y="238"/>
                  </a:lnTo>
                  <a:lnTo>
                    <a:pt x="204" y="238"/>
                  </a:lnTo>
                  <a:lnTo>
                    <a:pt x="208" y="238"/>
                  </a:lnTo>
                  <a:lnTo>
                    <a:pt x="212" y="238"/>
                  </a:lnTo>
                  <a:lnTo>
                    <a:pt x="216" y="238"/>
                  </a:lnTo>
                  <a:lnTo>
                    <a:pt x="221" y="237"/>
                  </a:lnTo>
                  <a:lnTo>
                    <a:pt x="225" y="237"/>
                  </a:lnTo>
                  <a:lnTo>
                    <a:pt x="230" y="237"/>
                  </a:lnTo>
                  <a:lnTo>
                    <a:pt x="234" y="237"/>
                  </a:lnTo>
                  <a:lnTo>
                    <a:pt x="237" y="237"/>
                  </a:lnTo>
                  <a:lnTo>
                    <a:pt x="239" y="237"/>
                  </a:lnTo>
                  <a:lnTo>
                    <a:pt x="241" y="237"/>
                  </a:lnTo>
                  <a:lnTo>
                    <a:pt x="242" y="237"/>
                  </a:lnTo>
                  <a:lnTo>
                    <a:pt x="242" y="236"/>
                  </a:lnTo>
                  <a:lnTo>
                    <a:pt x="243" y="236"/>
                  </a:lnTo>
                  <a:lnTo>
                    <a:pt x="243" y="235"/>
                  </a:lnTo>
                  <a:lnTo>
                    <a:pt x="244" y="235"/>
                  </a:lnTo>
                  <a:lnTo>
                    <a:pt x="244" y="234"/>
                  </a:lnTo>
                  <a:lnTo>
                    <a:pt x="245" y="234"/>
                  </a:lnTo>
                  <a:lnTo>
                    <a:pt x="246" y="233"/>
                  </a:lnTo>
                  <a:lnTo>
                    <a:pt x="247" y="233"/>
                  </a:lnTo>
                  <a:lnTo>
                    <a:pt x="247" y="232"/>
                  </a:lnTo>
                  <a:lnTo>
                    <a:pt x="248" y="232"/>
                  </a:lnTo>
                  <a:lnTo>
                    <a:pt x="249" y="232"/>
                  </a:lnTo>
                  <a:lnTo>
                    <a:pt x="250" y="232"/>
                  </a:lnTo>
                  <a:lnTo>
                    <a:pt x="251" y="232"/>
                  </a:lnTo>
                  <a:lnTo>
                    <a:pt x="252" y="232"/>
                  </a:lnTo>
                  <a:lnTo>
                    <a:pt x="253" y="232"/>
                  </a:lnTo>
                  <a:lnTo>
                    <a:pt x="254" y="232"/>
                  </a:lnTo>
                  <a:lnTo>
                    <a:pt x="255" y="232"/>
                  </a:lnTo>
                  <a:lnTo>
                    <a:pt x="256" y="233"/>
                  </a:lnTo>
                  <a:lnTo>
                    <a:pt x="257" y="233"/>
                  </a:lnTo>
                  <a:lnTo>
                    <a:pt x="257" y="234"/>
                  </a:lnTo>
                  <a:lnTo>
                    <a:pt x="258" y="234"/>
                  </a:lnTo>
                  <a:lnTo>
                    <a:pt x="259" y="235"/>
                  </a:lnTo>
                  <a:lnTo>
                    <a:pt x="260" y="236"/>
                  </a:lnTo>
                  <a:lnTo>
                    <a:pt x="261" y="237"/>
                  </a:lnTo>
                  <a:lnTo>
                    <a:pt x="263" y="238"/>
                  </a:lnTo>
                  <a:lnTo>
                    <a:pt x="265" y="239"/>
                  </a:lnTo>
                  <a:lnTo>
                    <a:pt x="268" y="241"/>
                  </a:lnTo>
                  <a:lnTo>
                    <a:pt x="270" y="242"/>
                  </a:lnTo>
                  <a:lnTo>
                    <a:pt x="272" y="243"/>
                  </a:lnTo>
                  <a:lnTo>
                    <a:pt x="275" y="244"/>
                  </a:lnTo>
                  <a:lnTo>
                    <a:pt x="276" y="245"/>
                  </a:lnTo>
                  <a:lnTo>
                    <a:pt x="277" y="246"/>
                  </a:lnTo>
                  <a:lnTo>
                    <a:pt x="278" y="247"/>
                  </a:lnTo>
                  <a:lnTo>
                    <a:pt x="279" y="247"/>
                  </a:lnTo>
                  <a:lnTo>
                    <a:pt x="279" y="248"/>
                  </a:lnTo>
                  <a:lnTo>
                    <a:pt x="280" y="249"/>
                  </a:lnTo>
                  <a:lnTo>
                    <a:pt x="280" y="250"/>
                  </a:lnTo>
                  <a:lnTo>
                    <a:pt x="280" y="251"/>
                  </a:lnTo>
                  <a:lnTo>
                    <a:pt x="280" y="252"/>
                  </a:lnTo>
                  <a:lnTo>
                    <a:pt x="279" y="252"/>
                  </a:lnTo>
                  <a:lnTo>
                    <a:pt x="279" y="253"/>
                  </a:lnTo>
                  <a:lnTo>
                    <a:pt x="279" y="254"/>
                  </a:lnTo>
                  <a:lnTo>
                    <a:pt x="278" y="256"/>
                  </a:lnTo>
                  <a:lnTo>
                    <a:pt x="277" y="257"/>
                  </a:lnTo>
                  <a:lnTo>
                    <a:pt x="277" y="258"/>
                  </a:lnTo>
                  <a:lnTo>
                    <a:pt x="276" y="258"/>
                  </a:lnTo>
                  <a:lnTo>
                    <a:pt x="276" y="259"/>
                  </a:lnTo>
                  <a:lnTo>
                    <a:pt x="275" y="259"/>
                  </a:lnTo>
                  <a:lnTo>
                    <a:pt x="273" y="260"/>
                  </a:lnTo>
                  <a:lnTo>
                    <a:pt x="272" y="261"/>
                  </a:lnTo>
                  <a:lnTo>
                    <a:pt x="271" y="261"/>
                  </a:lnTo>
                  <a:lnTo>
                    <a:pt x="270" y="262"/>
                  </a:lnTo>
                  <a:lnTo>
                    <a:pt x="270" y="263"/>
                  </a:lnTo>
                  <a:lnTo>
                    <a:pt x="269" y="263"/>
                  </a:lnTo>
                  <a:lnTo>
                    <a:pt x="268" y="263"/>
                  </a:lnTo>
                  <a:lnTo>
                    <a:pt x="268" y="264"/>
                  </a:lnTo>
                  <a:lnTo>
                    <a:pt x="267" y="264"/>
                  </a:lnTo>
                  <a:lnTo>
                    <a:pt x="266" y="265"/>
                  </a:lnTo>
                  <a:lnTo>
                    <a:pt x="266" y="266"/>
                  </a:lnTo>
                  <a:lnTo>
                    <a:pt x="265" y="266"/>
                  </a:lnTo>
                  <a:lnTo>
                    <a:pt x="264" y="267"/>
                  </a:lnTo>
                  <a:lnTo>
                    <a:pt x="263" y="268"/>
                  </a:lnTo>
                  <a:lnTo>
                    <a:pt x="263" y="269"/>
                  </a:lnTo>
                  <a:lnTo>
                    <a:pt x="262" y="270"/>
                  </a:lnTo>
                  <a:lnTo>
                    <a:pt x="262" y="271"/>
                  </a:lnTo>
                  <a:lnTo>
                    <a:pt x="262" y="272"/>
                  </a:lnTo>
                  <a:lnTo>
                    <a:pt x="261" y="272"/>
                  </a:lnTo>
                  <a:lnTo>
                    <a:pt x="261" y="273"/>
                  </a:lnTo>
                  <a:lnTo>
                    <a:pt x="260" y="274"/>
                  </a:lnTo>
                  <a:lnTo>
                    <a:pt x="259" y="275"/>
                  </a:lnTo>
                  <a:lnTo>
                    <a:pt x="259" y="276"/>
                  </a:lnTo>
                  <a:lnTo>
                    <a:pt x="258" y="276"/>
                  </a:lnTo>
                  <a:lnTo>
                    <a:pt x="258" y="277"/>
                  </a:lnTo>
                  <a:lnTo>
                    <a:pt x="257" y="277"/>
                  </a:lnTo>
                  <a:lnTo>
                    <a:pt x="257" y="278"/>
                  </a:lnTo>
                  <a:lnTo>
                    <a:pt x="257" y="279"/>
                  </a:lnTo>
                  <a:lnTo>
                    <a:pt x="256" y="280"/>
                  </a:lnTo>
                  <a:lnTo>
                    <a:pt x="256" y="281"/>
                  </a:lnTo>
                  <a:lnTo>
                    <a:pt x="256" y="282"/>
                  </a:lnTo>
                  <a:lnTo>
                    <a:pt x="255" y="282"/>
                  </a:lnTo>
                  <a:lnTo>
                    <a:pt x="254" y="283"/>
                  </a:lnTo>
                  <a:lnTo>
                    <a:pt x="253" y="283"/>
                  </a:lnTo>
                  <a:lnTo>
                    <a:pt x="253" y="284"/>
                  </a:lnTo>
                  <a:lnTo>
                    <a:pt x="253" y="285"/>
                  </a:lnTo>
                  <a:lnTo>
                    <a:pt x="253" y="286"/>
                  </a:lnTo>
                  <a:lnTo>
                    <a:pt x="253" y="287"/>
                  </a:lnTo>
                  <a:lnTo>
                    <a:pt x="254" y="288"/>
                  </a:lnTo>
                  <a:lnTo>
                    <a:pt x="255" y="288"/>
                  </a:lnTo>
                  <a:lnTo>
                    <a:pt x="255" y="289"/>
                  </a:lnTo>
                  <a:lnTo>
                    <a:pt x="256" y="290"/>
                  </a:lnTo>
                  <a:lnTo>
                    <a:pt x="256" y="291"/>
                  </a:lnTo>
                  <a:lnTo>
                    <a:pt x="256" y="292"/>
                  </a:lnTo>
                  <a:lnTo>
                    <a:pt x="255" y="292"/>
                  </a:lnTo>
                  <a:lnTo>
                    <a:pt x="255" y="293"/>
                  </a:lnTo>
                  <a:lnTo>
                    <a:pt x="255" y="294"/>
                  </a:lnTo>
                  <a:lnTo>
                    <a:pt x="254" y="295"/>
                  </a:lnTo>
                  <a:lnTo>
                    <a:pt x="254" y="296"/>
                  </a:lnTo>
                  <a:lnTo>
                    <a:pt x="254" y="297"/>
                  </a:lnTo>
                  <a:lnTo>
                    <a:pt x="253" y="298"/>
                  </a:lnTo>
                  <a:lnTo>
                    <a:pt x="253" y="299"/>
                  </a:lnTo>
                  <a:lnTo>
                    <a:pt x="253" y="301"/>
                  </a:lnTo>
                  <a:lnTo>
                    <a:pt x="252" y="301"/>
                  </a:lnTo>
                  <a:lnTo>
                    <a:pt x="251" y="301"/>
                  </a:lnTo>
                  <a:lnTo>
                    <a:pt x="250" y="301"/>
                  </a:lnTo>
                  <a:lnTo>
                    <a:pt x="249" y="301"/>
                  </a:lnTo>
                  <a:lnTo>
                    <a:pt x="247" y="301"/>
                  </a:lnTo>
                  <a:lnTo>
                    <a:pt x="246" y="301"/>
                  </a:lnTo>
                  <a:lnTo>
                    <a:pt x="244" y="301"/>
                  </a:lnTo>
                  <a:lnTo>
                    <a:pt x="242" y="302"/>
                  </a:lnTo>
                  <a:lnTo>
                    <a:pt x="240" y="302"/>
                  </a:lnTo>
                  <a:lnTo>
                    <a:pt x="238" y="302"/>
                  </a:lnTo>
                  <a:lnTo>
                    <a:pt x="236" y="302"/>
                  </a:lnTo>
                  <a:lnTo>
                    <a:pt x="234" y="302"/>
                  </a:lnTo>
                  <a:lnTo>
                    <a:pt x="232" y="302"/>
                  </a:lnTo>
                  <a:lnTo>
                    <a:pt x="230" y="302"/>
                  </a:lnTo>
                  <a:lnTo>
                    <a:pt x="229" y="302"/>
                  </a:lnTo>
                  <a:lnTo>
                    <a:pt x="225" y="301"/>
                  </a:lnTo>
                  <a:lnTo>
                    <a:pt x="222" y="301"/>
                  </a:lnTo>
                  <a:lnTo>
                    <a:pt x="220" y="299"/>
                  </a:lnTo>
                  <a:lnTo>
                    <a:pt x="218" y="299"/>
                  </a:lnTo>
                  <a:lnTo>
                    <a:pt x="217" y="298"/>
                  </a:lnTo>
                  <a:lnTo>
                    <a:pt x="215" y="298"/>
                  </a:lnTo>
                  <a:lnTo>
                    <a:pt x="214" y="298"/>
                  </a:lnTo>
                  <a:lnTo>
                    <a:pt x="213" y="298"/>
                  </a:lnTo>
                  <a:lnTo>
                    <a:pt x="212" y="298"/>
                  </a:lnTo>
                  <a:lnTo>
                    <a:pt x="211" y="298"/>
                  </a:lnTo>
                  <a:lnTo>
                    <a:pt x="210" y="298"/>
                  </a:lnTo>
                  <a:lnTo>
                    <a:pt x="209" y="298"/>
                  </a:lnTo>
                  <a:lnTo>
                    <a:pt x="208" y="298"/>
                  </a:lnTo>
                  <a:lnTo>
                    <a:pt x="207" y="298"/>
                  </a:lnTo>
                  <a:lnTo>
                    <a:pt x="206" y="298"/>
                  </a:lnTo>
                  <a:lnTo>
                    <a:pt x="206" y="299"/>
                  </a:lnTo>
                  <a:lnTo>
                    <a:pt x="205" y="299"/>
                  </a:lnTo>
                  <a:lnTo>
                    <a:pt x="205" y="301"/>
                  </a:lnTo>
                  <a:lnTo>
                    <a:pt x="204" y="301"/>
                  </a:lnTo>
                  <a:lnTo>
                    <a:pt x="203" y="302"/>
                  </a:lnTo>
                  <a:lnTo>
                    <a:pt x="202" y="302"/>
                  </a:lnTo>
                  <a:lnTo>
                    <a:pt x="201" y="302"/>
                  </a:lnTo>
                  <a:lnTo>
                    <a:pt x="200" y="302"/>
                  </a:lnTo>
                  <a:lnTo>
                    <a:pt x="199" y="301"/>
                  </a:lnTo>
                  <a:lnTo>
                    <a:pt x="198" y="301"/>
                  </a:lnTo>
                  <a:lnTo>
                    <a:pt x="197" y="301"/>
                  </a:lnTo>
                  <a:lnTo>
                    <a:pt x="196" y="301"/>
                  </a:lnTo>
                  <a:lnTo>
                    <a:pt x="196" y="299"/>
                  </a:lnTo>
                  <a:lnTo>
                    <a:pt x="195" y="299"/>
                  </a:lnTo>
                  <a:lnTo>
                    <a:pt x="195" y="298"/>
                  </a:lnTo>
                  <a:lnTo>
                    <a:pt x="194" y="297"/>
                  </a:lnTo>
                  <a:lnTo>
                    <a:pt x="193" y="296"/>
                  </a:lnTo>
                  <a:lnTo>
                    <a:pt x="193" y="295"/>
                  </a:lnTo>
                  <a:lnTo>
                    <a:pt x="192" y="295"/>
                  </a:lnTo>
                  <a:lnTo>
                    <a:pt x="192" y="294"/>
                  </a:lnTo>
                  <a:lnTo>
                    <a:pt x="191" y="294"/>
                  </a:lnTo>
                  <a:lnTo>
                    <a:pt x="191" y="293"/>
                  </a:lnTo>
                  <a:lnTo>
                    <a:pt x="190" y="292"/>
                  </a:lnTo>
                  <a:lnTo>
                    <a:pt x="189" y="290"/>
                  </a:lnTo>
                  <a:lnTo>
                    <a:pt x="189" y="289"/>
                  </a:lnTo>
                  <a:lnTo>
                    <a:pt x="189" y="287"/>
                  </a:lnTo>
                  <a:lnTo>
                    <a:pt x="189" y="284"/>
                  </a:lnTo>
                  <a:lnTo>
                    <a:pt x="189" y="281"/>
                  </a:lnTo>
                  <a:lnTo>
                    <a:pt x="188" y="278"/>
                  </a:lnTo>
                  <a:lnTo>
                    <a:pt x="188" y="275"/>
                  </a:lnTo>
                  <a:lnTo>
                    <a:pt x="188" y="271"/>
                  </a:lnTo>
                  <a:lnTo>
                    <a:pt x="187" y="268"/>
                  </a:lnTo>
                  <a:lnTo>
                    <a:pt x="187" y="265"/>
                  </a:lnTo>
                  <a:lnTo>
                    <a:pt x="186" y="262"/>
                  </a:lnTo>
                  <a:lnTo>
                    <a:pt x="186" y="259"/>
                  </a:lnTo>
                  <a:lnTo>
                    <a:pt x="186" y="256"/>
                  </a:lnTo>
                  <a:lnTo>
                    <a:pt x="186" y="254"/>
                  </a:lnTo>
                  <a:lnTo>
                    <a:pt x="186" y="252"/>
                  </a:lnTo>
                  <a:lnTo>
                    <a:pt x="185" y="251"/>
                  </a:lnTo>
                  <a:lnTo>
                    <a:pt x="185" y="250"/>
                  </a:lnTo>
                  <a:lnTo>
                    <a:pt x="184" y="249"/>
                  </a:lnTo>
                  <a:lnTo>
                    <a:pt x="184" y="248"/>
                  </a:lnTo>
                  <a:lnTo>
                    <a:pt x="183" y="248"/>
                  </a:lnTo>
                  <a:lnTo>
                    <a:pt x="183" y="247"/>
                  </a:lnTo>
                  <a:lnTo>
                    <a:pt x="182" y="246"/>
                  </a:lnTo>
                  <a:lnTo>
                    <a:pt x="181" y="245"/>
                  </a:lnTo>
                  <a:lnTo>
                    <a:pt x="180" y="245"/>
                  </a:lnTo>
                  <a:lnTo>
                    <a:pt x="179" y="244"/>
                  </a:lnTo>
                  <a:lnTo>
                    <a:pt x="178" y="243"/>
                  </a:lnTo>
                  <a:lnTo>
                    <a:pt x="176" y="242"/>
                  </a:lnTo>
                  <a:lnTo>
                    <a:pt x="175" y="241"/>
                  </a:lnTo>
                  <a:lnTo>
                    <a:pt x="174" y="240"/>
                  </a:lnTo>
                  <a:lnTo>
                    <a:pt x="173" y="239"/>
                  </a:lnTo>
                  <a:lnTo>
                    <a:pt x="172" y="239"/>
                  </a:lnTo>
                  <a:lnTo>
                    <a:pt x="172" y="238"/>
                  </a:lnTo>
                  <a:lnTo>
                    <a:pt x="172" y="237"/>
                  </a:lnTo>
                  <a:close/>
                  <a:moveTo>
                    <a:pt x="241" y="256"/>
                  </a:moveTo>
                  <a:lnTo>
                    <a:pt x="241" y="254"/>
                  </a:lnTo>
                  <a:lnTo>
                    <a:pt x="241" y="253"/>
                  </a:lnTo>
                  <a:lnTo>
                    <a:pt x="241" y="252"/>
                  </a:lnTo>
                  <a:lnTo>
                    <a:pt x="241" y="251"/>
                  </a:lnTo>
                  <a:lnTo>
                    <a:pt x="241" y="250"/>
                  </a:lnTo>
                  <a:lnTo>
                    <a:pt x="241" y="249"/>
                  </a:lnTo>
                  <a:lnTo>
                    <a:pt x="241" y="248"/>
                  </a:lnTo>
                  <a:lnTo>
                    <a:pt x="240" y="248"/>
                  </a:lnTo>
                  <a:lnTo>
                    <a:pt x="239" y="248"/>
                  </a:lnTo>
                  <a:lnTo>
                    <a:pt x="238" y="248"/>
                  </a:lnTo>
                  <a:lnTo>
                    <a:pt x="237" y="248"/>
                  </a:lnTo>
                  <a:lnTo>
                    <a:pt x="236" y="248"/>
                  </a:lnTo>
                  <a:lnTo>
                    <a:pt x="235" y="248"/>
                  </a:lnTo>
                  <a:lnTo>
                    <a:pt x="234" y="248"/>
                  </a:lnTo>
                  <a:lnTo>
                    <a:pt x="234" y="249"/>
                  </a:lnTo>
                  <a:lnTo>
                    <a:pt x="232" y="249"/>
                  </a:lnTo>
                  <a:lnTo>
                    <a:pt x="230" y="249"/>
                  </a:lnTo>
                  <a:lnTo>
                    <a:pt x="229" y="249"/>
                  </a:lnTo>
                  <a:lnTo>
                    <a:pt x="227" y="249"/>
                  </a:lnTo>
                  <a:lnTo>
                    <a:pt x="225" y="249"/>
                  </a:lnTo>
                  <a:lnTo>
                    <a:pt x="224" y="249"/>
                  </a:lnTo>
                  <a:lnTo>
                    <a:pt x="223" y="249"/>
                  </a:lnTo>
                  <a:lnTo>
                    <a:pt x="222" y="249"/>
                  </a:lnTo>
                  <a:lnTo>
                    <a:pt x="221" y="249"/>
                  </a:lnTo>
                  <a:lnTo>
                    <a:pt x="220" y="249"/>
                  </a:lnTo>
                  <a:lnTo>
                    <a:pt x="219" y="249"/>
                  </a:lnTo>
                  <a:lnTo>
                    <a:pt x="218" y="249"/>
                  </a:lnTo>
                  <a:lnTo>
                    <a:pt x="217" y="249"/>
                  </a:lnTo>
                  <a:lnTo>
                    <a:pt x="217" y="250"/>
                  </a:lnTo>
                  <a:lnTo>
                    <a:pt x="215" y="250"/>
                  </a:lnTo>
                  <a:lnTo>
                    <a:pt x="213" y="250"/>
                  </a:lnTo>
                  <a:lnTo>
                    <a:pt x="212" y="250"/>
                  </a:lnTo>
                  <a:lnTo>
                    <a:pt x="211" y="250"/>
                  </a:lnTo>
                  <a:lnTo>
                    <a:pt x="209" y="250"/>
                  </a:lnTo>
                  <a:lnTo>
                    <a:pt x="208" y="250"/>
                  </a:lnTo>
                  <a:lnTo>
                    <a:pt x="207" y="250"/>
                  </a:lnTo>
                  <a:lnTo>
                    <a:pt x="206" y="250"/>
                  </a:lnTo>
                  <a:lnTo>
                    <a:pt x="205" y="250"/>
                  </a:lnTo>
                  <a:lnTo>
                    <a:pt x="204" y="250"/>
                  </a:lnTo>
                  <a:lnTo>
                    <a:pt x="203" y="250"/>
                  </a:lnTo>
                  <a:lnTo>
                    <a:pt x="203" y="251"/>
                  </a:lnTo>
                  <a:lnTo>
                    <a:pt x="203" y="252"/>
                  </a:lnTo>
                  <a:lnTo>
                    <a:pt x="204" y="253"/>
                  </a:lnTo>
                  <a:lnTo>
                    <a:pt x="204" y="254"/>
                  </a:lnTo>
                  <a:lnTo>
                    <a:pt x="204" y="256"/>
                  </a:lnTo>
                  <a:lnTo>
                    <a:pt x="204" y="257"/>
                  </a:lnTo>
                  <a:lnTo>
                    <a:pt x="205" y="258"/>
                  </a:lnTo>
                  <a:lnTo>
                    <a:pt x="205" y="259"/>
                  </a:lnTo>
                  <a:lnTo>
                    <a:pt x="205" y="260"/>
                  </a:lnTo>
                  <a:lnTo>
                    <a:pt x="205" y="261"/>
                  </a:lnTo>
                  <a:lnTo>
                    <a:pt x="205" y="262"/>
                  </a:lnTo>
                  <a:lnTo>
                    <a:pt x="205" y="263"/>
                  </a:lnTo>
                  <a:lnTo>
                    <a:pt x="206" y="264"/>
                  </a:lnTo>
                  <a:lnTo>
                    <a:pt x="206" y="265"/>
                  </a:lnTo>
                  <a:lnTo>
                    <a:pt x="206" y="266"/>
                  </a:lnTo>
                  <a:lnTo>
                    <a:pt x="206" y="267"/>
                  </a:lnTo>
                  <a:lnTo>
                    <a:pt x="206" y="269"/>
                  </a:lnTo>
                  <a:lnTo>
                    <a:pt x="206" y="270"/>
                  </a:lnTo>
                  <a:lnTo>
                    <a:pt x="206" y="271"/>
                  </a:lnTo>
                  <a:lnTo>
                    <a:pt x="206" y="272"/>
                  </a:lnTo>
                  <a:lnTo>
                    <a:pt x="206" y="274"/>
                  </a:lnTo>
                  <a:lnTo>
                    <a:pt x="206" y="275"/>
                  </a:lnTo>
                  <a:lnTo>
                    <a:pt x="206" y="276"/>
                  </a:lnTo>
                  <a:lnTo>
                    <a:pt x="206" y="277"/>
                  </a:lnTo>
                  <a:lnTo>
                    <a:pt x="206" y="278"/>
                  </a:lnTo>
                  <a:lnTo>
                    <a:pt x="206" y="279"/>
                  </a:lnTo>
                  <a:lnTo>
                    <a:pt x="206" y="280"/>
                  </a:lnTo>
                  <a:lnTo>
                    <a:pt x="207" y="281"/>
                  </a:lnTo>
                  <a:lnTo>
                    <a:pt x="207" y="280"/>
                  </a:lnTo>
                  <a:lnTo>
                    <a:pt x="208" y="280"/>
                  </a:lnTo>
                  <a:lnTo>
                    <a:pt x="209" y="280"/>
                  </a:lnTo>
                  <a:lnTo>
                    <a:pt x="210" y="280"/>
                  </a:lnTo>
                  <a:lnTo>
                    <a:pt x="212" y="280"/>
                  </a:lnTo>
                  <a:lnTo>
                    <a:pt x="213" y="280"/>
                  </a:lnTo>
                  <a:lnTo>
                    <a:pt x="215" y="280"/>
                  </a:lnTo>
                  <a:lnTo>
                    <a:pt x="217" y="280"/>
                  </a:lnTo>
                  <a:lnTo>
                    <a:pt x="219" y="280"/>
                  </a:lnTo>
                  <a:lnTo>
                    <a:pt x="221" y="280"/>
                  </a:lnTo>
                  <a:lnTo>
                    <a:pt x="223" y="280"/>
                  </a:lnTo>
                  <a:lnTo>
                    <a:pt x="225" y="280"/>
                  </a:lnTo>
                  <a:lnTo>
                    <a:pt x="228" y="280"/>
                  </a:lnTo>
                  <a:lnTo>
                    <a:pt x="229" y="280"/>
                  </a:lnTo>
                  <a:lnTo>
                    <a:pt x="230" y="280"/>
                  </a:lnTo>
                  <a:lnTo>
                    <a:pt x="232" y="280"/>
                  </a:lnTo>
                  <a:lnTo>
                    <a:pt x="232" y="278"/>
                  </a:lnTo>
                  <a:lnTo>
                    <a:pt x="233" y="277"/>
                  </a:lnTo>
                  <a:lnTo>
                    <a:pt x="233" y="276"/>
                  </a:lnTo>
                  <a:lnTo>
                    <a:pt x="234" y="274"/>
                  </a:lnTo>
                  <a:lnTo>
                    <a:pt x="235" y="272"/>
                  </a:lnTo>
                  <a:lnTo>
                    <a:pt x="235" y="271"/>
                  </a:lnTo>
                  <a:lnTo>
                    <a:pt x="236" y="269"/>
                  </a:lnTo>
                  <a:lnTo>
                    <a:pt x="237" y="268"/>
                  </a:lnTo>
                  <a:lnTo>
                    <a:pt x="237" y="266"/>
                  </a:lnTo>
                  <a:lnTo>
                    <a:pt x="238" y="264"/>
                  </a:lnTo>
                  <a:lnTo>
                    <a:pt x="239" y="263"/>
                  </a:lnTo>
                  <a:lnTo>
                    <a:pt x="239" y="261"/>
                  </a:lnTo>
                  <a:lnTo>
                    <a:pt x="240" y="259"/>
                  </a:lnTo>
                  <a:lnTo>
                    <a:pt x="240" y="258"/>
                  </a:lnTo>
                  <a:lnTo>
                    <a:pt x="240" y="257"/>
                  </a:lnTo>
                  <a:lnTo>
                    <a:pt x="241" y="256"/>
                  </a:lnTo>
                  <a:close/>
                  <a:moveTo>
                    <a:pt x="227" y="170"/>
                  </a:moveTo>
                  <a:lnTo>
                    <a:pt x="229" y="169"/>
                  </a:lnTo>
                  <a:lnTo>
                    <a:pt x="231" y="169"/>
                  </a:lnTo>
                  <a:lnTo>
                    <a:pt x="233" y="169"/>
                  </a:lnTo>
                  <a:lnTo>
                    <a:pt x="235" y="169"/>
                  </a:lnTo>
                  <a:lnTo>
                    <a:pt x="237" y="169"/>
                  </a:lnTo>
                  <a:lnTo>
                    <a:pt x="238" y="169"/>
                  </a:lnTo>
                  <a:lnTo>
                    <a:pt x="239" y="168"/>
                  </a:lnTo>
                  <a:lnTo>
                    <a:pt x="240" y="168"/>
                  </a:lnTo>
                  <a:lnTo>
                    <a:pt x="241" y="168"/>
                  </a:lnTo>
                  <a:lnTo>
                    <a:pt x="242" y="168"/>
                  </a:lnTo>
                  <a:lnTo>
                    <a:pt x="242" y="167"/>
                  </a:lnTo>
                  <a:lnTo>
                    <a:pt x="243" y="166"/>
                  </a:lnTo>
                  <a:lnTo>
                    <a:pt x="244" y="166"/>
                  </a:lnTo>
                  <a:lnTo>
                    <a:pt x="244" y="165"/>
                  </a:lnTo>
                  <a:lnTo>
                    <a:pt x="244" y="164"/>
                  </a:lnTo>
                  <a:lnTo>
                    <a:pt x="245" y="162"/>
                  </a:lnTo>
                  <a:lnTo>
                    <a:pt x="245" y="161"/>
                  </a:lnTo>
                  <a:lnTo>
                    <a:pt x="246" y="159"/>
                  </a:lnTo>
                  <a:lnTo>
                    <a:pt x="246" y="158"/>
                  </a:lnTo>
                  <a:lnTo>
                    <a:pt x="247" y="156"/>
                  </a:lnTo>
                  <a:lnTo>
                    <a:pt x="247" y="154"/>
                  </a:lnTo>
                  <a:lnTo>
                    <a:pt x="248" y="152"/>
                  </a:lnTo>
                  <a:lnTo>
                    <a:pt x="249" y="151"/>
                  </a:lnTo>
                  <a:lnTo>
                    <a:pt x="249" y="149"/>
                  </a:lnTo>
                  <a:lnTo>
                    <a:pt x="250" y="148"/>
                  </a:lnTo>
                  <a:lnTo>
                    <a:pt x="250" y="147"/>
                  </a:lnTo>
                  <a:lnTo>
                    <a:pt x="250" y="146"/>
                  </a:lnTo>
                  <a:lnTo>
                    <a:pt x="250" y="145"/>
                  </a:lnTo>
                  <a:lnTo>
                    <a:pt x="251" y="145"/>
                  </a:lnTo>
                  <a:lnTo>
                    <a:pt x="251" y="144"/>
                  </a:lnTo>
                  <a:lnTo>
                    <a:pt x="251" y="143"/>
                  </a:lnTo>
                  <a:lnTo>
                    <a:pt x="251" y="142"/>
                  </a:lnTo>
                  <a:lnTo>
                    <a:pt x="250" y="141"/>
                  </a:lnTo>
                  <a:lnTo>
                    <a:pt x="249" y="141"/>
                  </a:lnTo>
                  <a:lnTo>
                    <a:pt x="248" y="141"/>
                  </a:lnTo>
                  <a:lnTo>
                    <a:pt x="247" y="141"/>
                  </a:lnTo>
                  <a:lnTo>
                    <a:pt x="246" y="141"/>
                  </a:lnTo>
                  <a:lnTo>
                    <a:pt x="245" y="141"/>
                  </a:lnTo>
                  <a:lnTo>
                    <a:pt x="244" y="141"/>
                  </a:lnTo>
                  <a:lnTo>
                    <a:pt x="243" y="141"/>
                  </a:lnTo>
                  <a:lnTo>
                    <a:pt x="242" y="141"/>
                  </a:lnTo>
                  <a:lnTo>
                    <a:pt x="241" y="142"/>
                  </a:lnTo>
                  <a:lnTo>
                    <a:pt x="239" y="142"/>
                  </a:lnTo>
                  <a:lnTo>
                    <a:pt x="238" y="142"/>
                  </a:lnTo>
                  <a:lnTo>
                    <a:pt x="237" y="142"/>
                  </a:lnTo>
                  <a:lnTo>
                    <a:pt x="235" y="142"/>
                  </a:lnTo>
                  <a:lnTo>
                    <a:pt x="233" y="142"/>
                  </a:lnTo>
                  <a:lnTo>
                    <a:pt x="231" y="142"/>
                  </a:lnTo>
                  <a:lnTo>
                    <a:pt x="229" y="142"/>
                  </a:lnTo>
                  <a:lnTo>
                    <a:pt x="227" y="142"/>
                  </a:lnTo>
                  <a:lnTo>
                    <a:pt x="224" y="142"/>
                  </a:lnTo>
                  <a:lnTo>
                    <a:pt x="222" y="142"/>
                  </a:lnTo>
                  <a:lnTo>
                    <a:pt x="220" y="142"/>
                  </a:lnTo>
                  <a:lnTo>
                    <a:pt x="218" y="142"/>
                  </a:lnTo>
                  <a:lnTo>
                    <a:pt x="216" y="142"/>
                  </a:lnTo>
                  <a:lnTo>
                    <a:pt x="215" y="142"/>
                  </a:lnTo>
                  <a:lnTo>
                    <a:pt x="214" y="142"/>
                  </a:lnTo>
                  <a:lnTo>
                    <a:pt x="213" y="143"/>
                  </a:lnTo>
                  <a:lnTo>
                    <a:pt x="213" y="144"/>
                  </a:lnTo>
                  <a:lnTo>
                    <a:pt x="213" y="145"/>
                  </a:lnTo>
                  <a:lnTo>
                    <a:pt x="213" y="146"/>
                  </a:lnTo>
                  <a:lnTo>
                    <a:pt x="213" y="147"/>
                  </a:lnTo>
                  <a:lnTo>
                    <a:pt x="213" y="148"/>
                  </a:lnTo>
                  <a:lnTo>
                    <a:pt x="213" y="149"/>
                  </a:lnTo>
                  <a:lnTo>
                    <a:pt x="213" y="150"/>
                  </a:lnTo>
                  <a:lnTo>
                    <a:pt x="213" y="151"/>
                  </a:lnTo>
                  <a:lnTo>
                    <a:pt x="214" y="152"/>
                  </a:lnTo>
                  <a:lnTo>
                    <a:pt x="214" y="153"/>
                  </a:lnTo>
                  <a:lnTo>
                    <a:pt x="214" y="154"/>
                  </a:lnTo>
                  <a:lnTo>
                    <a:pt x="214" y="155"/>
                  </a:lnTo>
                  <a:lnTo>
                    <a:pt x="214" y="156"/>
                  </a:lnTo>
                  <a:lnTo>
                    <a:pt x="214" y="157"/>
                  </a:lnTo>
                  <a:lnTo>
                    <a:pt x="214" y="159"/>
                  </a:lnTo>
                  <a:lnTo>
                    <a:pt x="214" y="160"/>
                  </a:lnTo>
                  <a:lnTo>
                    <a:pt x="214" y="161"/>
                  </a:lnTo>
                  <a:lnTo>
                    <a:pt x="214" y="162"/>
                  </a:lnTo>
                  <a:lnTo>
                    <a:pt x="214" y="164"/>
                  </a:lnTo>
                  <a:lnTo>
                    <a:pt x="214" y="165"/>
                  </a:lnTo>
                  <a:lnTo>
                    <a:pt x="214" y="166"/>
                  </a:lnTo>
                  <a:lnTo>
                    <a:pt x="214" y="167"/>
                  </a:lnTo>
                  <a:lnTo>
                    <a:pt x="214" y="168"/>
                  </a:lnTo>
                  <a:lnTo>
                    <a:pt x="214" y="169"/>
                  </a:lnTo>
                  <a:lnTo>
                    <a:pt x="215" y="169"/>
                  </a:lnTo>
                  <a:lnTo>
                    <a:pt x="215" y="170"/>
                  </a:lnTo>
                  <a:lnTo>
                    <a:pt x="216" y="171"/>
                  </a:lnTo>
                  <a:lnTo>
                    <a:pt x="216" y="170"/>
                  </a:lnTo>
                  <a:lnTo>
                    <a:pt x="217" y="170"/>
                  </a:lnTo>
                  <a:lnTo>
                    <a:pt x="218" y="170"/>
                  </a:lnTo>
                  <a:lnTo>
                    <a:pt x="219" y="170"/>
                  </a:lnTo>
                  <a:lnTo>
                    <a:pt x="220" y="170"/>
                  </a:lnTo>
                  <a:lnTo>
                    <a:pt x="221" y="170"/>
                  </a:lnTo>
                  <a:lnTo>
                    <a:pt x="222" y="170"/>
                  </a:lnTo>
                  <a:lnTo>
                    <a:pt x="223" y="170"/>
                  </a:lnTo>
                  <a:lnTo>
                    <a:pt x="224" y="170"/>
                  </a:lnTo>
                  <a:lnTo>
                    <a:pt x="227" y="170"/>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7" name="Freeform 230">
              <a:extLst>
                <a:ext uri="{FF2B5EF4-FFF2-40B4-BE49-F238E27FC236}">
                  <a16:creationId xmlns:a16="http://schemas.microsoft.com/office/drawing/2014/main" id="{E29A449A-2715-4FA2-8BB5-B9899BA3D82D}"/>
                </a:ext>
              </a:extLst>
            </p:cNvPr>
            <p:cNvSpPr>
              <a:spLocks/>
            </p:cNvSpPr>
            <p:nvPr/>
          </p:nvSpPr>
          <p:spPr bwMode="auto">
            <a:xfrm>
              <a:off x="5149" y="825"/>
              <a:ext cx="24" cy="24"/>
            </a:xfrm>
            <a:custGeom>
              <a:avLst/>
              <a:gdLst>
                <a:gd name="T0" fmla="*/ 24 w 403"/>
                <a:gd name="T1" fmla="*/ 24 h 406"/>
                <a:gd name="T2" fmla="*/ 24 w 403"/>
                <a:gd name="T3" fmla="*/ 0 h 406"/>
                <a:gd name="T4" fmla="*/ 0 w 403"/>
                <a:gd name="T5" fmla="*/ 0 h 406"/>
                <a:gd name="T6" fmla="*/ 0 60000 65536"/>
                <a:gd name="T7" fmla="*/ 0 60000 65536"/>
                <a:gd name="T8" fmla="*/ 0 60000 65536"/>
              </a:gdLst>
              <a:ahLst/>
              <a:cxnLst>
                <a:cxn ang="T6">
                  <a:pos x="T0" y="T1"/>
                </a:cxn>
                <a:cxn ang="T7">
                  <a:pos x="T2" y="T3"/>
                </a:cxn>
                <a:cxn ang="T8">
                  <a:pos x="T4" y="T5"/>
                </a:cxn>
              </a:cxnLst>
              <a:rect l="0" t="0" r="r" b="b"/>
              <a:pathLst>
                <a:path w="403" h="406">
                  <a:moveTo>
                    <a:pt x="403" y="406"/>
                  </a:moveTo>
                  <a:lnTo>
                    <a:pt x="403" y="0"/>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8" name="Freeform 231">
              <a:extLst>
                <a:ext uri="{FF2B5EF4-FFF2-40B4-BE49-F238E27FC236}">
                  <a16:creationId xmlns:a16="http://schemas.microsoft.com/office/drawing/2014/main" id="{F75DBD67-549A-4004-B65D-3AB8D71048AF}"/>
                </a:ext>
              </a:extLst>
            </p:cNvPr>
            <p:cNvSpPr>
              <a:spLocks/>
            </p:cNvSpPr>
            <p:nvPr/>
          </p:nvSpPr>
          <p:spPr bwMode="auto">
            <a:xfrm>
              <a:off x="5149" y="800"/>
              <a:ext cx="1" cy="25"/>
            </a:xfrm>
            <a:custGeom>
              <a:avLst/>
              <a:gdLst>
                <a:gd name="T0" fmla="*/ 0 w 1"/>
                <a:gd name="T1" fmla="*/ 25 h 414"/>
                <a:gd name="T2" fmla="*/ 0 w 1"/>
                <a:gd name="T3" fmla="*/ 22 h 414"/>
                <a:gd name="T4" fmla="*/ 0 w 1"/>
                <a:gd name="T5" fmla="*/ 19 h 414"/>
                <a:gd name="T6" fmla="*/ 0 w 1"/>
                <a:gd name="T7" fmla="*/ 17 h 414"/>
                <a:gd name="T8" fmla="*/ 0 w 1"/>
                <a:gd name="T9" fmla="*/ 14 h 414"/>
                <a:gd name="T10" fmla="*/ 0 w 1"/>
                <a:gd name="T11" fmla="*/ 12 h 414"/>
                <a:gd name="T12" fmla="*/ 0 w 1"/>
                <a:gd name="T13" fmla="*/ 10 h 414"/>
                <a:gd name="T14" fmla="*/ 0 w 1"/>
                <a:gd name="T15" fmla="*/ 8 h 414"/>
                <a:gd name="T16" fmla="*/ 0 w 1"/>
                <a:gd name="T17" fmla="*/ 6 h 414"/>
                <a:gd name="T18" fmla="*/ 0 w 1"/>
                <a:gd name="T19" fmla="*/ 5 h 414"/>
                <a:gd name="T20" fmla="*/ 0 w 1"/>
                <a:gd name="T21" fmla="*/ 4 h 414"/>
                <a:gd name="T22" fmla="*/ 0 w 1"/>
                <a:gd name="T23" fmla="*/ 3 h 414"/>
                <a:gd name="T24" fmla="*/ 0 w 1"/>
                <a:gd name="T25" fmla="*/ 2 h 414"/>
                <a:gd name="T26" fmla="*/ 0 w 1"/>
                <a:gd name="T27" fmla="*/ 1 h 414"/>
                <a:gd name="T28" fmla="*/ 0 w 1"/>
                <a:gd name="T29" fmla="*/ 0 h 414"/>
                <a:gd name="T30" fmla="*/ 0 w 1"/>
                <a:gd name="T31" fmla="*/ 0 h 414"/>
                <a:gd name="T32" fmla="*/ 0 w 1"/>
                <a:gd name="T33" fmla="*/ 0 h 4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414">
                  <a:moveTo>
                    <a:pt x="0" y="414"/>
                  </a:moveTo>
                  <a:lnTo>
                    <a:pt x="0" y="365"/>
                  </a:lnTo>
                  <a:lnTo>
                    <a:pt x="0" y="320"/>
                  </a:lnTo>
                  <a:lnTo>
                    <a:pt x="0" y="277"/>
                  </a:lnTo>
                  <a:lnTo>
                    <a:pt x="0" y="237"/>
                  </a:lnTo>
                  <a:lnTo>
                    <a:pt x="0" y="200"/>
                  </a:lnTo>
                  <a:lnTo>
                    <a:pt x="0" y="166"/>
                  </a:lnTo>
                  <a:lnTo>
                    <a:pt x="0" y="135"/>
                  </a:lnTo>
                  <a:lnTo>
                    <a:pt x="0" y="107"/>
                  </a:lnTo>
                  <a:lnTo>
                    <a:pt x="0" y="83"/>
                  </a:lnTo>
                  <a:lnTo>
                    <a:pt x="0" y="60"/>
                  </a:lnTo>
                  <a:lnTo>
                    <a:pt x="0" y="42"/>
                  </a:lnTo>
                  <a:lnTo>
                    <a:pt x="0" y="26"/>
                  </a:lnTo>
                  <a:lnTo>
                    <a:pt x="0" y="15"/>
                  </a:lnTo>
                  <a:lnTo>
                    <a:pt x="0" y="6"/>
                  </a:lnTo>
                  <a:lnTo>
                    <a:pt x="0" y="1"/>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9" name="Freeform 232">
              <a:extLst>
                <a:ext uri="{FF2B5EF4-FFF2-40B4-BE49-F238E27FC236}">
                  <a16:creationId xmlns:a16="http://schemas.microsoft.com/office/drawing/2014/main" id="{E710D87A-6B86-439E-A296-0979DA3ABE5D}"/>
                </a:ext>
              </a:extLst>
            </p:cNvPr>
            <p:cNvSpPr>
              <a:spLocks/>
            </p:cNvSpPr>
            <p:nvPr/>
          </p:nvSpPr>
          <p:spPr bwMode="auto">
            <a:xfrm>
              <a:off x="5145" y="825"/>
              <a:ext cx="9" cy="1"/>
            </a:xfrm>
            <a:custGeom>
              <a:avLst/>
              <a:gdLst>
                <a:gd name="T0" fmla="*/ 9 w 169"/>
                <a:gd name="T1" fmla="*/ 0 h 1"/>
                <a:gd name="T2" fmla="*/ 0 w 169"/>
                <a:gd name="T3" fmla="*/ 0 h 1"/>
                <a:gd name="T4" fmla="*/ 9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169" y="0"/>
                  </a:moveTo>
                  <a:lnTo>
                    <a:pt x="0" y="0"/>
                  </a:lnTo>
                  <a:lnTo>
                    <a:pt x="169"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0" name="Freeform 233">
              <a:extLst>
                <a:ext uri="{FF2B5EF4-FFF2-40B4-BE49-F238E27FC236}">
                  <a16:creationId xmlns:a16="http://schemas.microsoft.com/office/drawing/2014/main" id="{2B71905D-AADB-45F0-B90B-7F9B410FA854}"/>
                </a:ext>
              </a:extLst>
            </p:cNvPr>
            <p:cNvSpPr>
              <a:spLocks/>
            </p:cNvSpPr>
            <p:nvPr/>
          </p:nvSpPr>
          <p:spPr bwMode="auto">
            <a:xfrm>
              <a:off x="5145" y="800"/>
              <a:ext cx="9" cy="1"/>
            </a:xfrm>
            <a:custGeom>
              <a:avLst/>
              <a:gdLst>
                <a:gd name="T0" fmla="*/ 0 w 169"/>
                <a:gd name="T1" fmla="*/ 0 h 1"/>
                <a:gd name="T2" fmla="*/ 9 w 169"/>
                <a:gd name="T3" fmla="*/ 0 h 1"/>
                <a:gd name="T4" fmla="*/ 0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0" y="0"/>
                  </a:moveTo>
                  <a:lnTo>
                    <a:pt x="169"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1" name="Line 234">
              <a:extLst>
                <a:ext uri="{FF2B5EF4-FFF2-40B4-BE49-F238E27FC236}">
                  <a16:creationId xmlns:a16="http://schemas.microsoft.com/office/drawing/2014/main" id="{864110DB-D0C1-4A8F-8656-F2E4DBE6F7F8}"/>
                </a:ext>
              </a:extLst>
            </p:cNvPr>
            <p:cNvSpPr>
              <a:spLocks noChangeShapeType="1"/>
            </p:cNvSpPr>
            <p:nvPr/>
          </p:nvSpPr>
          <p:spPr bwMode="auto">
            <a:xfrm flipH="1">
              <a:off x="4505" y="800"/>
              <a:ext cx="644"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2" name="Freeform 235">
              <a:extLst>
                <a:ext uri="{FF2B5EF4-FFF2-40B4-BE49-F238E27FC236}">
                  <a16:creationId xmlns:a16="http://schemas.microsoft.com/office/drawing/2014/main" id="{60F160B6-C281-461C-86DE-C8430E9FB041}"/>
                </a:ext>
              </a:extLst>
            </p:cNvPr>
            <p:cNvSpPr>
              <a:spLocks/>
            </p:cNvSpPr>
            <p:nvPr/>
          </p:nvSpPr>
          <p:spPr bwMode="auto">
            <a:xfrm>
              <a:off x="4505" y="800"/>
              <a:ext cx="1" cy="393"/>
            </a:xfrm>
            <a:custGeom>
              <a:avLst/>
              <a:gdLst>
                <a:gd name="T0" fmla="*/ 0 w 1"/>
                <a:gd name="T1" fmla="*/ 0 h 6682"/>
                <a:gd name="T2" fmla="*/ 0 w 1"/>
                <a:gd name="T3" fmla="*/ 3 h 6682"/>
                <a:gd name="T4" fmla="*/ 0 w 1"/>
                <a:gd name="T5" fmla="*/ 10 h 6682"/>
                <a:gd name="T6" fmla="*/ 0 w 1"/>
                <a:gd name="T7" fmla="*/ 22 h 6682"/>
                <a:gd name="T8" fmla="*/ 0 w 1"/>
                <a:gd name="T9" fmla="*/ 38 h 6682"/>
                <a:gd name="T10" fmla="*/ 0 w 1"/>
                <a:gd name="T11" fmla="*/ 57 h 6682"/>
                <a:gd name="T12" fmla="*/ 0 w 1"/>
                <a:gd name="T13" fmla="*/ 80 h 6682"/>
                <a:gd name="T14" fmla="*/ 0 w 1"/>
                <a:gd name="T15" fmla="*/ 105 h 6682"/>
                <a:gd name="T16" fmla="*/ 0 w 1"/>
                <a:gd name="T17" fmla="*/ 133 h 6682"/>
                <a:gd name="T18" fmla="*/ 0 w 1"/>
                <a:gd name="T19" fmla="*/ 163 h 6682"/>
                <a:gd name="T20" fmla="*/ 0 w 1"/>
                <a:gd name="T21" fmla="*/ 194 h 6682"/>
                <a:gd name="T22" fmla="*/ 0 w 1"/>
                <a:gd name="T23" fmla="*/ 227 h 6682"/>
                <a:gd name="T24" fmla="*/ 0 w 1"/>
                <a:gd name="T25" fmla="*/ 260 h 6682"/>
                <a:gd name="T26" fmla="*/ 0 w 1"/>
                <a:gd name="T27" fmla="*/ 294 h 6682"/>
                <a:gd name="T28" fmla="*/ 0 w 1"/>
                <a:gd name="T29" fmla="*/ 327 h 6682"/>
                <a:gd name="T30" fmla="*/ 0 w 1"/>
                <a:gd name="T31" fmla="*/ 361 h 6682"/>
                <a:gd name="T32" fmla="*/ 0 w 1"/>
                <a:gd name="T33" fmla="*/ 393 h 66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6682">
                  <a:moveTo>
                    <a:pt x="0" y="0"/>
                  </a:move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53" name="Freeform 236">
              <a:extLst>
                <a:ext uri="{FF2B5EF4-FFF2-40B4-BE49-F238E27FC236}">
                  <a16:creationId xmlns:a16="http://schemas.microsoft.com/office/drawing/2014/main" id="{6776D2F9-773D-409D-9207-1B0E771BA553}"/>
                </a:ext>
              </a:extLst>
            </p:cNvPr>
            <p:cNvSpPr>
              <a:spLocks/>
            </p:cNvSpPr>
            <p:nvPr/>
          </p:nvSpPr>
          <p:spPr bwMode="auto">
            <a:xfrm>
              <a:off x="4500" y="800"/>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4" name="Freeform 237">
              <a:extLst>
                <a:ext uri="{FF2B5EF4-FFF2-40B4-BE49-F238E27FC236}">
                  <a16:creationId xmlns:a16="http://schemas.microsoft.com/office/drawing/2014/main" id="{B9A9CC5B-B2A3-4AA5-9919-AEFAE3D0471F}"/>
                </a:ext>
              </a:extLst>
            </p:cNvPr>
            <p:cNvSpPr>
              <a:spLocks/>
            </p:cNvSpPr>
            <p:nvPr/>
          </p:nvSpPr>
          <p:spPr bwMode="auto">
            <a:xfrm>
              <a:off x="4500" y="1193"/>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5" name="Freeform 238">
              <a:extLst>
                <a:ext uri="{FF2B5EF4-FFF2-40B4-BE49-F238E27FC236}">
                  <a16:creationId xmlns:a16="http://schemas.microsoft.com/office/drawing/2014/main" id="{87A9A955-CE7C-4F02-A83E-CB8B4B829343}"/>
                </a:ext>
              </a:extLst>
            </p:cNvPr>
            <p:cNvSpPr>
              <a:spLocks/>
            </p:cNvSpPr>
            <p:nvPr/>
          </p:nvSpPr>
          <p:spPr bwMode="auto">
            <a:xfrm>
              <a:off x="4505" y="1193"/>
              <a:ext cx="1" cy="511"/>
            </a:xfrm>
            <a:custGeom>
              <a:avLst/>
              <a:gdLst>
                <a:gd name="T0" fmla="*/ 0 w 1"/>
                <a:gd name="T1" fmla="*/ 0 h 8687"/>
                <a:gd name="T2" fmla="*/ 0 w 1"/>
                <a:gd name="T3" fmla="*/ 34 h 8687"/>
                <a:gd name="T4" fmla="*/ 0 w 1"/>
                <a:gd name="T5" fmla="*/ 70 h 8687"/>
                <a:gd name="T6" fmla="*/ 0 w 1"/>
                <a:gd name="T7" fmla="*/ 110 h 8687"/>
                <a:gd name="T8" fmla="*/ 0 w 1"/>
                <a:gd name="T9" fmla="*/ 151 h 8687"/>
                <a:gd name="T10" fmla="*/ 0 w 1"/>
                <a:gd name="T11" fmla="*/ 193 h 8687"/>
                <a:gd name="T12" fmla="*/ 0 w 1"/>
                <a:gd name="T13" fmla="*/ 236 h 8687"/>
                <a:gd name="T14" fmla="*/ 0 w 1"/>
                <a:gd name="T15" fmla="*/ 278 h 8687"/>
                <a:gd name="T16" fmla="*/ 0 w 1"/>
                <a:gd name="T17" fmla="*/ 319 h 8687"/>
                <a:gd name="T18" fmla="*/ 0 w 1"/>
                <a:gd name="T19" fmla="*/ 358 h 8687"/>
                <a:gd name="T20" fmla="*/ 0 w 1"/>
                <a:gd name="T21" fmla="*/ 394 h 8687"/>
                <a:gd name="T22" fmla="*/ 0 w 1"/>
                <a:gd name="T23" fmla="*/ 427 h 8687"/>
                <a:gd name="T24" fmla="*/ 0 w 1"/>
                <a:gd name="T25" fmla="*/ 455 h 8687"/>
                <a:gd name="T26" fmla="*/ 0 w 1"/>
                <a:gd name="T27" fmla="*/ 478 h 8687"/>
                <a:gd name="T28" fmla="*/ 0 w 1"/>
                <a:gd name="T29" fmla="*/ 496 h 8687"/>
                <a:gd name="T30" fmla="*/ 0 w 1"/>
                <a:gd name="T31" fmla="*/ 507 h 8687"/>
                <a:gd name="T32" fmla="*/ 0 w 1"/>
                <a:gd name="T33" fmla="*/ 511 h 86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8687">
                  <a:moveTo>
                    <a:pt x="0" y="0"/>
                  </a:moveTo>
                  <a:lnTo>
                    <a:pt x="0" y="571"/>
                  </a:lnTo>
                  <a:lnTo>
                    <a:pt x="0" y="1198"/>
                  </a:lnTo>
                  <a:lnTo>
                    <a:pt x="0" y="1868"/>
                  </a:lnTo>
                  <a:lnTo>
                    <a:pt x="0" y="2570"/>
                  </a:lnTo>
                  <a:lnTo>
                    <a:pt x="0" y="3288"/>
                  </a:lnTo>
                  <a:lnTo>
                    <a:pt x="0" y="4012"/>
                  </a:lnTo>
                  <a:lnTo>
                    <a:pt x="0" y="4727"/>
                  </a:lnTo>
                  <a:lnTo>
                    <a:pt x="0" y="5421"/>
                  </a:lnTo>
                  <a:lnTo>
                    <a:pt x="0" y="6082"/>
                  </a:lnTo>
                  <a:lnTo>
                    <a:pt x="0" y="6696"/>
                  </a:lnTo>
                  <a:lnTo>
                    <a:pt x="0" y="7251"/>
                  </a:lnTo>
                  <a:lnTo>
                    <a:pt x="0" y="7733"/>
                  </a:lnTo>
                  <a:lnTo>
                    <a:pt x="0" y="8131"/>
                  </a:lnTo>
                  <a:lnTo>
                    <a:pt x="0" y="8432"/>
                  </a:lnTo>
                  <a:lnTo>
                    <a:pt x="0" y="8621"/>
                  </a:lnTo>
                  <a:lnTo>
                    <a:pt x="0" y="8687"/>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56" name="Freeform 239">
              <a:extLst>
                <a:ext uri="{FF2B5EF4-FFF2-40B4-BE49-F238E27FC236}">
                  <a16:creationId xmlns:a16="http://schemas.microsoft.com/office/drawing/2014/main" id="{47832177-AC3D-49FF-86D6-8992D4118775}"/>
                </a:ext>
              </a:extLst>
            </p:cNvPr>
            <p:cNvSpPr>
              <a:spLocks/>
            </p:cNvSpPr>
            <p:nvPr/>
          </p:nvSpPr>
          <p:spPr bwMode="auto">
            <a:xfrm>
              <a:off x="4500" y="1193"/>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7" name="Freeform 240">
              <a:extLst>
                <a:ext uri="{FF2B5EF4-FFF2-40B4-BE49-F238E27FC236}">
                  <a16:creationId xmlns:a16="http://schemas.microsoft.com/office/drawing/2014/main" id="{03EB3A5E-FEA6-4464-BEAF-59F255C1C61D}"/>
                </a:ext>
              </a:extLst>
            </p:cNvPr>
            <p:cNvSpPr>
              <a:spLocks/>
            </p:cNvSpPr>
            <p:nvPr/>
          </p:nvSpPr>
          <p:spPr bwMode="auto">
            <a:xfrm>
              <a:off x="4500" y="1704"/>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8" name="Freeform 241">
              <a:extLst>
                <a:ext uri="{FF2B5EF4-FFF2-40B4-BE49-F238E27FC236}">
                  <a16:creationId xmlns:a16="http://schemas.microsoft.com/office/drawing/2014/main" id="{7D6CC78A-81C3-473F-9285-CF1E1FC3D107}"/>
                </a:ext>
              </a:extLst>
            </p:cNvPr>
            <p:cNvSpPr>
              <a:spLocks/>
            </p:cNvSpPr>
            <p:nvPr/>
          </p:nvSpPr>
          <p:spPr bwMode="auto">
            <a:xfrm>
              <a:off x="4505" y="849"/>
              <a:ext cx="692" cy="904"/>
            </a:xfrm>
            <a:custGeom>
              <a:avLst/>
              <a:gdLst>
                <a:gd name="T0" fmla="*/ 0 w 11768"/>
                <a:gd name="T1" fmla="*/ 856 h 15369"/>
                <a:gd name="T2" fmla="*/ 24 w 11768"/>
                <a:gd name="T3" fmla="*/ 856 h 15369"/>
                <a:gd name="T4" fmla="*/ 24 w 11768"/>
                <a:gd name="T5" fmla="*/ 880 h 15369"/>
                <a:gd name="T6" fmla="*/ 48 w 11768"/>
                <a:gd name="T7" fmla="*/ 880 h 15369"/>
                <a:gd name="T8" fmla="*/ 48 w 11768"/>
                <a:gd name="T9" fmla="*/ 904 h 15369"/>
                <a:gd name="T10" fmla="*/ 692 w 11768"/>
                <a:gd name="T11" fmla="*/ 904 h 15369"/>
                <a:gd name="T12" fmla="*/ 692 w 11768"/>
                <a:gd name="T13" fmla="*/ 0 h 15369"/>
                <a:gd name="T14" fmla="*/ 668 w 11768"/>
                <a:gd name="T15" fmla="*/ 0 h 153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768" h="15369">
                  <a:moveTo>
                    <a:pt x="0" y="14549"/>
                  </a:moveTo>
                  <a:lnTo>
                    <a:pt x="403" y="14549"/>
                  </a:lnTo>
                  <a:lnTo>
                    <a:pt x="403" y="14961"/>
                  </a:lnTo>
                  <a:lnTo>
                    <a:pt x="809" y="14961"/>
                  </a:lnTo>
                  <a:lnTo>
                    <a:pt x="809" y="15369"/>
                  </a:lnTo>
                  <a:lnTo>
                    <a:pt x="11768" y="15369"/>
                  </a:lnTo>
                  <a:lnTo>
                    <a:pt x="11768" y="0"/>
                  </a:lnTo>
                  <a:lnTo>
                    <a:pt x="11361"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pic>
        <p:nvPicPr>
          <p:cNvPr id="641" name="Picture 9">
            <a:extLst>
              <a:ext uri="{FF2B5EF4-FFF2-40B4-BE49-F238E27FC236}">
                <a16:creationId xmlns:a16="http://schemas.microsoft.com/office/drawing/2014/main" id="{23C5DF3F-6367-4736-ABBC-44D4FBE0EEF7}"/>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7004" y="2486718"/>
            <a:ext cx="613884" cy="7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2" name="Picture 9">
            <a:extLst>
              <a:ext uri="{FF2B5EF4-FFF2-40B4-BE49-F238E27FC236}">
                <a16:creationId xmlns:a16="http://schemas.microsoft.com/office/drawing/2014/main" id="{6FA97796-D527-48BE-B482-FDC8F5AF4785}"/>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3284" y="2596748"/>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3" name="Picture 9">
            <a:extLst>
              <a:ext uri="{FF2B5EF4-FFF2-40B4-BE49-F238E27FC236}">
                <a16:creationId xmlns:a16="http://schemas.microsoft.com/office/drawing/2014/main" id="{6AB9A635-5542-48C3-946E-F3D9D0C019A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7715" y="2584836"/>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4" name="テキスト ボックス 643">
            <a:extLst>
              <a:ext uri="{FF2B5EF4-FFF2-40B4-BE49-F238E27FC236}">
                <a16:creationId xmlns:a16="http://schemas.microsoft.com/office/drawing/2014/main" id="{AE8E505D-D869-4CBC-A212-376DDB223D5D}"/>
              </a:ext>
            </a:extLst>
          </p:cNvPr>
          <p:cNvSpPr txBox="1"/>
          <p:nvPr/>
        </p:nvSpPr>
        <p:spPr>
          <a:xfrm>
            <a:off x="6895985" y="2772134"/>
            <a:ext cx="973578" cy="954107"/>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規則集</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に基づく</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組織的</a:t>
            </a: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統治</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45" name="テキスト ボックス 644">
            <a:extLst>
              <a:ext uri="{FF2B5EF4-FFF2-40B4-BE49-F238E27FC236}">
                <a16:creationId xmlns:a16="http://schemas.microsoft.com/office/drawing/2014/main" id="{880BB3F6-492E-470A-B4F9-3523DCBBE14A}"/>
              </a:ext>
            </a:extLst>
          </p:cNvPr>
          <p:cNvSpPr txBox="1"/>
          <p:nvPr/>
        </p:nvSpPr>
        <p:spPr>
          <a:xfrm>
            <a:off x="8418069" y="2839801"/>
            <a:ext cx="1173595" cy="523220"/>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マニュアル</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主義</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46" name="テキスト ボックス 645">
            <a:extLst>
              <a:ext uri="{FF2B5EF4-FFF2-40B4-BE49-F238E27FC236}">
                <a16:creationId xmlns:a16="http://schemas.microsoft.com/office/drawing/2014/main" id="{809A71E0-0498-452D-91D6-CFF8F6EA57E8}"/>
              </a:ext>
            </a:extLst>
          </p:cNvPr>
          <p:cNvSpPr txBox="1"/>
          <p:nvPr/>
        </p:nvSpPr>
        <p:spPr>
          <a:xfrm>
            <a:off x="3130826" y="1893824"/>
            <a:ext cx="1261690" cy="738664"/>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知性と専門性</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に基づく</a:t>
            </a: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自律的統治</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cxnSp>
        <p:nvCxnSpPr>
          <p:cNvPr id="239" name="直線コネクタ 238">
            <a:extLst>
              <a:ext uri="{FF2B5EF4-FFF2-40B4-BE49-F238E27FC236}">
                <a16:creationId xmlns:a16="http://schemas.microsoft.com/office/drawing/2014/main" id="{4EC9C393-7D81-4A81-88B7-0677E03155E5}"/>
              </a:ext>
            </a:extLst>
          </p:cNvPr>
          <p:cNvCxnSpPr/>
          <p:nvPr/>
        </p:nvCxnSpPr>
        <p:spPr>
          <a:xfrm>
            <a:off x="3960363" y="5599706"/>
            <a:ext cx="0" cy="107260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3" name="フリーフォーム: 図形 652">
            <a:extLst>
              <a:ext uri="{FF2B5EF4-FFF2-40B4-BE49-F238E27FC236}">
                <a16:creationId xmlns:a16="http://schemas.microsoft.com/office/drawing/2014/main" id="{85F5C8D4-E6FA-42BB-8821-2393A12A91AC}"/>
              </a:ext>
            </a:extLst>
          </p:cNvPr>
          <p:cNvSpPr/>
          <p:nvPr/>
        </p:nvSpPr>
        <p:spPr>
          <a:xfrm rot="21297813">
            <a:off x="4723647" y="3419855"/>
            <a:ext cx="831965" cy="1409700"/>
          </a:xfrm>
          <a:custGeom>
            <a:avLst/>
            <a:gdLst>
              <a:gd name="connsiteX0" fmla="*/ 790575 w 831965"/>
              <a:gd name="connsiteY0" fmla="*/ 1409700 h 1409700"/>
              <a:gd name="connsiteX1" fmla="*/ 742950 w 831965"/>
              <a:gd name="connsiteY1" fmla="*/ 304800 h 1409700"/>
              <a:gd name="connsiteX2" fmla="*/ 0 w 831965"/>
              <a:gd name="connsiteY2" fmla="*/ 0 h 1409700"/>
              <a:gd name="connsiteX3" fmla="*/ 0 w 831965"/>
              <a:gd name="connsiteY3" fmla="*/ 0 h 1409700"/>
            </a:gdLst>
            <a:ahLst/>
            <a:cxnLst>
              <a:cxn ang="0">
                <a:pos x="connsiteX0" y="connsiteY0"/>
              </a:cxn>
              <a:cxn ang="0">
                <a:pos x="connsiteX1" y="connsiteY1"/>
              </a:cxn>
              <a:cxn ang="0">
                <a:pos x="connsiteX2" y="connsiteY2"/>
              </a:cxn>
              <a:cxn ang="0">
                <a:pos x="connsiteX3" y="connsiteY3"/>
              </a:cxn>
            </a:cxnLst>
            <a:rect l="l" t="t" r="r" b="b"/>
            <a:pathLst>
              <a:path w="831965" h="1409700">
                <a:moveTo>
                  <a:pt x="790575" y="1409700"/>
                </a:moveTo>
                <a:cubicBezTo>
                  <a:pt x="832643" y="974725"/>
                  <a:pt x="874712" y="539750"/>
                  <a:pt x="742950" y="304800"/>
                </a:cubicBezTo>
                <a:cubicBezTo>
                  <a:pt x="611188" y="69850"/>
                  <a:pt x="0" y="0"/>
                  <a:pt x="0" y="0"/>
                </a:cubicBezTo>
                <a:lnTo>
                  <a:pt x="0" y="0"/>
                </a:lnTo>
              </a:path>
            </a:pathLst>
          </a:custGeom>
          <a:noFill/>
          <a:ln w="28575">
            <a:solidFill>
              <a:srgbClr val="0000FF"/>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4" name="テキスト ボックス 653">
            <a:extLst>
              <a:ext uri="{FF2B5EF4-FFF2-40B4-BE49-F238E27FC236}">
                <a16:creationId xmlns:a16="http://schemas.microsoft.com/office/drawing/2014/main" id="{7940AFA2-8DCA-4BD5-A9A9-0DD0103AD85A}"/>
              </a:ext>
            </a:extLst>
          </p:cNvPr>
          <p:cNvSpPr txBox="1"/>
          <p:nvPr/>
        </p:nvSpPr>
        <p:spPr>
          <a:xfrm>
            <a:off x="4913261" y="3761528"/>
            <a:ext cx="611383" cy="1277273"/>
          </a:xfrm>
          <a:prstGeom prst="rect">
            <a:avLst/>
          </a:prstGeom>
          <a:noFill/>
        </p:spPr>
        <p:txBody>
          <a:bodyPr wrap="square" rtlCol="0">
            <a:spAutoFit/>
          </a:bodyPr>
          <a:lstStyle/>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希望と</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能力に</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より</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原理的には</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誰でも</a:t>
            </a:r>
            <a:endParaRPr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なれる</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p:txBody>
      </p:sp>
      <p:pic>
        <p:nvPicPr>
          <p:cNvPr id="655" name="図 654">
            <a:extLst>
              <a:ext uri="{FF2B5EF4-FFF2-40B4-BE49-F238E27FC236}">
                <a16:creationId xmlns:a16="http://schemas.microsoft.com/office/drawing/2014/main" id="{6C7ECCFD-5B09-4D81-821F-99819EC7D1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2843125"/>
            <a:ext cx="305902" cy="299660"/>
          </a:xfrm>
          <a:prstGeom prst="rect">
            <a:avLst/>
          </a:prstGeom>
        </p:spPr>
      </p:pic>
      <p:pic>
        <p:nvPicPr>
          <p:cNvPr id="656" name="図 655">
            <a:extLst>
              <a:ext uri="{FF2B5EF4-FFF2-40B4-BE49-F238E27FC236}">
                <a16:creationId xmlns:a16="http://schemas.microsoft.com/office/drawing/2014/main" id="{A567950D-9015-4F5D-BD7C-1794B7408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3072059"/>
            <a:ext cx="305902" cy="299660"/>
          </a:xfrm>
          <a:prstGeom prst="rect">
            <a:avLst/>
          </a:prstGeom>
        </p:spPr>
      </p:pic>
      <p:sp>
        <p:nvSpPr>
          <p:cNvPr id="657" name="テキスト ボックス 656">
            <a:extLst>
              <a:ext uri="{FF2B5EF4-FFF2-40B4-BE49-F238E27FC236}">
                <a16:creationId xmlns:a16="http://schemas.microsoft.com/office/drawing/2014/main" id="{10C0115B-4527-4AAF-994F-EC71B94AF23B}"/>
              </a:ext>
            </a:extLst>
          </p:cNvPr>
          <p:cNvSpPr txBox="1"/>
          <p:nvPr/>
        </p:nvSpPr>
        <p:spPr>
          <a:xfrm>
            <a:off x="1397905" y="117243"/>
            <a:ext cx="2482554" cy="338554"/>
          </a:xfrm>
          <a:prstGeom prst="rect">
            <a:avLst/>
          </a:prstGeom>
          <a:solidFill>
            <a:schemeClr val="accent6">
              <a:lumMod val="20000"/>
              <a:lumOff val="80000"/>
            </a:schemeClr>
          </a:solidFill>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0 </a:t>
            </a:r>
            <a:r>
              <a:rPr kumimoji="1" lang="ja-JP" altLang="en-US" sz="1600" dirty="0">
                <a:latin typeface="DN_TB_Shinbun_Gothic_Std_M" panose="02000503000000000000" pitchFamily="2" charset="-128"/>
                <a:ea typeface="DN_TB_Shinbun_Gothic_Std_M" panose="02000503000000000000" pitchFamily="2" charset="-128"/>
              </a:rPr>
              <a:t>から </a:t>
            </a:r>
            <a:r>
              <a:rPr kumimoji="1" lang="en-US" altLang="ja-JP" sz="1600" dirty="0">
                <a:latin typeface="DN_TB_Shinbun_Gothic_Std_M" panose="02000503000000000000" pitchFamily="2" charset="-128"/>
                <a:ea typeface="DN_TB_Shinbun_Gothic_Std_M" panose="02000503000000000000" pitchFamily="2" charset="-128"/>
              </a:rPr>
              <a:t>1 </a:t>
            </a:r>
            <a:r>
              <a:rPr kumimoji="1" lang="ja-JP" altLang="en-US" sz="1600" dirty="0">
                <a:latin typeface="DN_TB_Shinbun_Gothic_Std_M" panose="02000503000000000000" pitchFamily="2" charset="-128"/>
                <a:ea typeface="DN_TB_Shinbun_Gothic_Std_M" panose="02000503000000000000" pitchFamily="2" charset="-128"/>
              </a:rPr>
              <a:t>を生み出す役割</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658" name="テキスト ボックス 657">
            <a:extLst>
              <a:ext uri="{FF2B5EF4-FFF2-40B4-BE49-F238E27FC236}">
                <a16:creationId xmlns:a16="http://schemas.microsoft.com/office/drawing/2014/main" id="{EDC3B7F2-3D03-483C-A17D-6AB5BD20D113}"/>
              </a:ext>
            </a:extLst>
          </p:cNvPr>
          <p:cNvSpPr txBox="1"/>
          <p:nvPr/>
        </p:nvSpPr>
        <p:spPr>
          <a:xfrm>
            <a:off x="8112667" y="66668"/>
            <a:ext cx="2756089" cy="338554"/>
          </a:xfrm>
          <a:prstGeom prst="rect">
            <a:avLst/>
          </a:prstGeom>
          <a:solidFill>
            <a:schemeClr val="accent4">
              <a:lumMod val="20000"/>
              <a:lumOff val="80000"/>
            </a:schemeClr>
          </a:solidFill>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1 </a:t>
            </a:r>
            <a:r>
              <a:rPr kumimoji="1" lang="ja-JP" altLang="en-US" sz="1600" dirty="0">
                <a:latin typeface="DN_TB_Shinbun_Gothic_Std_M" panose="02000503000000000000" pitchFamily="2" charset="-128"/>
                <a:ea typeface="DN_TB_Shinbun_Gothic_Std_M" panose="02000503000000000000" pitchFamily="2" charset="-128"/>
              </a:rPr>
              <a:t>から </a:t>
            </a:r>
            <a:r>
              <a:rPr kumimoji="1" lang="en-US" altLang="ja-JP" sz="1600" dirty="0">
                <a:latin typeface="DN_TB_Shinbun_Gothic_Std_M" panose="02000503000000000000" pitchFamily="2" charset="-128"/>
                <a:ea typeface="DN_TB_Shinbun_Gothic_Std_M" panose="02000503000000000000" pitchFamily="2" charset="-128"/>
              </a:rPr>
              <a:t>100 </a:t>
            </a:r>
            <a:r>
              <a:rPr kumimoji="1" lang="ja-JP" altLang="en-US" sz="1600" dirty="0">
                <a:latin typeface="DN_TB_Shinbun_Gothic_Std_M" panose="02000503000000000000" pitchFamily="2" charset="-128"/>
                <a:ea typeface="DN_TB_Shinbun_Gothic_Std_M" panose="02000503000000000000" pitchFamily="2" charset="-128"/>
              </a:rPr>
              <a:t>を生み出す役割</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255" name="テキスト ボックス 254">
            <a:extLst>
              <a:ext uri="{FF2B5EF4-FFF2-40B4-BE49-F238E27FC236}">
                <a16:creationId xmlns:a16="http://schemas.microsoft.com/office/drawing/2014/main" id="{EB087571-7156-43CF-A7B0-0FCDED7AE913}"/>
              </a:ext>
            </a:extLst>
          </p:cNvPr>
          <p:cNvSpPr txBox="1"/>
          <p:nvPr/>
        </p:nvSpPr>
        <p:spPr>
          <a:xfrm>
            <a:off x="692127" y="4212484"/>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256" name="テキスト ボックス 255">
            <a:extLst>
              <a:ext uri="{FF2B5EF4-FFF2-40B4-BE49-F238E27FC236}">
                <a16:creationId xmlns:a16="http://schemas.microsoft.com/office/drawing/2014/main" id="{96D19F49-9FD7-46D3-B238-E39F2E046FE5}"/>
              </a:ext>
            </a:extLst>
          </p:cNvPr>
          <p:cNvSpPr txBox="1"/>
          <p:nvPr/>
        </p:nvSpPr>
        <p:spPr>
          <a:xfrm>
            <a:off x="2278789" y="4206575"/>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258" name="テキスト ボックス 257">
            <a:extLst>
              <a:ext uri="{FF2B5EF4-FFF2-40B4-BE49-F238E27FC236}">
                <a16:creationId xmlns:a16="http://schemas.microsoft.com/office/drawing/2014/main" id="{94943D11-00EB-4A52-A429-13104357FF25}"/>
              </a:ext>
            </a:extLst>
          </p:cNvPr>
          <p:cNvSpPr txBox="1"/>
          <p:nvPr/>
        </p:nvSpPr>
        <p:spPr>
          <a:xfrm>
            <a:off x="3880459" y="4237403"/>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pic>
        <p:nvPicPr>
          <p:cNvPr id="265" name="図 264">
            <a:extLst>
              <a:ext uri="{FF2B5EF4-FFF2-40B4-BE49-F238E27FC236}">
                <a16:creationId xmlns:a16="http://schemas.microsoft.com/office/drawing/2014/main" id="{6AB42E60-7293-446A-BE0B-1C5D4F8851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14987" y="1714562"/>
            <a:ext cx="1117601" cy="801182"/>
          </a:xfrm>
          <a:prstGeom prst="rect">
            <a:avLst/>
          </a:prstGeom>
        </p:spPr>
      </p:pic>
      <p:grpSp>
        <p:nvGrpSpPr>
          <p:cNvPr id="272" name="Group 82">
            <a:extLst>
              <a:ext uri="{FF2B5EF4-FFF2-40B4-BE49-F238E27FC236}">
                <a16:creationId xmlns:a16="http://schemas.microsoft.com/office/drawing/2014/main" id="{6E0BED00-2D33-41C3-86E6-B9E8D6C09A61}"/>
              </a:ext>
            </a:extLst>
          </p:cNvPr>
          <p:cNvGrpSpPr>
            <a:grpSpLocks noChangeAspect="1"/>
          </p:cNvGrpSpPr>
          <p:nvPr/>
        </p:nvGrpSpPr>
        <p:grpSpPr bwMode="auto">
          <a:xfrm>
            <a:off x="10309293" y="1021135"/>
            <a:ext cx="705694" cy="1435722"/>
            <a:chOff x="6422" y="1669"/>
            <a:chExt cx="928" cy="1888"/>
          </a:xfrm>
        </p:grpSpPr>
        <p:sp>
          <p:nvSpPr>
            <p:cNvPr id="273" name="AutoShape 81">
              <a:extLst>
                <a:ext uri="{FF2B5EF4-FFF2-40B4-BE49-F238E27FC236}">
                  <a16:creationId xmlns:a16="http://schemas.microsoft.com/office/drawing/2014/main" id="{B1B0EFEB-98E5-4FAF-A224-8176221E2323}"/>
                </a:ext>
              </a:extLst>
            </p:cNvPr>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74" name="Group 152">
              <a:extLst>
                <a:ext uri="{FF2B5EF4-FFF2-40B4-BE49-F238E27FC236}">
                  <a16:creationId xmlns:a16="http://schemas.microsoft.com/office/drawing/2014/main" id="{E5DB0C6D-6675-4526-996D-A7985BA40F96}"/>
                </a:ext>
              </a:extLst>
            </p:cNvPr>
            <p:cNvGrpSpPr>
              <a:grpSpLocks/>
            </p:cNvGrpSpPr>
            <p:nvPr/>
          </p:nvGrpSpPr>
          <p:grpSpPr bwMode="auto">
            <a:xfrm>
              <a:off x="6427" y="1674"/>
              <a:ext cx="918" cy="1807"/>
              <a:chOff x="6427" y="1674"/>
              <a:chExt cx="918" cy="1807"/>
            </a:xfrm>
          </p:grpSpPr>
          <p:grpSp>
            <p:nvGrpSpPr>
              <p:cNvPr id="275" name="Group 89">
                <a:extLst>
                  <a:ext uri="{FF2B5EF4-FFF2-40B4-BE49-F238E27FC236}">
                    <a16:creationId xmlns:a16="http://schemas.microsoft.com/office/drawing/2014/main" id="{32C6018C-9964-4714-BF00-32874E9755DA}"/>
                  </a:ext>
                </a:extLst>
              </p:cNvPr>
              <p:cNvGrpSpPr>
                <a:grpSpLocks/>
              </p:cNvGrpSpPr>
              <p:nvPr/>
            </p:nvGrpSpPr>
            <p:grpSpPr bwMode="auto">
              <a:xfrm>
                <a:off x="6852" y="3268"/>
                <a:ext cx="354" cy="213"/>
                <a:chOff x="6852" y="3268"/>
                <a:chExt cx="354" cy="213"/>
              </a:xfrm>
            </p:grpSpPr>
            <p:sp>
              <p:nvSpPr>
                <p:cNvPr id="338" name="Freeform 83">
                  <a:extLst>
                    <a:ext uri="{FF2B5EF4-FFF2-40B4-BE49-F238E27FC236}">
                      <a16:creationId xmlns:a16="http://schemas.microsoft.com/office/drawing/2014/main" id="{C8433CE1-D097-4CED-BCCA-F9CB2161D327}"/>
                    </a:ext>
                  </a:extLst>
                </p:cNvPr>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339" name="Group 88">
                  <a:extLst>
                    <a:ext uri="{FF2B5EF4-FFF2-40B4-BE49-F238E27FC236}">
                      <a16:creationId xmlns:a16="http://schemas.microsoft.com/office/drawing/2014/main" id="{146B7AF1-E982-43A9-9C10-B285A8BAEF7C}"/>
                    </a:ext>
                  </a:extLst>
                </p:cNvPr>
                <p:cNvGrpSpPr>
                  <a:grpSpLocks/>
                </p:cNvGrpSpPr>
                <p:nvPr/>
              </p:nvGrpSpPr>
              <p:grpSpPr bwMode="auto">
                <a:xfrm>
                  <a:off x="6861" y="3312"/>
                  <a:ext cx="316" cy="146"/>
                  <a:chOff x="6861" y="3312"/>
                  <a:chExt cx="316" cy="146"/>
                </a:xfrm>
              </p:grpSpPr>
              <p:sp>
                <p:nvSpPr>
                  <p:cNvPr id="340" name="Freeform 84">
                    <a:extLst>
                      <a:ext uri="{FF2B5EF4-FFF2-40B4-BE49-F238E27FC236}">
                        <a16:creationId xmlns:a16="http://schemas.microsoft.com/office/drawing/2014/main" id="{4BC8F0B8-D766-4FA8-BE79-9D78A198C16B}"/>
                      </a:ext>
                    </a:extLst>
                  </p:cNvPr>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 name="Freeform 85">
                    <a:extLst>
                      <a:ext uri="{FF2B5EF4-FFF2-40B4-BE49-F238E27FC236}">
                        <a16:creationId xmlns:a16="http://schemas.microsoft.com/office/drawing/2014/main" id="{629109C9-B064-4FC6-AD2A-6AC24673413A}"/>
                      </a:ext>
                    </a:extLst>
                  </p:cNvPr>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 name="Freeform 86">
                    <a:extLst>
                      <a:ext uri="{FF2B5EF4-FFF2-40B4-BE49-F238E27FC236}">
                        <a16:creationId xmlns:a16="http://schemas.microsoft.com/office/drawing/2014/main" id="{C9FD1245-CC4C-4804-818A-FDFC5C23C597}"/>
                      </a:ext>
                    </a:extLst>
                  </p:cNvPr>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3" name="Freeform 87">
                    <a:extLst>
                      <a:ext uri="{FF2B5EF4-FFF2-40B4-BE49-F238E27FC236}">
                        <a16:creationId xmlns:a16="http://schemas.microsoft.com/office/drawing/2014/main" id="{195E5450-170A-46FA-B405-69DE3664321B}"/>
                      </a:ext>
                    </a:extLst>
                  </p:cNvPr>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76" name="Group 109">
                <a:extLst>
                  <a:ext uri="{FF2B5EF4-FFF2-40B4-BE49-F238E27FC236}">
                    <a16:creationId xmlns:a16="http://schemas.microsoft.com/office/drawing/2014/main" id="{52AAF56E-5B72-4098-AE24-768C922AE4E7}"/>
                  </a:ext>
                </a:extLst>
              </p:cNvPr>
              <p:cNvGrpSpPr>
                <a:grpSpLocks/>
              </p:cNvGrpSpPr>
              <p:nvPr/>
            </p:nvGrpSpPr>
            <p:grpSpPr bwMode="auto">
              <a:xfrm>
                <a:off x="6561" y="1862"/>
                <a:ext cx="784" cy="1497"/>
                <a:chOff x="6561" y="1862"/>
                <a:chExt cx="784" cy="1497"/>
              </a:xfrm>
            </p:grpSpPr>
            <p:sp>
              <p:nvSpPr>
                <p:cNvPr id="319" name="Freeform 90">
                  <a:extLst>
                    <a:ext uri="{FF2B5EF4-FFF2-40B4-BE49-F238E27FC236}">
                      <a16:creationId xmlns:a16="http://schemas.microsoft.com/office/drawing/2014/main" id="{41B64D5A-0545-4909-8A21-5FE976778601}"/>
                    </a:ext>
                  </a:extLst>
                </p:cNvPr>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0" name="Freeform 91">
                  <a:extLst>
                    <a:ext uri="{FF2B5EF4-FFF2-40B4-BE49-F238E27FC236}">
                      <a16:creationId xmlns:a16="http://schemas.microsoft.com/office/drawing/2014/main" id="{391B82E0-CBE9-45D7-983D-BAB78588B03C}"/>
                    </a:ext>
                  </a:extLst>
                </p:cNvPr>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1" name="Freeform 92">
                  <a:extLst>
                    <a:ext uri="{FF2B5EF4-FFF2-40B4-BE49-F238E27FC236}">
                      <a16:creationId xmlns:a16="http://schemas.microsoft.com/office/drawing/2014/main" id="{434CEBD2-32D3-489F-AAB1-62714927675A}"/>
                    </a:ext>
                  </a:extLst>
                </p:cNvPr>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2" name="Freeform 93">
                  <a:extLst>
                    <a:ext uri="{FF2B5EF4-FFF2-40B4-BE49-F238E27FC236}">
                      <a16:creationId xmlns:a16="http://schemas.microsoft.com/office/drawing/2014/main" id="{3F9CF7AA-A27F-45FC-BD21-7DEC49EBE250}"/>
                    </a:ext>
                  </a:extLst>
                </p:cNvPr>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3" name="Freeform 94">
                  <a:extLst>
                    <a:ext uri="{FF2B5EF4-FFF2-40B4-BE49-F238E27FC236}">
                      <a16:creationId xmlns:a16="http://schemas.microsoft.com/office/drawing/2014/main" id="{B61B022F-4D3F-4EAE-B552-102BCA371640}"/>
                    </a:ext>
                  </a:extLst>
                </p:cNvPr>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4" name="Freeform 95">
                  <a:extLst>
                    <a:ext uri="{FF2B5EF4-FFF2-40B4-BE49-F238E27FC236}">
                      <a16:creationId xmlns:a16="http://schemas.microsoft.com/office/drawing/2014/main" id="{2CD10F8F-C146-4E72-883F-B1A61775B490}"/>
                    </a:ext>
                  </a:extLst>
                </p:cNvPr>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5" name="Freeform 96">
                  <a:extLst>
                    <a:ext uri="{FF2B5EF4-FFF2-40B4-BE49-F238E27FC236}">
                      <a16:creationId xmlns:a16="http://schemas.microsoft.com/office/drawing/2014/main" id="{54C602F5-6752-431E-A6CD-1393745BAE33}"/>
                    </a:ext>
                  </a:extLst>
                </p:cNvPr>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6" name="Freeform 97">
                  <a:extLst>
                    <a:ext uri="{FF2B5EF4-FFF2-40B4-BE49-F238E27FC236}">
                      <a16:creationId xmlns:a16="http://schemas.microsoft.com/office/drawing/2014/main" id="{21082E3C-083F-44BA-A4F4-FA30AD28035B}"/>
                    </a:ext>
                  </a:extLst>
                </p:cNvPr>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7" name="Freeform 98">
                  <a:extLst>
                    <a:ext uri="{FF2B5EF4-FFF2-40B4-BE49-F238E27FC236}">
                      <a16:creationId xmlns:a16="http://schemas.microsoft.com/office/drawing/2014/main" id="{08D4E719-217F-4669-A2B5-1C3210484C83}"/>
                    </a:ext>
                  </a:extLst>
                </p:cNvPr>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8" name="Freeform 99">
                  <a:extLst>
                    <a:ext uri="{FF2B5EF4-FFF2-40B4-BE49-F238E27FC236}">
                      <a16:creationId xmlns:a16="http://schemas.microsoft.com/office/drawing/2014/main" id="{7D6BF6E5-8102-4362-8FF6-432C2FCCE3F5}"/>
                    </a:ext>
                  </a:extLst>
                </p:cNvPr>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9" name="Freeform 100">
                  <a:extLst>
                    <a:ext uri="{FF2B5EF4-FFF2-40B4-BE49-F238E27FC236}">
                      <a16:creationId xmlns:a16="http://schemas.microsoft.com/office/drawing/2014/main" id="{36F432BC-52EE-4851-A353-FA0587C05F1F}"/>
                    </a:ext>
                  </a:extLst>
                </p:cNvPr>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0" name="Freeform 101">
                  <a:extLst>
                    <a:ext uri="{FF2B5EF4-FFF2-40B4-BE49-F238E27FC236}">
                      <a16:creationId xmlns:a16="http://schemas.microsoft.com/office/drawing/2014/main" id="{44B27323-77B7-46EA-9C8C-6056A3C2990C}"/>
                    </a:ext>
                  </a:extLst>
                </p:cNvPr>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1" name="Freeform 102">
                  <a:extLst>
                    <a:ext uri="{FF2B5EF4-FFF2-40B4-BE49-F238E27FC236}">
                      <a16:creationId xmlns:a16="http://schemas.microsoft.com/office/drawing/2014/main" id="{FD8D84EC-80D4-4333-9696-FEBCEF1C0CEF}"/>
                    </a:ext>
                  </a:extLst>
                </p:cNvPr>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2" name="Freeform 103">
                  <a:extLst>
                    <a:ext uri="{FF2B5EF4-FFF2-40B4-BE49-F238E27FC236}">
                      <a16:creationId xmlns:a16="http://schemas.microsoft.com/office/drawing/2014/main" id="{3B00ACF8-306C-45B1-8EBF-C4972955AAFB}"/>
                    </a:ext>
                  </a:extLst>
                </p:cNvPr>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3" name="Oval 104">
                  <a:extLst>
                    <a:ext uri="{FF2B5EF4-FFF2-40B4-BE49-F238E27FC236}">
                      <a16:creationId xmlns:a16="http://schemas.microsoft.com/office/drawing/2014/main" id="{30A93F40-C6AE-4F37-85FB-2FAE15C05CF9}"/>
                    </a:ext>
                  </a:extLst>
                </p:cNvPr>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4" name="Oval 105">
                  <a:extLst>
                    <a:ext uri="{FF2B5EF4-FFF2-40B4-BE49-F238E27FC236}">
                      <a16:creationId xmlns:a16="http://schemas.microsoft.com/office/drawing/2014/main" id="{8799573B-2B2D-4EC5-95F4-91B2E9EFCFAD}"/>
                    </a:ext>
                  </a:extLst>
                </p:cNvPr>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5" name="Freeform 106">
                  <a:extLst>
                    <a:ext uri="{FF2B5EF4-FFF2-40B4-BE49-F238E27FC236}">
                      <a16:creationId xmlns:a16="http://schemas.microsoft.com/office/drawing/2014/main" id="{19D3ED1E-35C1-4368-AF22-458416097746}"/>
                    </a:ext>
                  </a:extLst>
                </p:cNvPr>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6" name="Freeform 107">
                  <a:extLst>
                    <a:ext uri="{FF2B5EF4-FFF2-40B4-BE49-F238E27FC236}">
                      <a16:creationId xmlns:a16="http://schemas.microsoft.com/office/drawing/2014/main" id="{1B8A3DCE-2C2E-4FDF-B52B-1AB0002C5236}"/>
                    </a:ext>
                  </a:extLst>
                </p:cNvPr>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7" name="Freeform 108">
                  <a:extLst>
                    <a:ext uri="{FF2B5EF4-FFF2-40B4-BE49-F238E27FC236}">
                      <a16:creationId xmlns:a16="http://schemas.microsoft.com/office/drawing/2014/main" id="{43DC3C78-DB9F-45E9-80A4-55263F560715}"/>
                    </a:ext>
                  </a:extLst>
                </p:cNvPr>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77" name="Group 121">
                <a:extLst>
                  <a:ext uri="{FF2B5EF4-FFF2-40B4-BE49-F238E27FC236}">
                    <a16:creationId xmlns:a16="http://schemas.microsoft.com/office/drawing/2014/main" id="{A3422523-65AA-4785-8B35-6E9D5F8EC351}"/>
                  </a:ext>
                </a:extLst>
              </p:cNvPr>
              <p:cNvGrpSpPr>
                <a:grpSpLocks/>
              </p:cNvGrpSpPr>
              <p:nvPr/>
            </p:nvGrpSpPr>
            <p:grpSpPr bwMode="auto">
              <a:xfrm>
                <a:off x="6427" y="1938"/>
                <a:ext cx="190" cy="119"/>
                <a:chOff x="6427" y="1938"/>
                <a:chExt cx="190" cy="119"/>
              </a:xfrm>
            </p:grpSpPr>
            <p:grpSp>
              <p:nvGrpSpPr>
                <p:cNvPr id="308" name="Group 119">
                  <a:extLst>
                    <a:ext uri="{FF2B5EF4-FFF2-40B4-BE49-F238E27FC236}">
                      <a16:creationId xmlns:a16="http://schemas.microsoft.com/office/drawing/2014/main" id="{A9D7954F-CDE1-4079-A1DD-D5C81B06167A}"/>
                    </a:ext>
                  </a:extLst>
                </p:cNvPr>
                <p:cNvGrpSpPr>
                  <a:grpSpLocks/>
                </p:cNvGrpSpPr>
                <p:nvPr/>
              </p:nvGrpSpPr>
              <p:grpSpPr bwMode="auto">
                <a:xfrm>
                  <a:off x="6427" y="1938"/>
                  <a:ext cx="172" cy="105"/>
                  <a:chOff x="6427" y="1938"/>
                  <a:chExt cx="172" cy="105"/>
                </a:xfrm>
              </p:grpSpPr>
              <p:sp>
                <p:nvSpPr>
                  <p:cNvPr id="310" name="Freeform 110">
                    <a:extLst>
                      <a:ext uri="{FF2B5EF4-FFF2-40B4-BE49-F238E27FC236}">
                        <a16:creationId xmlns:a16="http://schemas.microsoft.com/office/drawing/2014/main" id="{FCD1CB27-371D-4CD1-9C85-DEE84628B764}"/>
                      </a:ext>
                    </a:extLst>
                  </p:cNvPr>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1" name="Freeform 111">
                    <a:extLst>
                      <a:ext uri="{FF2B5EF4-FFF2-40B4-BE49-F238E27FC236}">
                        <a16:creationId xmlns:a16="http://schemas.microsoft.com/office/drawing/2014/main" id="{073B9810-BB9B-48AB-AEB1-AFB09B05A3A5}"/>
                      </a:ext>
                    </a:extLst>
                  </p:cNvPr>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2" name="Freeform 112">
                    <a:extLst>
                      <a:ext uri="{FF2B5EF4-FFF2-40B4-BE49-F238E27FC236}">
                        <a16:creationId xmlns:a16="http://schemas.microsoft.com/office/drawing/2014/main" id="{C287AFB6-01E9-427B-9B9E-4E43BD774BD7}"/>
                      </a:ext>
                    </a:extLst>
                  </p:cNvPr>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3" name="Freeform 113">
                    <a:extLst>
                      <a:ext uri="{FF2B5EF4-FFF2-40B4-BE49-F238E27FC236}">
                        <a16:creationId xmlns:a16="http://schemas.microsoft.com/office/drawing/2014/main" id="{746DC606-CB7E-434F-A4AC-CDBFF143E668}"/>
                      </a:ext>
                    </a:extLst>
                  </p:cNvPr>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4" name="Freeform 114">
                    <a:extLst>
                      <a:ext uri="{FF2B5EF4-FFF2-40B4-BE49-F238E27FC236}">
                        <a16:creationId xmlns:a16="http://schemas.microsoft.com/office/drawing/2014/main" id="{283F6762-F9E9-4D74-82AE-29E16FB68531}"/>
                      </a:ext>
                    </a:extLst>
                  </p:cNvPr>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5" name="Freeform 115">
                    <a:extLst>
                      <a:ext uri="{FF2B5EF4-FFF2-40B4-BE49-F238E27FC236}">
                        <a16:creationId xmlns:a16="http://schemas.microsoft.com/office/drawing/2014/main" id="{10AE4F68-87E1-40F3-B608-BFE8F3BB9382}"/>
                      </a:ext>
                    </a:extLst>
                  </p:cNvPr>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6" name="Freeform 116">
                    <a:extLst>
                      <a:ext uri="{FF2B5EF4-FFF2-40B4-BE49-F238E27FC236}">
                        <a16:creationId xmlns:a16="http://schemas.microsoft.com/office/drawing/2014/main" id="{947C956F-ACF1-45A6-98EA-E3E47248CBB2}"/>
                      </a:ext>
                    </a:extLst>
                  </p:cNvPr>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7" name="Freeform 117">
                    <a:extLst>
                      <a:ext uri="{FF2B5EF4-FFF2-40B4-BE49-F238E27FC236}">
                        <a16:creationId xmlns:a16="http://schemas.microsoft.com/office/drawing/2014/main" id="{586F89E3-0D89-4ED1-A2C7-D1849EEFA5E1}"/>
                      </a:ext>
                    </a:extLst>
                  </p:cNvPr>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8" name="Freeform 118">
                    <a:extLst>
                      <a:ext uri="{FF2B5EF4-FFF2-40B4-BE49-F238E27FC236}">
                        <a16:creationId xmlns:a16="http://schemas.microsoft.com/office/drawing/2014/main" id="{9877A05E-ACBE-47B3-B2CB-67970ACBB1D3}"/>
                      </a:ext>
                    </a:extLst>
                  </p:cNvPr>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9" name="Freeform 120">
                  <a:extLst>
                    <a:ext uri="{FF2B5EF4-FFF2-40B4-BE49-F238E27FC236}">
                      <a16:creationId xmlns:a16="http://schemas.microsoft.com/office/drawing/2014/main" id="{31676221-F696-4652-AD2A-B22EE9829C7C}"/>
                    </a:ext>
                  </a:extLst>
                </p:cNvPr>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78" name="Group 141">
                <a:extLst>
                  <a:ext uri="{FF2B5EF4-FFF2-40B4-BE49-F238E27FC236}">
                    <a16:creationId xmlns:a16="http://schemas.microsoft.com/office/drawing/2014/main" id="{1B3FCD93-8F1F-4683-9969-6DF8316093A5}"/>
                  </a:ext>
                </a:extLst>
              </p:cNvPr>
              <p:cNvGrpSpPr>
                <a:grpSpLocks/>
              </p:cNvGrpSpPr>
              <p:nvPr/>
            </p:nvGrpSpPr>
            <p:grpSpPr bwMode="auto">
              <a:xfrm>
                <a:off x="6949" y="1674"/>
                <a:ext cx="193" cy="267"/>
                <a:chOff x="6949" y="1674"/>
                <a:chExt cx="193" cy="267"/>
              </a:xfrm>
            </p:grpSpPr>
            <p:sp>
              <p:nvSpPr>
                <p:cNvPr id="289" name="Freeform 122">
                  <a:extLst>
                    <a:ext uri="{FF2B5EF4-FFF2-40B4-BE49-F238E27FC236}">
                      <a16:creationId xmlns:a16="http://schemas.microsoft.com/office/drawing/2014/main" id="{7B228B88-CF98-45A8-B8AB-D0CE0877BA45}"/>
                    </a:ext>
                  </a:extLst>
                </p:cNvPr>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0" name="Freeform 123">
                  <a:extLst>
                    <a:ext uri="{FF2B5EF4-FFF2-40B4-BE49-F238E27FC236}">
                      <a16:creationId xmlns:a16="http://schemas.microsoft.com/office/drawing/2014/main" id="{6D18DB97-87AE-4EEB-9BCF-1A0D42E8785B}"/>
                    </a:ext>
                  </a:extLst>
                </p:cNvPr>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1" name="Freeform 124">
                  <a:extLst>
                    <a:ext uri="{FF2B5EF4-FFF2-40B4-BE49-F238E27FC236}">
                      <a16:creationId xmlns:a16="http://schemas.microsoft.com/office/drawing/2014/main" id="{BCF314E0-31A9-419E-8DCC-B0F890687717}"/>
                    </a:ext>
                  </a:extLst>
                </p:cNvPr>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Freeform 125">
                  <a:extLst>
                    <a:ext uri="{FF2B5EF4-FFF2-40B4-BE49-F238E27FC236}">
                      <a16:creationId xmlns:a16="http://schemas.microsoft.com/office/drawing/2014/main" id="{84757280-676B-40C2-A8D9-9A1F5002D2A9}"/>
                    </a:ext>
                  </a:extLst>
                </p:cNvPr>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Freeform 126">
                  <a:extLst>
                    <a:ext uri="{FF2B5EF4-FFF2-40B4-BE49-F238E27FC236}">
                      <a16:creationId xmlns:a16="http://schemas.microsoft.com/office/drawing/2014/main" id="{54935849-9875-409A-BF70-AFA0675BBACA}"/>
                    </a:ext>
                  </a:extLst>
                </p:cNvPr>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4" name="Freeform 127">
                  <a:extLst>
                    <a:ext uri="{FF2B5EF4-FFF2-40B4-BE49-F238E27FC236}">
                      <a16:creationId xmlns:a16="http://schemas.microsoft.com/office/drawing/2014/main" id="{A2EB4574-BD9F-4A49-B9DD-BF39D19EFB88}"/>
                    </a:ext>
                  </a:extLst>
                </p:cNvPr>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5" name="Freeform 128">
                  <a:extLst>
                    <a:ext uri="{FF2B5EF4-FFF2-40B4-BE49-F238E27FC236}">
                      <a16:creationId xmlns:a16="http://schemas.microsoft.com/office/drawing/2014/main" id="{6275C081-4098-4FFF-AA7F-BD3C28F73D84}"/>
                    </a:ext>
                  </a:extLst>
                </p:cNvPr>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6" name="Freeform 129">
                  <a:extLst>
                    <a:ext uri="{FF2B5EF4-FFF2-40B4-BE49-F238E27FC236}">
                      <a16:creationId xmlns:a16="http://schemas.microsoft.com/office/drawing/2014/main" id="{2BE4D58B-B2F5-4BBC-BC88-D0FBF50B73EE}"/>
                    </a:ext>
                  </a:extLst>
                </p:cNvPr>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7" name="Freeform 130">
                  <a:extLst>
                    <a:ext uri="{FF2B5EF4-FFF2-40B4-BE49-F238E27FC236}">
                      <a16:creationId xmlns:a16="http://schemas.microsoft.com/office/drawing/2014/main" id="{465A338D-8BC8-4355-8E1D-E7F4EB94DAF5}"/>
                    </a:ext>
                  </a:extLst>
                </p:cNvPr>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Freeform 131">
                  <a:extLst>
                    <a:ext uri="{FF2B5EF4-FFF2-40B4-BE49-F238E27FC236}">
                      <a16:creationId xmlns:a16="http://schemas.microsoft.com/office/drawing/2014/main" id="{FB2350F9-9C1C-448D-9E2F-4FDD6E8EC0D0}"/>
                    </a:ext>
                  </a:extLst>
                </p:cNvPr>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Freeform 132">
                  <a:extLst>
                    <a:ext uri="{FF2B5EF4-FFF2-40B4-BE49-F238E27FC236}">
                      <a16:creationId xmlns:a16="http://schemas.microsoft.com/office/drawing/2014/main" id="{82DF9ACE-5FCC-44C0-8F7E-444888059D13}"/>
                    </a:ext>
                  </a:extLst>
                </p:cNvPr>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0" name="Freeform 133">
                  <a:extLst>
                    <a:ext uri="{FF2B5EF4-FFF2-40B4-BE49-F238E27FC236}">
                      <a16:creationId xmlns:a16="http://schemas.microsoft.com/office/drawing/2014/main" id="{5A50D59D-7A04-43B7-A0BE-4B5235DA3DCE}"/>
                    </a:ext>
                  </a:extLst>
                </p:cNvPr>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1" name="Freeform 134">
                  <a:extLst>
                    <a:ext uri="{FF2B5EF4-FFF2-40B4-BE49-F238E27FC236}">
                      <a16:creationId xmlns:a16="http://schemas.microsoft.com/office/drawing/2014/main" id="{FD0DC9FC-2792-432E-AFCB-42696AD5A908}"/>
                    </a:ext>
                  </a:extLst>
                </p:cNvPr>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2" name="Freeform 135">
                  <a:extLst>
                    <a:ext uri="{FF2B5EF4-FFF2-40B4-BE49-F238E27FC236}">
                      <a16:creationId xmlns:a16="http://schemas.microsoft.com/office/drawing/2014/main" id="{9A1D3F38-066E-41BD-BF48-9E4B26A604A8}"/>
                    </a:ext>
                  </a:extLst>
                </p:cNvPr>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Freeform 136">
                  <a:extLst>
                    <a:ext uri="{FF2B5EF4-FFF2-40B4-BE49-F238E27FC236}">
                      <a16:creationId xmlns:a16="http://schemas.microsoft.com/office/drawing/2014/main" id="{7C4948A5-3BE8-4748-9DBD-02B6507503B1}"/>
                    </a:ext>
                  </a:extLst>
                </p:cNvPr>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Freeform 137">
                  <a:extLst>
                    <a:ext uri="{FF2B5EF4-FFF2-40B4-BE49-F238E27FC236}">
                      <a16:creationId xmlns:a16="http://schemas.microsoft.com/office/drawing/2014/main" id="{1F113244-C347-49F8-9390-3AAD8750C0AA}"/>
                    </a:ext>
                  </a:extLst>
                </p:cNvPr>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5" name="Freeform 138">
                  <a:extLst>
                    <a:ext uri="{FF2B5EF4-FFF2-40B4-BE49-F238E27FC236}">
                      <a16:creationId xmlns:a16="http://schemas.microsoft.com/office/drawing/2014/main" id="{7FD6CD0D-44EF-489B-ADC6-E0CD7301B1A3}"/>
                    </a:ext>
                  </a:extLst>
                </p:cNvPr>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6" name="Freeform 139">
                  <a:extLst>
                    <a:ext uri="{FF2B5EF4-FFF2-40B4-BE49-F238E27FC236}">
                      <a16:creationId xmlns:a16="http://schemas.microsoft.com/office/drawing/2014/main" id="{12C2A189-DA07-4657-A8B9-68993A94322D}"/>
                    </a:ext>
                  </a:extLst>
                </p:cNvPr>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7" name="Freeform 140">
                  <a:extLst>
                    <a:ext uri="{FF2B5EF4-FFF2-40B4-BE49-F238E27FC236}">
                      <a16:creationId xmlns:a16="http://schemas.microsoft.com/office/drawing/2014/main" id="{E613DCFE-5ABD-45A2-9E14-5842D2ECDDC2}"/>
                    </a:ext>
                  </a:extLst>
                </p:cNvPr>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79" name="Group 151">
                <a:extLst>
                  <a:ext uri="{FF2B5EF4-FFF2-40B4-BE49-F238E27FC236}">
                    <a16:creationId xmlns:a16="http://schemas.microsoft.com/office/drawing/2014/main" id="{49F02A1D-CF51-426A-885C-4B1E3506FACE}"/>
                  </a:ext>
                </a:extLst>
              </p:cNvPr>
              <p:cNvGrpSpPr>
                <a:grpSpLocks/>
              </p:cNvGrpSpPr>
              <p:nvPr/>
            </p:nvGrpSpPr>
            <p:grpSpPr bwMode="auto">
              <a:xfrm>
                <a:off x="7183" y="2468"/>
                <a:ext cx="107" cy="181"/>
                <a:chOff x="7183" y="2468"/>
                <a:chExt cx="107" cy="181"/>
              </a:xfrm>
            </p:grpSpPr>
            <p:grpSp>
              <p:nvGrpSpPr>
                <p:cNvPr id="280" name="Group 149">
                  <a:extLst>
                    <a:ext uri="{FF2B5EF4-FFF2-40B4-BE49-F238E27FC236}">
                      <a16:creationId xmlns:a16="http://schemas.microsoft.com/office/drawing/2014/main" id="{97308794-F32D-4626-92E3-7E8B6CF265A9}"/>
                    </a:ext>
                  </a:extLst>
                </p:cNvPr>
                <p:cNvGrpSpPr>
                  <a:grpSpLocks/>
                </p:cNvGrpSpPr>
                <p:nvPr/>
              </p:nvGrpSpPr>
              <p:grpSpPr bwMode="auto">
                <a:xfrm>
                  <a:off x="7183" y="2484"/>
                  <a:ext cx="96" cy="165"/>
                  <a:chOff x="7183" y="2484"/>
                  <a:chExt cx="96" cy="165"/>
                </a:xfrm>
              </p:grpSpPr>
              <p:sp>
                <p:nvSpPr>
                  <p:cNvPr id="282" name="Freeform 142">
                    <a:extLst>
                      <a:ext uri="{FF2B5EF4-FFF2-40B4-BE49-F238E27FC236}">
                        <a16:creationId xmlns:a16="http://schemas.microsoft.com/office/drawing/2014/main" id="{E8F0BFF0-B3BE-4C1B-A8F7-69EF8559A9B3}"/>
                      </a:ext>
                    </a:extLst>
                  </p:cNvPr>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3" name="Freeform 143">
                    <a:extLst>
                      <a:ext uri="{FF2B5EF4-FFF2-40B4-BE49-F238E27FC236}">
                        <a16:creationId xmlns:a16="http://schemas.microsoft.com/office/drawing/2014/main" id="{2E617318-32AC-4C1C-9FA6-7D4790D6FE00}"/>
                      </a:ext>
                    </a:extLst>
                  </p:cNvPr>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4" name="Freeform 144">
                    <a:extLst>
                      <a:ext uri="{FF2B5EF4-FFF2-40B4-BE49-F238E27FC236}">
                        <a16:creationId xmlns:a16="http://schemas.microsoft.com/office/drawing/2014/main" id="{B55E1332-4C22-4912-B0B3-6D69967EDB8A}"/>
                      </a:ext>
                    </a:extLst>
                  </p:cNvPr>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5" name="Freeform 145">
                    <a:extLst>
                      <a:ext uri="{FF2B5EF4-FFF2-40B4-BE49-F238E27FC236}">
                        <a16:creationId xmlns:a16="http://schemas.microsoft.com/office/drawing/2014/main" id="{9A72663A-7C7B-42E1-ADF2-1756A8DD2439}"/>
                      </a:ext>
                    </a:extLst>
                  </p:cNvPr>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6" name="Freeform 146">
                    <a:extLst>
                      <a:ext uri="{FF2B5EF4-FFF2-40B4-BE49-F238E27FC236}">
                        <a16:creationId xmlns:a16="http://schemas.microsoft.com/office/drawing/2014/main" id="{CB5E697E-F098-4B1C-A4BE-19D84A592A20}"/>
                      </a:ext>
                    </a:extLst>
                  </p:cNvPr>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7" name="Freeform 147">
                    <a:extLst>
                      <a:ext uri="{FF2B5EF4-FFF2-40B4-BE49-F238E27FC236}">
                        <a16:creationId xmlns:a16="http://schemas.microsoft.com/office/drawing/2014/main" id="{98F313E7-2807-4702-8EB5-527F2B371A51}"/>
                      </a:ext>
                    </a:extLst>
                  </p:cNvPr>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8" name="Freeform 148">
                    <a:extLst>
                      <a:ext uri="{FF2B5EF4-FFF2-40B4-BE49-F238E27FC236}">
                        <a16:creationId xmlns:a16="http://schemas.microsoft.com/office/drawing/2014/main" id="{0477E74E-6854-4FA5-96E6-D026929CBB20}"/>
                      </a:ext>
                    </a:extLst>
                  </p:cNvPr>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81" name="Freeform 150">
                  <a:extLst>
                    <a:ext uri="{FF2B5EF4-FFF2-40B4-BE49-F238E27FC236}">
                      <a16:creationId xmlns:a16="http://schemas.microsoft.com/office/drawing/2014/main" id="{4C5843DB-5761-4748-9276-44CAA0FCC327}"/>
                    </a:ext>
                  </a:extLst>
                </p:cNvPr>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344" name="スライド番号プレースホルダー 3">
            <a:extLst>
              <a:ext uri="{FF2B5EF4-FFF2-40B4-BE49-F238E27FC236}">
                <a16:creationId xmlns:a16="http://schemas.microsoft.com/office/drawing/2014/main" id="{CDAB908A-B46B-4615-A79B-259F2BD8906A}"/>
              </a:ext>
            </a:extLst>
          </p:cNvPr>
          <p:cNvSpPr>
            <a:spLocks noGrp="1"/>
          </p:cNvSpPr>
          <p:nvPr>
            <p:ph type="sldNum" sz="quarter" idx="12"/>
          </p:nvPr>
        </p:nvSpPr>
        <p:spPr>
          <a:xfrm>
            <a:off x="8610600" y="6356350"/>
            <a:ext cx="3425890" cy="365125"/>
          </a:xfrm>
        </p:spPr>
        <p:txBody>
          <a:bodyPr/>
          <a:lstStyle/>
          <a:p>
            <a:fld id="{63DCA85F-F225-44A4-AEA8-9083CAE61796}" type="slidenum">
              <a:rPr kumimoji="1" lang="ja-JP" altLang="en-US" smtClean="0"/>
              <a:t>29</a:t>
            </a:fld>
            <a:endParaRPr kumimoji="1" lang="ja-JP" altLang="en-US" dirty="0"/>
          </a:p>
        </p:txBody>
      </p:sp>
      <p:sp>
        <p:nvSpPr>
          <p:cNvPr id="346" name="テキスト ボックス 345">
            <a:extLst>
              <a:ext uri="{FF2B5EF4-FFF2-40B4-BE49-F238E27FC236}">
                <a16:creationId xmlns:a16="http://schemas.microsoft.com/office/drawing/2014/main" id="{4229B171-4A3E-40F2-B580-50065541CD03}"/>
              </a:ext>
            </a:extLst>
          </p:cNvPr>
          <p:cNvSpPr txBox="1"/>
          <p:nvPr/>
        </p:nvSpPr>
        <p:spPr>
          <a:xfrm>
            <a:off x="810422" y="5919645"/>
            <a:ext cx="4329207" cy="769441"/>
          </a:xfrm>
          <a:prstGeom prst="rect">
            <a:avLst/>
          </a:prstGeom>
          <a:solidFill>
            <a:srgbClr val="FFFFCC"/>
          </a:solidFill>
          <a:ln w="28575">
            <a:solidFill>
              <a:srgbClr val="00B050"/>
            </a:solidFill>
          </a:ln>
        </p:spPr>
        <p:txBody>
          <a:bodyPr wrap="square" rtlCol="0">
            <a:spAutoFit/>
          </a:bodyPr>
          <a:lstStyle/>
          <a:p>
            <a:r>
              <a:rPr kumimoji="1" lang="ja-JP" altLang="en-US" sz="4400" b="1" dirty="0">
                <a:solidFill>
                  <a:schemeClr val="accent5">
                    <a:lumMod val="75000"/>
                  </a:schemeClr>
                </a:solidFill>
              </a:rPr>
              <a:t>「自由なシステム」</a:t>
            </a:r>
            <a:endParaRPr kumimoji="1" lang="en-US" altLang="ja-JP" sz="4400" b="1" dirty="0">
              <a:solidFill>
                <a:schemeClr val="accent5">
                  <a:lumMod val="75000"/>
                </a:schemeClr>
              </a:solidFill>
            </a:endParaRPr>
          </a:p>
        </p:txBody>
      </p:sp>
      <p:sp>
        <p:nvSpPr>
          <p:cNvPr id="347" name="テキスト ボックス 346">
            <a:extLst>
              <a:ext uri="{FF2B5EF4-FFF2-40B4-BE49-F238E27FC236}">
                <a16:creationId xmlns:a16="http://schemas.microsoft.com/office/drawing/2014/main" id="{ACBA5A5B-012E-44D6-B6D5-C3F948836299}"/>
              </a:ext>
            </a:extLst>
          </p:cNvPr>
          <p:cNvSpPr txBox="1"/>
          <p:nvPr/>
        </p:nvSpPr>
        <p:spPr>
          <a:xfrm>
            <a:off x="7027667" y="5947846"/>
            <a:ext cx="4352986" cy="769441"/>
          </a:xfrm>
          <a:prstGeom prst="rect">
            <a:avLst/>
          </a:prstGeom>
          <a:solidFill>
            <a:srgbClr val="FFFFCC"/>
          </a:solidFill>
          <a:ln w="28575">
            <a:solidFill>
              <a:srgbClr val="FF0000"/>
            </a:solidFill>
          </a:ln>
        </p:spPr>
        <p:txBody>
          <a:bodyPr wrap="square" rtlCol="0">
            <a:spAutoFit/>
          </a:bodyPr>
          <a:lstStyle/>
          <a:p>
            <a:r>
              <a:rPr kumimoji="1" lang="ja-JP" altLang="en-US" sz="4400" b="1" dirty="0">
                <a:solidFill>
                  <a:schemeClr val="accent5">
                    <a:lumMod val="75000"/>
                  </a:schemeClr>
                </a:solidFill>
              </a:rPr>
              <a:t>「厳格なシステム」</a:t>
            </a:r>
            <a:endParaRPr kumimoji="1" lang="en-US" altLang="ja-JP" sz="4400" b="1" dirty="0">
              <a:solidFill>
                <a:schemeClr val="accent5">
                  <a:lumMod val="75000"/>
                </a:schemeClr>
              </a:solidFill>
            </a:endParaRPr>
          </a:p>
        </p:txBody>
      </p:sp>
      <p:sp>
        <p:nvSpPr>
          <p:cNvPr id="349" name="矢印: 上カーブ 348">
            <a:extLst>
              <a:ext uri="{FF2B5EF4-FFF2-40B4-BE49-F238E27FC236}">
                <a16:creationId xmlns:a16="http://schemas.microsoft.com/office/drawing/2014/main" id="{189FB8E9-4B65-4C66-AF5B-58644A433B8B}"/>
              </a:ext>
            </a:extLst>
          </p:cNvPr>
          <p:cNvSpPr/>
          <p:nvPr/>
        </p:nvSpPr>
        <p:spPr>
          <a:xfrm flipH="1">
            <a:off x="5292220" y="6248688"/>
            <a:ext cx="1482161" cy="392269"/>
          </a:xfrm>
          <a:prstGeom prst="curvedUp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sp>
        <p:nvSpPr>
          <p:cNvPr id="350" name="矢印: 上カーブ 349">
            <a:extLst>
              <a:ext uri="{FF2B5EF4-FFF2-40B4-BE49-F238E27FC236}">
                <a16:creationId xmlns:a16="http://schemas.microsoft.com/office/drawing/2014/main" id="{4CF78FD9-B9C5-4EEF-8724-77250EF66ECF}"/>
              </a:ext>
            </a:extLst>
          </p:cNvPr>
          <p:cNvSpPr/>
          <p:nvPr/>
        </p:nvSpPr>
        <p:spPr>
          <a:xfrm rot="10800000" flipH="1">
            <a:off x="5350682" y="5756884"/>
            <a:ext cx="1423700" cy="378906"/>
          </a:xfrm>
          <a:prstGeom prst="curved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sp>
        <p:nvSpPr>
          <p:cNvPr id="351" name="矢印: 左右 350">
            <a:extLst>
              <a:ext uri="{FF2B5EF4-FFF2-40B4-BE49-F238E27FC236}">
                <a16:creationId xmlns:a16="http://schemas.microsoft.com/office/drawing/2014/main" id="{C26697DB-CF39-42FE-B0A7-5CD0C174EB5A}"/>
              </a:ext>
            </a:extLst>
          </p:cNvPr>
          <p:cNvSpPr/>
          <p:nvPr/>
        </p:nvSpPr>
        <p:spPr>
          <a:xfrm>
            <a:off x="5571630" y="5949792"/>
            <a:ext cx="1027358" cy="471433"/>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テキスト ボックス 347">
            <a:extLst>
              <a:ext uri="{FF2B5EF4-FFF2-40B4-BE49-F238E27FC236}">
                <a16:creationId xmlns:a16="http://schemas.microsoft.com/office/drawing/2014/main" id="{3B440B28-F70C-4CF0-A8EF-D9ABD867A1D6}"/>
              </a:ext>
            </a:extLst>
          </p:cNvPr>
          <p:cNvSpPr txBox="1"/>
          <p:nvPr/>
        </p:nvSpPr>
        <p:spPr>
          <a:xfrm>
            <a:off x="5426062" y="322858"/>
            <a:ext cx="4088478" cy="400110"/>
          </a:xfrm>
          <a:prstGeom prst="rect">
            <a:avLst/>
          </a:prstGeom>
          <a:noFill/>
        </p:spPr>
        <p:txBody>
          <a:bodyPr wrap="square" rtlCol="0">
            <a:spAutoFit/>
          </a:bodyPr>
          <a:lstStyle/>
          <a:p>
            <a:r>
              <a:rPr kumimoji="1" lang="ja-JP" altLang="en-US" sz="2000" dirty="0">
                <a:latin typeface="DN_TB_Shinbun_Gothic_Std_M" panose="02000503000000000000" pitchFamily="2" charset="-128"/>
                <a:ea typeface="DN_TB_Shinbun_Gothic_Std_M" panose="02000503000000000000" pitchFamily="2" charset="-128"/>
              </a:rPr>
              <a:t>組織 </a:t>
            </a:r>
            <a:r>
              <a:rPr kumimoji="1" lang="en-US" altLang="ja-JP" sz="2000" dirty="0">
                <a:latin typeface="DN_TB_Shinbun_Gothic_Std_M" panose="02000503000000000000" pitchFamily="2" charset="-128"/>
                <a:ea typeface="DN_TB_Shinbun_Gothic_Std_M" panose="02000503000000000000" pitchFamily="2" charset="-128"/>
              </a:rPr>
              <a:t>(</a:t>
            </a:r>
            <a:r>
              <a:rPr kumimoji="1" lang="ja-JP" altLang="en-US" sz="2000" dirty="0">
                <a:latin typeface="DN_TB_Shinbun_Gothic_Std_M" panose="02000503000000000000" pitchFamily="2" charset="-128"/>
                <a:ea typeface="DN_TB_Shinbun_Gothic_Std_M" panose="02000503000000000000" pitchFamily="2" charset="-128"/>
              </a:rPr>
              <a:t>企業・行政庁・独法 </a:t>
            </a:r>
            <a:r>
              <a:rPr kumimoji="1" lang="en-US" altLang="ja-JP" sz="2000" dirty="0" err="1">
                <a:latin typeface="DN_TB_Shinbun_Gothic_Std_M" panose="02000503000000000000" pitchFamily="2" charset="-128"/>
                <a:ea typeface="DN_TB_Shinbun_Gothic_Std_M" panose="02000503000000000000" pitchFamily="2" charset="-128"/>
              </a:rPr>
              <a:t>etc</a:t>
            </a:r>
            <a:r>
              <a:rPr kumimoji="1" lang="en-US" altLang="ja-JP" sz="2000" dirty="0">
                <a:latin typeface="DN_TB_Shinbun_Gothic_Std_M" panose="02000503000000000000" pitchFamily="2" charset="-128"/>
                <a:ea typeface="DN_TB_Shinbun_Gothic_Std_M" panose="02000503000000000000" pitchFamily="2" charset="-128"/>
              </a:rPr>
              <a:t>)</a:t>
            </a:r>
            <a:endParaRPr kumimoji="1" lang="ja-JP" altLang="en-US" sz="2000" dirty="0">
              <a:latin typeface="DN_TB_Shinbun_Gothic_Std_M" panose="02000503000000000000" pitchFamily="2" charset="-128"/>
              <a:ea typeface="DN_TB_Shinbun_Gothic_Std_M" panose="02000503000000000000" pitchFamily="2" charset="-128"/>
            </a:endParaRPr>
          </a:p>
        </p:txBody>
      </p:sp>
      <p:sp>
        <p:nvSpPr>
          <p:cNvPr id="354" name="テキスト ボックス 353">
            <a:extLst>
              <a:ext uri="{FF2B5EF4-FFF2-40B4-BE49-F238E27FC236}">
                <a16:creationId xmlns:a16="http://schemas.microsoft.com/office/drawing/2014/main" id="{E92F569E-14D8-47CE-A598-2E8F20B1F343}"/>
              </a:ext>
            </a:extLst>
          </p:cNvPr>
          <p:cNvSpPr txBox="1"/>
          <p:nvPr/>
        </p:nvSpPr>
        <p:spPr>
          <a:xfrm>
            <a:off x="983874" y="4772320"/>
            <a:ext cx="2382063" cy="1015663"/>
          </a:xfrm>
          <a:prstGeom prst="rect">
            <a:avLst/>
          </a:prstGeom>
          <a:solidFill>
            <a:schemeClr val="accent6">
              <a:lumMod val="20000"/>
              <a:lumOff val="80000"/>
            </a:schemeClr>
          </a:solidFill>
        </p:spPr>
        <p:txBody>
          <a:bodyPr wrap="square" rtlCol="0">
            <a:spAutoFit/>
          </a:bodyPr>
          <a:lstStyle/>
          <a:p>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行動規範</a:t>
            </a:r>
            <a:r>
              <a:rPr kumimoji="1" lang="en-US" altLang="ja-JP" sz="1200" dirty="0">
                <a:latin typeface="DN_TB_Shinbun_Gothic_Std_M" panose="02000503000000000000" pitchFamily="2" charset="-128"/>
                <a:ea typeface="DN_TB_Shinbun_Gothic_Std_M" panose="02000503000000000000" pitchFamily="2" charset="-128"/>
              </a:rPr>
              <a:t>(A)]</a:t>
            </a:r>
            <a:r>
              <a:rPr kumimoji="1" lang="en-US" altLang="ja-JP" sz="1200" dirty="0">
                <a:latin typeface="DN_TB_Shinbun_Mincho_Std_L" panose="02000503000000000000" pitchFamily="2" charset="-128"/>
                <a:ea typeface="DN_TB_Shinbun_Mincho_Std_L" panose="02000503000000000000" pitchFamily="2" charset="-128"/>
              </a:rPr>
              <a:t> </a:t>
            </a:r>
            <a:r>
              <a:rPr kumimoji="1" lang="ja-JP" altLang="en-US" sz="1200" b="1" dirty="0">
                <a:latin typeface="DN_TB_Shinbun_Mincho_Std_L" panose="02000503000000000000" pitchFamily="2" charset="-128"/>
                <a:ea typeface="DN_TB_Shinbun_Mincho_Std_L" panose="02000503000000000000" pitchFamily="2" charset="-128"/>
              </a:rPr>
              <a:t>大学的・研究者的</a:t>
            </a:r>
          </a:p>
          <a:p>
            <a:r>
              <a:rPr kumimoji="1" lang="ja-JP" altLang="en-US" sz="1200" b="1" dirty="0">
                <a:latin typeface="DN_TB_Shinbun_Mincho_Std_L" panose="02000503000000000000" pitchFamily="2" charset="-128"/>
                <a:ea typeface="DN_TB_Shinbun_Mincho_Std_L" panose="02000503000000000000" pitchFamily="2" charset="-128"/>
              </a:rPr>
              <a:t>試行錯誤主義・同僚主義・独立</a:t>
            </a:r>
          </a:p>
          <a:p>
            <a:r>
              <a:rPr kumimoji="1" lang="ja-JP" altLang="en-US" sz="1200" b="1" dirty="0">
                <a:latin typeface="DN_TB_Shinbun_Mincho_Std_L" panose="02000503000000000000" pitchFamily="2" charset="-128"/>
                <a:ea typeface="DN_TB_Shinbun_Mincho_Std_L" panose="02000503000000000000" pitchFamily="2" charset="-128"/>
              </a:rPr>
              <a:t>組織的指揮命令体系に属さない</a:t>
            </a:r>
          </a:p>
          <a:p>
            <a:r>
              <a:rPr kumimoji="1" lang="ja-JP" altLang="en-US" sz="1200" b="1" dirty="0">
                <a:latin typeface="DN_TB_Shinbun_Mincho_Std_L" panose="02000503000000000000" pitchFamily="2" charset="-128"/>
                <a:ea typeface="DN_TB_Shinbun_Mincho_Std_L" panose="02000503000000000000" pitchFamily="2" charset="-128"/>
              </a:rPr>
              <a:t>原則的自由／例外的規制</a:t>
            </a:r>
          </a:p>
          <a:p>
            <a:r>
              <a:rPr kumimoji="1" lang="ja-JP" altLang="en-US" sz="1200" b="1" dirty="0">
                <a:latin typeface="DN_TB_Shinbun_Mincho_Std_L" panose="02000503000000000000" pitchFamily="2" charset="-128"/>
                <a:ea typeface="DN_TB_Shinbun_Mincho_Std_L" panose="02000503000000000000" pitchFamily="2" charset="-128"/>
              </a:rPr>
              <a:t>専門家としての意思決定</a:t>
            </a:r>
            <a:endParaRPr kumimoji="1" lang="en-US" altLang="ja-JP" sz="1200" b="1" dirty="0">
              <a:latin typeface="DN_TB_Shinbun_Mincho_Std_L" panose="02000503000000000000" pitchFamily="2" charset="-128"/>
              <a:ea typeface="DN_TB_Shinbun_Mincho_Std_L" panose="02000503000000000000" pitchFamily="2" charset="-128"/>
            </a:endParaRPr>
          </a:p>
        </p:txBody>
      </p:sp>
      <p:sp>
        <p:nvSpPr>
          <p:cNvPr id="355" name="テキスト ボックス 354">
            <a:extLst>
              <a:ext uri="{FF2B5EF4-FFF2-40B4-BE49-F238E27FC236}">
                <a16:creationId xmlns:a16="http://schemas.microsoft.com/office/drawing/2014/main" id="{39ED4F13-050A-4B9B-B327-74FDCBBD5AE3}"/>
              </a:ext>
            </a:extLst>
          </p:cNvPr>
          <p:cNvSpPr txBox="1"/>
          <p:nvPr/>
        </p:nvSpPr>
        <p:spPr>
          <a:xfrm>
            <a:off x="7848110" y="5233128"/>
            <a:ext cx="4012885" cy="646331"/>
          </a:xfrm>
          <a:prstGeom prst="rect">
            <a:avLst/>
          </a:prstGeom>
          <a:solidFill>
            <a:schemeClr val="accent4">
              <a:lumMod val="20000"/>
              <a:lumOff val="80000"/>
            </a:schemeClr>
          </a:solidFill>
        </p:spPr>
        <p:txBody>
          <a:bodyPr wrap="square" rtlCol="0">
            <a:spAutoFit/>
          </a:bodyPr>
          <a:lstStyle/>
          <a:p>
            <a:pPr algn="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行動規範</a:t>
            </a:r>
            <a:r>
              <a:rPr lang="en-US" altLang="ja-JP" sz="1200" dirty="0">
                <a:latin typeface="DN_TB_Shinbun_Gothic_Std_M" panose="02000503000000000000" pitchFamily="2" charset="-128"/>
                <a:ea typeface="DN_TB_Shinbun_Gothic_Std_M" panose="02000503000000000000" pitchFamily="2" charset="-128"/>
              </a:rPr>
              <a:t>(B)</a:t>
            </a:r>
            <a:r>
              <a:rPr kumimoji="1" lang="en-US" altLang="ja-JP" sz="1200" dirty="0">
                <a:latin typeface="DN_TB_Shinbun_Gothic_Std_M" panose="02000503000000000000" pitchFamily="2" charset="-128"/>
                <a:ea typeface="DN_TB_Shinbun_Gothic_Std_M" panose="02000503000000000000" pitchFamily="2" charset="-128"/>
              </a:rPr>
              <a:t>] </a:t>
            </a:r>
            <a:r>
              <a:rPr kumimoji="1" lang="ja-JP" altLang="en-US" sz="1200" b="1" dirty="0">
                <a:latin typeface="DN_TB_Shinbun_Mincho_Std_L" panose="02000503000000000000" pitchFamily="2" charset="-128"/>
                <a:ea typeface="DN_TB_Shinbun_Mincho_Std_L" panose="02000503000000000000" pitchFamily="2" charset="-128"/>
              </a:rPr>
              <a:t>企業的・従業員的・計画主義</a:t>
            </a:r>
            <a:endParaRPr kumimoji="1" lang="en-US" altLang="ja-JP" sz="1200" b="1" dirty="0">
              <a:latin typeface="DN_TB_Shinbun_Mincho_Std_L" panose="02000503000000000000" pitchFamily="2" charset="-128"/>
              <a:ea typeface="DN_TB_Shinbun_Mincho_Std_L" panose="02000503000000000000" pitchFamily="2" charset="-128"/>
            </a:endParaRPr>
          </a:p>
          <a:p>
            <a:pPr algn="r"/>
            <a:r>
              <a:rPr kumimoji="1" lang="ja-JP" altLang="en-US" sz="1200" b="1" dirty="0">
                <a:latin typeface="DN_TB_Shinbun_Mincho_Std_L" panose="02000503000000000000" pitchFamily="2" charset="-128"/>
                <a:ea typeface="DN_TB_Shinbun_Mincho_Std_L" panose="02000503000000000000" pitchFamily="2" charset="-128"/>
              </a:rPr>
              <a:t>官僚主義・従属・組織的指揮命令体系に服する</a:t>
            </a:r>
            <a:endParaRPr kumimoji="1" lang="en-US" altLang="ja-JP" sz="1200" b="1" dirty="0">
              <a:latin typeface="DN_TB_Shinbun_Mincho_Std_L" panose="02000503000000000000" pitchFamily="2" charset="-128"/>
              <a:ea typeface="DN_TB_Shinbun_Mincho_Std_L" panose="02000503000000000000" pitchFamily="2" charset="-128"/>
            </a:endParaRPr>
          </a:p>
          <a:p>
            <a:pPr algn="r"/>
            <a:r>
              <a:rPr kumimoji="1" lang="ja-JP" altLang="en-US" sz="1200" b="1" dirty="0">
                <a:latin typeface="DN_TB_Shinbun_Mincho_Std_L" panose="02000503000000000000" pitchFamily="2" charset="-128"/>
                <a:ea typeface="DN_TB_Shinbun_Mincho_Std_L" panose="02000503000000000000" pitchFamily="2" charset="-128"/>
              </a:rPr>
              <a:t>原則的規制／例外的自由・組織的な意思決定</a:t>
            </a:r>
            <a:endParaRPr kumimoji="1" lang="en-US" altLang="ja-JP" sz="1200" b="1" dirty="0">
              <a:latin typeface="DN_TB_Shinbun_Mincho_Std_L" panose="02000503000000000000" pitchFamily="2" charset="-128"/>
              <a:ea typeface="DN_TB_Shinbun_Mincho_Std_L" panose="02000503000000000000" pitchFamily="2" charset="-128"/>
            </a:endParaRPr>
          </a:p>
        </p:txBody>
      </p:sp>
    </p:spTree>
    <p:extLst>
      <p:ext uri="{BB962C8B-B14F-4D97-AF65-F5344CB8AC3E}">
        <p14:creationId xmlns:p14="http://schemas.microsoft.com/office/powerpoint/2010/main" val="413381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角丸四角形吹き出し 87"/>
          <p:cNvSpPr/>
          <p:nvPr/>
        </p:nvSpPr>
        <p:spPr>
          <a:xfrm>
            <a:off x="7111337" y="677557"/>
            <a:ext cx="1659104" cy="575441"/>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けしからんな</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3</a:t>
            </a:fld>
            <a:endParaRPr kumimoji="1" lang="ja-JP" altLang="en-US" dirty="0"/>
          </a:p>
        </p:txBody>
      </p:sp>
      <p:pic>
        <p:nvPicPr>
          <p:cNvPr id="5" name="図 4"/>
          <p:cNvPicPr>
            <a:picLocks noChangeAspect="1"/>
          </p:cNvPicPr>
          <p:nvPr/>
        </p:nvPicPr>
        <p:blipFill>
          <a:blip r:embed="rId2"/>
          <a:stretch>
            <a:fillRect/>
          </a:stretch>
        </p:blipFill>
        <p:spPr>
          <a:xfrm>
            <a:off x="215349" y="894321"/>
            <a:ext cx="6257333" cy="3519750"/>
          </a:xfrm>
          <a:prstGeom prst="rect">
            <a:avLst/>
          </a:prstGeom>
          <a:ln w="57150">
            <a:solidFill>
              <a:schemeClr val="bg1">
                <a:lumMod val="75000"/>
              </a:schemeClr>
            </a:solidFill>
          </a:ln>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267" y="4248161"/>
            <a:ext cx="1660226" cy="2428594"/>
          </a:xfrm>
          <a:prstGeom prst="rect">
            <a:avLst/>
          </a:prstGeom>
        </p:spPr>
      </p:pic>
      <p:sp>
        <p:nvSpPr>
          <p:cNvPr id="13" name="角丸四角形 12"/>
          <p:cNvSpPr/>
          <p:nvPr/>
        </p:nvSpPr>
        <p:spPr>
          <a:xfrm>
            <a:off x="288647" y="4563234"/>
            <a:ext cx="1861559" cy="12203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実 物</a:t>
            </a:r>
            <a:endParaRPr kumimoji="1" lang="en-US" altLang="ja-JP" sz="3600" b="1" dirty="0">
              <a:solidFill>
                <a:schemeClr val="bg1"/>
              </a:solidFill>
            </a:endParaRPr>
          </a:p>
          <a:p>
            <a:pPr algn="ctr"/>
            <a:r>
              <a:rPr kumimoji="1" lang="ja-JP" altLang="en-US" sz="3600" b="1" dirty="0">
                <a:solidFill>
                  <a:schemeClr val="bg1"/>
                </a:solidFill>
              </a:rPr>
              <a:t>本物</a:t>
            </a: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3" y="5504175"/>
            <a:ext cx="1507257" cy="968123"/>
          </a:xfrm>
          <a:prstGeom prst="rect">
            <a:avLst/>
          </a:prstGeom>
        </p:spPr>
      </p:pic>
      <p:pic>
        <p:nvPicPr>
          <p:cNvPr id="15" name="図 14"/>
          <p:cNvPicPr>
            <a:picLocks noChangeAspect="1"/>
          </p:cNvPicPr>
          <p:nvPr/>
        </p:nvPicPr>
        <p:blipFill>
          <a:blip r:embed="rId5"/>
          <a:stretch>
            <a:fillRect/>
          </a:stretch>
        </p:blipFill>
        <p:spPr>
          <a:xfrm>
            <a:off x="5946622" y="2875775"/>
            <a:ext cx="6089868" cy="3425551"/>
          </a:xfrm>
          <a:prstGeom prst="rect">
            <a:avLst/>
          </a:prstGeom>
          <a:ln w="57150">
            <a:solidFill>
              <a:schemeClr val="bg1">
                <a:lumMod val="75000"/>
              </a:schemeClr>
            </a:solidFill>
          </a:ln>
        </p:spPr>
      </p:pic>
      <p:grpSp>
        <p:nvGrpSpPr>
          <p:cNvPr id="16" name="Group 82"/>
          <p:cNvGrpSpPr>
            <a:grpSpLocks noChangeAspect="1"/>
          </p:cNvGrpSpPr>
          <p:nvPr/>
        </p:nvGrpSpPr>
        <p:grpSpPr bwMode="auto">
          <a:xfrm>
            <a:off x="6983196" y="1347204"/>
            <a:ext cx="1781042" cy="3623498"/>
            <a:chOff x="6422" y="1669"/>
            <a:chExt cx="928" cy="1888"/>
          </a:xfrm>
        </p:grpSpPr>
        <p:sp>
          <p:nvSpPr>
            <p:cNvPr id="17"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8" name="Group 152"/>
            <p:cNvGrpSpPr>
              <a:grpSpLocks/>
            </p:cNvGrpSpPr>
            <p:nvPr/>
          </p:nvGrpSpPr>
          <p:grpSpPr bwMode="auto">
            <a:xfrm>
              <a:off x="6427" y="1674"/>
              <a:ext cx="918" cy="1807"/>
              <a:chOff x="6427" y="1674"/>
              <a:chExt cx="918" cy="1807"/>
            </a:xfrm>
          </p:grpSpPr>
          <p:grpSp>
            <p:nvGrpSpPr>
              <p:cNvPr id="19" name="Group 89"/>
              <p:cNvGrpSpPr>
                <a:grpSpLocks/>
              </p:cNvGrpSpPr>
              <p:nvPr/>
            </p:nvGrpSpPr>
            <p:grpSpPr bwMode="auto">
              <a:xfrm>
                <a:off x="6852" y="3268"/>
                <a:ext cx="354" cy="213"/>
                <a:chOff x="6852" y="3268"/>
                <a:chExt cx="354" cy="213"/>
              </a:xfrm>
            </p:grpSpPr>
            <p:sp>
              <p:nvSpPr>
                <p:cNvPr id="82"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3" name="Group 88"/>
                <p:cNvGrpSpPr>
                  <a:grpSpLocks/>
                </p:cNvGrpSpPr>
                <p:nvPr/>
              </p:nvGrpSpPr>
              <p:grpSpPr bwMode="auto">
                <a:xfrm>
                  <a:off x="6861" y="3312"/>
                  <a:ext cx="316" cy="146"/>
                  <a:chOff x="6861" y="3312"/>
                  <a:chExt cx="316" cy="146"/>
                </a:xfrm>
              </p:grpSpPr>
              <p:sp>
                <p:nvSpPr>
                  <p:cNvPr id="84"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0" name="Group 109"/>
              <p:cNvGrpSpPr>
                <a:grpSpLocks/>
              </p:cNvGrpSpPr>
              <p:nvPr/>
            </p:nvGrpSpPr>
            <p:grpSpPr bwMode="auto">
              <a:xfrm>
                <a:off x="6561" y="1862"/>
                <a:ext cx="784" cy="1497"/>
                <a:chOff x="6561" y="1862"/>
                <a:chExt cx="784" cy="1497"/>
              </a:xfrm>
            </p:grpSpPr>
            <p:sp>
              <p:nvSpPr>
                <p:cNvPr id="63"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1" name="Group 121"/>
              <p:cNvGrpSpPr>
                <a:grpSpLocks/>
              </p:cNvGrpSpPr>
              <p:nvPr/>
            </p:nvGrpSpPr>
            <p:grpSpPr bwMode="auto">
              <a:xfrm>
                <a:off x="6427" y="1938"/>
                <a:ext cx="190" cy="119"/>
                <a:chOff x="6427" y="1938"/>
                <a:chExt cx="190" cy="119"/>
              </a:xfrm>
            </p:grpSpPr>
            <p:grpSp>
              <p:nvGrpSpPr>
                <p:cNvPr id="52" name="Group 119"/>
                <p:cNvGrpSpPr>
                  <a:grpSpLocks/>
                </p:cNvGrpSpPr>
                <p:nvPr/>
              </p:nvGrpSpPr>
              <p:grpSpPr bwMode="auto">
                <a:xfrm>
                  <a:off x="6427" y="1938"/>
                  <a:ext cx="172" cy="105"/>
                  <a:chOff x="6427" y="1938"/>
                  <a:chExt cx="172" cy="105"/>
                </a:xfrm>
              </p:grpSpPr>
              <p:sp>
                <p:nvSpPr>
                  <p:cNvPr id="54"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3"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41"/>
              <p:cNvGrpSpPr>
                <a:grpSpLocks/>
              </p:cNvGrpSpPr>
              <p:nvPr/>
            </p:nvGrpSpPr>
            <p:grpSpPr bwMode="auto">
              <a:xfrm>
                <a:off x="6949" y="1674"/>
                <a:ext cx="193" cy="267"/>
                <a:chOff x="6949" y="1674"/>
                <a:chExt cx="193" cy="267"/>
              </a:xfrm>
            </p:grpSpPr>
            <p:sp>
              <p:nvSpPr>
                <p:cNvPr id="33"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51"/>
              <p:cNvGrpSpPr>
                <a:grpSpLocks/>
              </p:cNvGrpSpPr>
              <p:nvPr/>
            </p:nvGrpSpPr>
            <p:grpSpPr bwMode="auto">
              <a:xfrm>
                <a:off x="7183" y="2468"/>
                <a:ext cx="107" cy="181"/>
                <a:chOff x="7183" y="2468"/>
                <a:chExt cx="107" cy="181"/>
              </a:xfrm>
            </p:grpSpPr>
            <p:grpSp>
              <p:nvGrpSpPr>
                <p:cNvPr id="24" name="Group 149"/>
                <p:cNvGrpSpPr>
                  <a:grpSpLocks/>
                </p:cNvGrpSpPr>
                <p:nvPr/>
              </p:nvGrpSpPr>
              <p:grpSpPr bwMode="auto">
                <a:xfrm>
                  <a:off x="7183" y="2484"/>
                  <a:ext cx="96" cy="165"/>
                  <a:chOff x="7183" y="2484"/>
                  <a:chExt cx="96" cy="165"/>
                </a:xfrm>
              </p:grpSpPr>
              <p:sp>
                <p:nvSpPr>
                  <p:cNvPr id="26"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5"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pic>
        <p:nvPicPr>
          <p:cNvPr id="90" name="図 89"/>
          <p:cNvPicPr>
            <a:picLocks noChangeAspect="1"/>
          </p:cNvPicPr>
          <p:nvPr/>
        </p:nvPicPr>
        <p:blipFill>
          <a:blip r:embed="rId6"/>
          <a:stretch>
            <a:fillRect/>
          </a:stretch>
        </p:blipFill>
        <p:spPr>
          <a:xfrm>
            <a:off x="9042417" y="952500"/>
            <a:ext cx="2231616" cy="1785293"/>
          </a:xfrm>
          <a:prstGeom prst="rect">
            <a:avLst/>
          </a:prstGeom>
        </p:spPr>
      </p:pic>
      <p:sp>
        <p:nvSpPr>
          <p:cNvPr id="91" name="テキスト ボックス 90">
            <a:extLst>
              <a:ext uri="{FF2B5EF4-FFF2-40B4-BE49-F238E27FC236}">
                <a16:creationId xmlns:a16="http://schemas.microsoft.com/office/drawing/2014/main" id="{32E32034-5971-4F28-A43A-F237E94ECE09}"/>
              </a:ext>
            </a:extLst>
          </p:cNvPr>
          <p:cNvSpPr txBox="1"/>
          <p:nvPr/>
        </p:nvSpPr>
        <p:spPr>
          <a:xfrm>
            <a:off x="24226" y="81804"/>
            <a:ext cx="11033761" cy="523220"/>
          </a:xfrm>
          <a:prstGeom prst="rect">
            <a:avLst/>
          </a:prstGeom>
          <a:noFill/>
        </p:spPr>
        <p:txBody>
          <a:bodyPr wrap="square" rtlCol="0">
            <a:spAutoFit/>
          </a:bodyPr>
          <a:lstStyle/>
          <a:p>
            <a:r>
              <a:rPr kumimoji="1" lang="ja-JP" altLang="en-US" sz="2800" b="1" dirty="0">
                <a:highlight>
                  <a:srgbClr val="FFFF00"/>
                </a:highlight>
              </a:rPr>
              <a:t>その裏側は、ちゃんと、このような自作システムになっているのである。</a:t>
            </a:r>
            <a:endParaRPr kumimoji="1" lang="ja-JP" altLang="en-US" sz="2400" b="1" dirty="0">
              <a:highlight>
                <a:srgbClr val="FFFF00"/>
              </a:highlight>
            </a:endParaRPr>
          </a:p>
        </p:txBody>
      </p:sp>
    </p:spTree>
    <p:extLst>
      <p:ext uri="{BB962C8B-B14F-4D97-AF65-F5344CB8AC3E}">
        <p14:creationId xmlns:p14="http://schemas.microsoft.com/office/powerpoint/2010/main" val="3774899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爆発 2 46"/>
          <p:cNvSpPr/>
          <p:nvPr/>
        </p:nvSpPr>
        <p:spPr>
          <a:xfrm>
            <a:off x="7300799" y="2946792"/>
            <a:ext cx="4612105" cy="3048936"/>
          </a:xfrm>
          <a:prstGeom prst="irregularSeal2">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 name="図 11"/>
          <p:cNvPicPr>
            <a:picLocks noChangeAspect="1"/>
          </p:cNvPicPr>
          <p:nvPr/>
        </p:nvPicPr>
        <p:blipFill>
          <a:blip r:embed="rId2"/>
          <a:stretch>
            <a:fillRect/>
          </a:stretch>
        </p:blipFill>
        <p:spPr>
          <a:xfrm>
            <a:off x="8284445" y="3767045"/>
            <a:ext cx="2640253" cy="1536966"/>
          </a:xfrm>
          <a:prstGeom prst="rect">
            <a:avLst/>
          </a:prstGeom>
          <a:ln w="57150">
            <a:solidFill>
              <a:schemeClr val="accent5">
                <a:lumMod val="40000"/>
                <a:lumOff val="60000"/>
              </a:schemeClr>
            </a:solidFill>
          </a:ln>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30</a:t>
            </a:fld>
            <a:endParaRPr kumimoji="1" lang="ja-JP" altLang="en-US" dirty="0"/>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19329" y="1536155"/>
            <a:ext cx="3846854" cy="4834966"/>
          </a:xfrm>
          <a:prstGeom prst="rect">
            <a:avLst/>
          </a:prstGeom>
        </p:spPr>
      </p:pic>
      <p:pic>
        <p:nvPicPr>
          <p:cNvPr id="14" name="図 13"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542" y="3616493"/>
            <a:ext cx="469556" cy="459285"/>
          </a:xfrm>
          <a:prstGeom prst="rect">
            <a:avLst/>
          </a:prstGeom>
        </p:spPr>
      </p:pic>
      <p:sp>
        <p:nvSpPr>
          <p:cNvPr id="16" name="テキスト ボックス 15"/>
          <p:cNvSpPr txBox="1"/>
          <p:nvPr/>
        </p:nvSpPr>
        <p:spPr>
          <a:xfrm>
            <a:off x="2673427" y="3630776"/>
            <a:ext cx="1451566" cy="369332"/>
          </a:xfrm>
          <a:prstGeom prst="rect">
            <a:avLst/>
          </a:prstGeom>
          <a:solidFill>
            <a:srgbClr val="FFFFCC"/>
          </a:solidFill>
          <a:ln w="38100">
            <a:solidFill>
              <a:schemeClr val="tx1"/>
            </a:solidFill>
          </a:ln>
        </p:spPr>
        <p:txBody>
          <a:bodyPr wrap="square" rtlCol="0">
            <a:spAutoFit/>
          </a:bodyPr>
          <a:lstStyle/>
          <a:p>
            <a:pPr algn="ctr"/>
            <a:r>
              <a:rPr kumimoji="1" lang="ja-JP" altLang="en-US" b="1" dirty="0"/>
              <a:t>哲学</a:t>
            </a:r>
          </a:p>
        </p:txBody>
      </p:sp>
      <p:pic>
        <p:nvPicPr>
          <p:cNvPr id="18" name="図 17"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642" y="3998648"/>
            <a:ext cx="469556" cy="459285"/>
          </a:xfrm>
          <a:prstGeom prst="rect">
            <a:avLst/>
          </a:prstGeom>
        </p:spPr>
      </p:pic>
      <p:sp>
        <p:nvSpPr>
          <p:cNvPr id="19" name="テキスト ボックス 18"/>
          <p:cNvSpPr txBox="1"/>
          <p:nvPr/>
        </p:nvSpPr>
        <p:spPr>
          <a:xfrm>
            <a:off x="2660327" y="4097744"/>
            <a:ext cx="1464666" cy="369332"/>
          </a:xfrm>
          <a:prstGeom prst="rect">
            <a:avLst/>
          </a:prstGeom>
          <a:solidFill>
            <a:schemeClr val="accent5">
              <a:lumMod val="20000"/>
              <a:lumOff val="80000"/>
            </a:schemeClr>
          </a:solidFill>
          <a:ln w="38100">
            <a:solidFill>
              <a:schemeClr val="tx1"/>
            </a:solidFill>
          </a:ln>
        </p:spPr>
        <p:txBody>
          <a:bodyPr wrap="square" rtlCol="0">
            <a:spAutoFit/>
          </a:bodyPr>
          <a:lstStyle/>
          <a:p>
            <a:pPr algn="ctr"/>
            <a:r>
              <a:rPr kumimoji="1" lang="ja-JP" altLang="en-US" b="1" dirty="0"/>
              <a:t>生物・医学</a:t>
            </a:r>
          </a:p>
        </p:txBody>
      </p:sp>
      <p:pic>
        <p:nvPicPr>
          <p:cNvPr id="20" name="図 19"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642" y="4462385"/>
            <a:ext cx="469556" cy="459285"/>
          </a:xfrm>
          <a:prstGeom prst="rect">
            <a:avLst/>
          </a:prstGeom>
        </p:spPr>
      </p:pic>
      <p:sp>
        <p:nvSpPr>
          <p:cNvPr id="21" name="テキスト ボックス 20"/>
          <p:cNvSpPr txBox="1"/>
          <p:nvPr/>
        </p:nvSpPr>
        <p:spPr>
          <a:xfrm>
            <a:off x="2660327" y="4552338"/>
            <a:ext cx="1464666" cy="369332"/>
          </a:xfrm>
          <a:prstGeom prst="rect">
            <a:avLst/>
          </a:prstGeom>
          <a:solidFill>
            <a:srgbClr val="99FFCC"/>
          </a:solidFill>
          <a:ln w="38100">
            <a:solidFill>
              <a:schemeClr val="tx1"/>
            </a:solidFill>
          </a:ln>
        </p:spPr>
        <p:txBody>
          <a:bodyPr wrap="square" rtlCol="0">
            <a:spAutoFit/>
          </a:bodyPr>
          <a:lstStyle/>
          <a:p>
            <a:pPr algn="ctr"/>
            <a:r>
              <a:rPr kumimoji="1" lang="ja-JP" altLang="en-US" b="1" dirty="0"/>
              <a:t>化学</a:t>
            </a:r>
          </a:p>
        </p:txBody>
      </p:sp>
      <p:pic>
        <p:nvPicPr>
          <p:cNvPr id="22" name="図 21"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642" y="4954886"/>
            <a:ext cx="469556" cy="459285"/>
          </a:xfrm>
          <a:prstGeom prst="rect">
            <a:avLst/>
          </a:prstGeom>
        </p:spPr>
      </p:pic>
      <p:sp>
        <p:nvSpPr>
          <p:cNvPr id="23" name="テキスト ボックス 22"/>
          <p:cNvSpPr txBox="1"/>
          <p:nvPr/>
        </p:nvSpPr>
        <p:spPr>
          <a:xfrm>
            <a:off x="2673426" y="4999862"/>
            <a:ext cx="1451567" cy="369332"/>
          </a:xfrm>
          <a:prstGeom prst="rect">
            <a:avLst/>
          </a:prstGeom>
          <a:solidFill>
            <a:schemeClr val="accent3">
              <a:lumMod val="20000"/>
              <a:lumOff val="80000"/>
            </a:schemeClr>
          </a:solidFill>
          <a:ln w="38100">
            <a:solidFill>
              <a:schemeClr val="tx1"/>
            </a:solidFill>
          </a:ln>
        </p:spPr>
        <p:txBody>
          <a:bodyPr wrap="square" rtlCol="0">
            <a:spAutoFit/>
          </a:bodyPr>
          <a:lstStyle/>
          <a:p>
            <a:pPr algn="ctr"/>
            <a:r>
              <a:rPr lang="ja-JP" altLang="en-US" b="1" dirty="0"/>
              <a:t>物理学</a:t>
            </a:r>
            <a:endParaRPr kumimoji="1" lang="ja-JP" altLang="en-US" b="1" dirty="0"/>
          </a:p>
        </p:txBody>
      </p:sp>
      <p:pic>
        <p:nvPicPr>
          <p:cNvPr id="24" name="図 23"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542" y="5427753"/>
            <a:ext cx="469556" cy="459285"/>
          </a:xfrm>
          <a:prstGeom prst="rect">
            <a:avLst/>
          </a:prstGeom>
        </p:spPr>
      </p:pic>
      <p:sp>
        <p:nvSpPr>
          <p:cNvPr id="25" name="テキスト ボックス 24"/>
          <p:cNvSpPr txBox="1"/>
          <p:nvPr/>
        </p:nvSpPr>
        <p:spPr>
          <a:xfrm>
            <a:off x="2673427" y="5427753"/>
            <a:ext cx="1451567" cy="369332"/>
          </a:xfrm>
          <a:prstGeom prst="rect">
            <a:avLst/>
          </a:prstGeom>
          <a:solidFill>
            <a:schemeClr val="accent6">
              <a:lumMod val="40000"/>
              <a:lumOff val="60000"/>
            </a:schemeClr>
          </a:solidFill>
          <a:ln w="38100">
            <a:solidFill>
              <a:schemeClr val="tx1"/>
            </a:solidFill>
          </a:ln>
        </p:spPr>
        <p:txBody>
          <a:bodyPr wrap="square" rtlCol="0">
            <a:spAutoFit/>
          </a:bodyPr>
          <a:lstStyle>
            <a:defPPr>
              <a:defRPr lang="ja-JP"/>
            </a:defPPr>
            <a:lvl1pPr algn="ctr"/>
          </a:lstStyle>
          <a:p>
            <a:r>
              <a:rPr lang="ja-JP" altLang="en-US" b="1" dirty="0"/>
              <a:t>基礎物理学</a:t>
            </a:r>
          </a:p>
        </p:txBody>
      </p:sp>
      <p:pic>
        <p:nvPicPr>
          <p:cNvPr id="26" name="図 25"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642" y="2728788"/>
            <a:ext cx="469556" cy="459285"/>
          </a:xfrm>
          <a:prstGeom prst="rect">
            <a:avLst/>
          </a:prstGeom>
        </p:spPr>
      </p:pic>
      <p:sp>
        <p:nvSpPr>
          <p:cNvPr id="27" name="テキスト ボックス 26"/>
          <p:cNvSpPr txBox="1"/>
          <p:nvPr/>
        </p:nvSpPr>
        <p:spPr>
          <a:xfrm>
            <a:off x="2660327" y="2728788"/>
            <a:ext cx="1451566" cy="369332"/>
          </a:xfrm>
          <a:prstGeom prst="rect">
            <a:avLst/>
          </a:prstGeom>
          <a:solidFill>
            <a:schemeClr val="accent6">
              <a:lumMod val="40000"/>
              <a:lumOff val="60000"/>
            </a:schemeClr>
          </a:solidFill>
          <a:ln w="38100">
            <a:solidFill>
              <a:schemeClr val="tx1"/>
            </a:solidFill>
          </a:ln>
        </p:spPr>
        <p:txBody>
          <a:bodyPr wrap="square" rtlCol="0">
            <a:spAutoFit/>
          </a:bodyPr>
          <a:lstStyle/>
          <a:p>
            <a:pPr algn="ctr"/>
            <a:r>
              <a:rPr kumimoji="1" lang="ja-JP" altLang="en-US" b="1" dirty="0"/>
              <a:t>政治経済</a:t>
            </a:r>
          </a:p>
        </p:txBody>
      </p:sp>
      <p:pic>
        <p:nvPicPr>
          <p:cNvPr id="28" name="図 27"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542" y="5838088"/>
            <a:ext cx="469556" cy="459285"/>
          </a:xfrm>
          <a:prstGeom prst="rect">
            <a:avLst/>
          </a:prstGeom>
        </p:spPr>
      </p:pic>
      <p:sp>
        <p:nvSpPr>
          <p:cNvPr id="29" name="テキスト ボックス 28"/>
          <p:cNvSpPr txBox="1"/>
          <p:nvPr/>
        </p:nvSpPr>
        <p:spPr>
          <a:xfrm>
            <a:off x="2673428" y="5860792"/>
            <a:ext cx="1451567" cy="369332"/>
          </a:xfrm>
          <a:prstGeom prst="rect">
            <a:avLst/>
          </a:prstGeom>
          <a:solidFill>
            <a:schemeClr val="accent2">
              <a:lumMod val="20000"/>
              <a:lumOff val="80000"/>
            </a:schemeClr>
          </a:solidFill>
          <a:ln w="38100">
            <a:solidFill>
              <a:schemeClr val="tx1"/>
            </a:solidFill>
          </a:ln>
        </p:spPr>
        <p:txBody>
          <a:bodyPr wrap="square" rtlCol="0">
            <a:spAutoFit/>
          </a:bodyPr>
          <a:lstStyle>
            <a:defPPr>
              <a:defRPr lang="ja-JP"/>
            </a:defPPr>
            <a:lvl1pPr algn="ctr"/>
          </a:lstStyle>
          <a:p>
            <a:r>
              <a:rPr lang="ja-JP" altLang="en-US" b="1" dirty="0"/>
              <a:t>数学</a:t>
            </a:r>
          </a:p>
        </p:txBody>
      </p:sp>
      <p:pic>
        <p:nvPicPr>
          <p:cNvPr id="30" name="図 29"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642" y="6224381"/>
            <a:ext cx="469556" cy="459285"/>
          </a:xfrm>
          <a:prstGeom prst="rect">
            <a:avLst/>
          </a:prstGeom>
        </p:spPr>
      </p:pic>
      <p:sp>
        <p:nvSpPr>
          <p:cNvPr id="31" name="テキスト ボックス 30"/>
          <p:cNvSpPr txBox="1"/>
          <p:nvPr/>
        </p:nvSpPr>
        <p:spPr>
          <a:xfrm>
            <a:off x="2673428" y="6314334"/>
            <a:ext cx="1451567" cy="369332"/>
          </a:xfrm>
          <a:prstGeom prst="rect">
            <a:avLst/>
          </a:prstGeom>
          <a:solidFill>
            <a:srgbClr val="FFFFCC"/>
          </a:solidFill>
          <a:ln w="38100">
            <a:solidFill>
              <a:schemeClr val="tx1"/>
            </a:solidFill>
          </a:ln>
        </p:spPr>
        <p:txBody>
          <a:bodyPr wrap="square" rtlCol="0">
            <a:spAutoFit/>
          </a:bodyPr>
          <a:lstStyle/>
          <a:p>
            <a:pPr algn="ctr"/>
            <a:r>
              <a:rPr kumimoji="1" lang="ja-JP" altLang="en-US" b="1" dirty="0"/>
              <a:t>論理学</a:t>
            </a:r>
          </a:p>
        </p:txBody>
      </p:sp>
      <p:pic>
        <p:nvPicPr>
          <p:cNvPr id="32" name="図 31"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642" y="2257166"/>
            <a:ext cx="469556" cy="459285"/>
          </a:xfrm>
          <a:prstGeom prst="rect">
            <a:avLst/>
          </a:prstGeom>
        </p:spPr>
      </p:pic>
      <p:sp>
        <p:nvSpPr>
          <p:cNvPr id="33" name="テキスト ボックス 32"/>
          <p:cNvSpPr txBox="1"/>
          <p:nvPr/>
        </p:nvSpPr>
        <p:spPr>
          <a:xfrm>
            <a:off x="2660327" y="2280597"/>
            <a:ext cx="1451566" cy="369332"/>
          </a:xfrm>
          <a:prstGeom prst="rect">
            <a:avLst/>
          </a:prstGeom>
          <a:solidFill>
            <a:schemeClr val="accent5">
              <a:lumMod val="20000"/>
              <a:lumOff val="80000"/>
            </a:schemeClr>
          </a:solidFill>
          <a:ln w="38100">
            <a:solidFill>
              <a:schemeClr val="tx1"/>
            </a:solidFill>
          </a:ln>
        </p:spPr>
        <p:txBody>
          <a:bodyPr wrap="square" rtlCol="0">
            <a:spAutoFit/>
          </a:bodyPr>
          <a:lstStyle/>
          <a:p>
            <a:pPr algn="ctr"/>
            <a:r>
              <a:rPr kumimoji="1" lang="ja-JP" altLang="en-US" b="1" dirty="0"/>
              <a:t>工学</a:t>
            </a:r>
          </a:p>
        </p:txBody>
      </p:sp>
      <p:pic>
        <p:nvPicPr>
          <p:cNvPr id="34" name="図 33"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542" y="3167688"/>
            <a:ext cx="469556" cy="459285"/>
          </a:xfrm>
          <a:prstGeom prst="rect">
            <a:avLst/>
          </a:prstGeom>
        </p:spPr>
      </p:pic>
      <p:sp>
        <p:nvSpPr>
          <p:cNvPr id="35" name="テキスト ボックス 34"/>
          <p:cNvSpPr txBox="1"/>
          <p:nvPr/>
        </p:nvSpPr>
        <p:spPr>
          <a:xfrm>
            <a:off x="2673427" y="3181971"/>
            <a:ext cx="1451566" cy="369332"/>
          </a:xfrm>
          <a:prstGeom prst="rect">
            <a:avLst/>
          </a:prstGeom>
          <a:solidFill>
            <a:schemeClr val="accent2">
              <a:lumMod val="20000"/>
              <a:lumOff val="80000"/>
            </a:schemeClr>
          </a:solidFill>
          <a:ln w="38100">
            <a:solidFill>
              <a:schemeClr val="tx1"/>
            </a:solidFill>
          </a:ln>
        </p:spPr>
        <p:txBody>
          <a:bodyPr wrap="square" rtlCol="0">
            <a:spAutoFit/>
          </a:bodyPr>
          <a:lstStyle/>
          <a:p>
            <a:pPr algn="ctr"/>
            <a:r>
              <a:rPr kumimoji="1" lang="ja-JP" altLang="en-US" b="1" dirty="0"/>
              <a:t>法律</a:t>
            </a:r>
          </a:p>
        </p:txBody>
      </p:sp>
      <p:pic>
        <p:nvPicPr>
          <p:cNvPr id="36" name="図 35"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542" y="1807549"/>
            <a:ext cx="469556" cy="459285"/>
          </a:xfrm>
          <a:prstGeom prst="rect">
            <a:avLst/>
          </a:prstGeom>
        </p:spPr>
      </p:pic>
      <p:sp>
        <p:nvSpPr>
          <p:cNvPr id="37" name="テキスト ボックス 36"/>
          <p:cNvSpPr txBox="1"/>
          <p:nvPr/>
        </p:nvSpPr>
        <p:spPr>
          <a:xfrm>
            <a:off x="2647227" y="1830980"/>
            <a:ext cx="1451566" cy="369332"/>
          </a:xfrm>
          <a:prstGeom prst="rect">
            <a:avLst/>
          </a:prstGeom>
          <a:solidFill>
            <a:schemeClr val="accent2">
              <a:lumMod val="20000"/>
              <a:lumOff val="80000"/>
            </a:schemeClr>
          </a:solidFill>
          <a:ln w="38100">
            <a:solidFill>
              <a:schemeClr val="tx1"/>
            </a:solidFill>
          </a:ln>
        </p:spPr>
        <p:txBody>
          <a:bodyPr wrap="square" rtlCol="0">
            <a:spAutoFit/>
          </a:bodyPr>
          <a:lstStyle/>
          <a:p>
            <a:pPr algn="ctr"/>
            <a:r>
              <a:rPr kumimoji="1" lang="ja-JP" altLang="en-US" b="1" dirty="0"/>
              <a:t>経営学</a:t>
            </a:r>
          </a:p>
        </p:txBody>
      </p:sp>
      <p:pic>
        <p:nvPicPr>
          <p:cNvPr id="38" name="図 37"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4700" y="949098"/>
            <a:ext cx="469556" cy="459285"/>
          </a:xfrm>
          <a:prstGeom prst="rect">
            <a:avLst/>
          </a:prstGeom>
        </p:spPr>
      </p:pic>
      <p:sp>
        <p:nvSpPr>
          <p:cNvPr id="39" name="テキスト ボックス 38"/>
          <p:cNvSpPr txBox="1"/>
          <p:nvPr/>
        </p:nvSpPr>
        <p:spPr>
          <a:xfrm>
            <a:off x="2647227" y="968366"/>
            <a:ext cx="1451566" cy="307777"/>
          </a:xfrm>
          <a:prstGeom prst="rect">
            <a:avLst/>
          </a:prstGeom>
          <a:solidFill>
            <a:srgbClr val="FFC000"/>
          </a:solidFill>
          <a:ln w="19050">
            <a:solidFill>
              <a:schemeClr val="tx1"/>
            </a:solidFill>
          </a:ln>
        </p:spPr>
        <p:txBody>
          <a:bodyPr wrap="square" rtlCol="0">
            <a:spAutoFit/>
          </a:bodyPr>
          <a:lstStyle/>
          <a:p>
            <a:pPr algn="ctr"/>
            <a:r>
              <a:rPr kumimoji="1" lang="ja-JP" altLang="en-US" sz="1400" dirty="0"/>
              <a:t>ハードウェア技術</a:t>
            </a:r>
          </a:p>
        </p:txBody>
      </p:sp>
      <p:pic>
        <p:nvPicPr>
          <p:cNvPr id="40" name="図 39"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7777" y="452069"/>
            <a:ext cx="469556" cy="459285"/>
          </a:xfrm>
          <a:prstGeom prst="rect">
            <a:avLst/>
          </a:prstGeom>
        </p:spPr>
      </p:pic>
      <p:sp>
        <p:nvSpPr>
          <p:cNvPr id="41" name="テキスト ボックス 40"/>
          <p:cNvSpPr txBox="1"/>
          <p:nvPr/>
        </p:nvSpPr>
        <p:spPr>
          <a:xfrm>
            <a:off x="2655110" y="525051"/>
            <a:ext cx="1451566" cy="307777"/>
          </a:xfrm>
          <a:prstGeom prst="rect">
            <a:avLst/>
          </a:prstGeom>
          <a:solidFill>
            <a:srgbClr val="FFC000"/>
          </a:solidFill>
          <a:ln w="19050">
            <a:solidFill>
              <a:schemeClr val="tx1"/>
            </a:solidFill>
          </a:ln>
        </p:spPr>
        <p:txBody>
          <a:bodyPr wrap="square" rtlCol="0">
            <a:spAutoFit/>
          </a:bodyPr>
          <a:lstStyle/>
          <a:p>
            <a:pPr algn="ctr"/>
            <a:r>
              <a:rPr kumimoji="1" lang="ja-JP" altLang="en-US" sz="1400" dirty="0"/>
              <a:t>ソフトウェア技術</a:t>
            </a:r>
          </a:p>
        </p:txBody>
      </p:sp>
      <p:pic>
        <p:nvPicPr>
          <p:cNvPr id="44" name="図 43" descr="Book Books Librar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4700" y="1349076"/>
            <a:ext cx="469556" cy="459285"/>
          </a:xfrm>
          <a:prstGeom prst="rect">
            <a:avLst/>
          </a:prstGeom>
        </p:spPr>
      </p:pic>
      <p:sp>
        <p:nvSpPr>
          <p:cNvPr id="45" name="テキスト ボックス 44"/>
          <p:cNvSpPr txBox="1"/>
          <p:nvPr/>
        </p:nvSpPr>
        <p:spPr>
          <a:xfrm>
            <a:off x="2647227" y="1415492"/>
            <a:ext cx="1451566" cy="369332"/>
          </a:xfrm>
          <a:prstGeom prst="rect">
            <a:avLst/>
          </a:prstGeom>
          <a:solidFill>
            <a:srgbClr val="FFC000"/>
          </a:solidFill>
          <a:ln w="19050">
            <a:solidFill>
              <a:schemeClr val="tx1"/>
            </a:solidFill>
          </a:ln>
        </p:spPr>
        <p:txBody>
          <a:bodyPr wrap="square" rtlCol="0">
            <a:spAutoFit/>
          </a:bodyPr>
          <a:lstStyle/>
          <a:p>
            <a:pPr algn="ctr"/>
            <a:r>
              <a:rPr kumimoji="1" lang="ja-JP" altLang="en-US" dirty="0"/>
              <a:t>通信</a:t>
            </a:r>
          </a:p>
        </p:txBody>
      </p:sp>
      <p:sp>
        <p:nvSpPr>
          <p:cNvPr id="46" name="テキスト ボックス 45"/>
          <p:cNvSpPr txBox="1"/>
          <p:nvPr/>
        </p:nvSpPr>
        <p:spPr>
          <a:xfrm>
            <a:off x="7396404" y="5234295"/>
            <a:ext cx="2041635" cy="1384995"/>
          </a:xfrm>
          <a:prstGeom prst="rect">
            <a:avLst/>
          </a:prstGeom>
          <a:noFill/>
        </p:spPr>
        <p:txBody>
          <a:bodyPr wrap="square" rtlCol="0">
            <a:spAutoFit/>
          </a:bodyPr>
          <a:lstStyle/>
          <a:p>
            <a:r>
              <a:rPr kumimoji="1" lang="ja-JP" altLang="en-US" sz="2800" b="1" dirty="0"/>
              <a:t>頭脳</a:t>
            </a:r>
          </a:p>
          <a:p>
            <a:r>
              <a:rPr lang="en-US" altLang="ja-JP" sz="2800" b="1" dirty="0"/>
              <a:t>(</a:t>
            </a:r>
            <a:r>
              <a:rPr lang="ja-JP" altLang="en-US" sz="2800" b="1" dirty="0"/>
              <a:t>生産手段</a:t>
            </a:r>
            <a:endParaRPr lang="en-US" altLang="ja-JP" sz="2800" b="1" dirty="0"/>
          </a:p>
          <a:p>
            <a:r>
              <a:rPr lang="en-US" altLang="ja-JP" sz="2800" b="1" dirty="0"/>
              <a:t> = </a:t>
            </a:r>
            <a:r>
              <a:rPr lang="ja-JP" altLang="en-US" sz="2800" b="1" dirty="0"/>
              <a:t>資本</a:t>
            </a:r>
            <a:r>
              <a:rPr lang="en-US" altLang="ja-JP" sz="2800" b="1" dirty="0"/>
              <a:t>)</a:t>
            </a:r>
            <a:endParaRPr kumimoji="1" lang="ja-JP" altLang="en-US" sz="2800" b="1" dirty="0"/>
          </a:p>
        </p:txBody>
      </p:sp>
      <p:cxnSp>
        <p:nvCxnSpPr>
          <p:cNvPr id="49" name="直線矢印コネクタ 48"/>
          <p:cNvCxnSpPr>
            <a:cxnSpLocks/>
          </p:cNvCxnSpPr>
          <p:nvPr/>
        </p:nvCxnSpPr>
        <p:spPr>
          <a:xfrm>
            <a:off x="4210232" y="660212"/>
            <a:ext cx="1257231" cy="15401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cxnSpLocks/>
          </p:cNvCxnSpPr>
          <p:nvPr/>
        </p:nvCxnSpPr>
        <p:spPr>
          <a:xfrm>
            <a:off x="4146765" y="1122005"/>
            <a:ext cx="1176418" cy="12418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4208313" y="1586512"/>
            <a:ext cx="1022945" cy="9002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4202349" y="2019992"/>
            <a:ext cx="1003878" cy="6964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4195637" y="2465263"/>
            <a:ext cx="1003878" cy="438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4195637" y="2877351"/>
            <a:ext cx="1003878" cy="2296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4173523" y="3322850"/>
            <a:ext cx="100387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V="1">
            <a:off x="4173523" y="3551303"/>
            <a:ext cx="1003878" cy="2157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flipV="1">
            <a:off x="4190371" y="3767045"/>
            <a:ext cx="987030" cy="4925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flipV="1">
            <a:off x="4173523" y="4059709"/>
            <a:ext cx="1149660" cy="6536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V="1">
            <a:off x="4189070" y="4289352"/>
            <a:ext cx="1278393" cy="9479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V="1">
            <a:off x="4230998" y="4457933"/>
            <a:ext cx="1508561" cy="11338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flipV="1">
            <a:off x="4230998" y="4551454"/>
            <a:ext cx="1852532" cy="14657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flipV="1">
            <a:off x="4239154" y="4648720"/>
            <a:ext cx="2101403" cy="17463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7836620" y="4040066"/>
            <a:ext cx="685265" cy="4119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9272595" y="5360227"/>
            <a:ext cx="2458297" cy="1384995"/>
          </a:xfrm>
          <a:prstGeom prst="rect">
            <a:avLst/>
          </a:prstGeom>
          <a:noFill/>
        </p:spPr>
        <p:txBody>
          <a:bodyPr wrap="square" rtlCol="0">
            <a:spAutoFit/>
          </a:bodyPr>
          <a:lstStyle/>
          <a:p>
            <a:pPr algn="r"/>
            <a:r>
              <a:rPr kumimoji="1" lang="ja-JP" altLang="en-US" sz="2800" b="1" dirty="0"/>
              <a:t>国際競争力のある防衛技術・</a:t>
            </a:r>
            <a:endParaRPr kumimoji="1" lang="en-US" altLang="ja-JP" sz="2800" b="1" dirty="0"/>
          </a:p>
          <a:p>
            <a:pPr algn="r"/>
            <a:r>
              <a:rPr kumimoji="1" lang="ja-JP" altLang="en-US" sz="2800" b="1" dirty="0"/>
              <a:t>全世界的製品</a:t>
            </a:r>
          </a:p>
        </p:txBody>
      </p:sp>
      <p:sp>
        <p:nvSpPr>
          <p:cNvPr id="85" name="テキスト ボックス 84"/>
          <p:cNvSpPr txBox="1"/>
          <p:nvPr/>
        </p:nvSpPr>
        <p:spPr>
          <a:xfrm>
            <a:off x="4612939" y="244269"/>
            <a:ext cx="6772120" cy="954107"/>
          </a:xfrm>
          <a:prstGeom prst="rect">
            <a:avLst/>
          </a:prstGeom>
          <a:solidFill>
            <a:srgbClr val="FFFF00"/>
          </a:solidFill>
        </p:spPr>
        <p:txBody>
          <a:bodyPr wrap="square" rtlCol="0">
            <a:spAutoFit/>
          </a:bodyPr>
          <a:lstStyle/>
          <a:p>
            <a:r>
              <a:rPr kumimoji="1" lang="en-US" altLang="ja-JP" sz="2800" b="1" dirty="0"/>
              <a:t>5. </a:t>
            </a:r>
            <a:r>
              <a:rPr kumimoji="1" lang="ja-JP" altLang="en-US" sz="2800" b="1" dirty="0"/>
              <a:t>われわれの目指す真の行政デジタル人材育成 </a:t>
            </a:r>
            <a:r>
              <a:rPr kumimoji="1" lang="en-US" altLang="ja-JP" sz="2800" b="1" dirty="0"/>
              <a:t>(=</a:t>
            </a:r>
            <a:r>
              <a:rPr kumimoji="1" lang="ja-JP" altLang="en-US" sz="2800" b="1" dirty="0"/>
              <a:t>プロ</a:t>
            </a:r>
            <a:r>
              <a:rPr kumimoji="1" lang="en-US" altLang="ja-JP" sz="2800" b="1" dirty="0"/>
              <a:t>)</a:t>
            </a:r>
            <a:endParaRPr kumimoji="1" lang="ja-JP" altLang="en-US" sz="2800" b="1" dirty="0"/>
          </a:p>
        </p:txBody>
      </p:sp>
      <p:sp>
        <p:nvSpPr>
          <p:cNvPr id="89" name="テキスト ボックス 88"/>
          <p:cNvSpPr txBox="1"/>
          <p:nvPr/>
        </p:nvSpPr>
        <p:spPr>
          <a:xfrm>
            <a:off x="4368666" y="2982432"/>
            <a:ext cx="1638303" cy="369332"/>
          </a:xfrm>
          <a:prstGeom prst="rect">
            <a:avLst/>
          </a:prstGeom>
          <a:noFill/>
        </p:spPr>
        <p:txBody>
          <a:bodyPr wrap="square" rtlCol="0">
            <a:spAutoFit/>
          </a:bodyPr>
          <a:lstStyle/>
          <a:p>
            <a:r>
              <a:rPr kumimoji="1" lang="ja-JP" altLang="en-US" b="1" dirty="0">
                <a:solidFill>
                  <a:schemeClr val="accent5">
                    <a:lumMod val="75000"/>
                  </a:schemeClr>
                </a:solidFill>
              </a:rPr>
              <a:t>投入</a:t>
            </a:r>
          </a:p>
        </p:txBody>
      </p:sp>
      <p:sp>
        <p:nvSpPr>
          <p:cNvPr id="91" name="左中かっこ 90"/>
          <p:cNvSpPr/>
          <p:nvPr/>
        </p:nvSpPr>
        <p:spPr>
          <a:xfrm rot="5400000">
            <a:off x="2980677" y="-701907"/>
            <a:ext cx="163023" cy="223910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2" name="テキスト ボックス 91"/>
          <p:cNvSpPr txBox="1"/>
          <p:nvPr/>
        </p:nvSpPr>
        <p:spPr>
          <a:xfrm>
            <a:off x="2284657" y="0"/>
            <a:ext cx="2328282" cy="369332"/>
          </a:xfrm>
          <a:prstGeom prst="rect">
            <a:avLst/>
          </a:prstGeom>
          <a:solidFill>
            <a:srgbClr val="FFFFCC"/>
          </a:solidFill>
        </p:spPr>
        <p:txBody>
          <a:bodyPr wrap="square" rtlCol="0">
            <a:spAutoFit/>
          </a:bodyPr>
          <a:lstStyle/>
          <a:p>
            <a:r>
              <a:rPr kumimoji="1" lang="ja-JP" altLang="en-US" b="1" dirty="0">
                <a:solidFill>
                  <a:srgbClr val="0000FF"/>
                </a:solidFill>
              </a:rPr>
              <a:t>原材料 </a:t>
            </a:r>
            <a:r>
              <a:rPr kumimoji="1" lang="ja-JP" altLang="en-US" b="1" u="sng" dirty="0"/>
              <a:t>兼</a:t>
            </a:r>
            <a:r>
              <a:rPr kumimoji="1" lang="ja-JP" altLang="en-US" b="1" dirty="0">
                <a:solidFill>
                  <a:srgbClr val="0000FF"/>
                </a:solidFill>
              </a:rPr>
              <a:t> 投入資本</a:t>
            </a:r>
          </a:p>
        </p:txBody>
      </p:sp>
      <p:sp>
        <p:nvSpPr>
          <p:cNvPr id="95" name="テキスト ボックス 94"/>
          <p:cNvSpPr txBox="1"/>
          <p:nvPr/>
        </p:nvSpPr>
        <p:spPr>
          <a:xfrm>
            <a:off x="6241639" y="2923009"/>
            <a:ext cx="980134" cy="707886"/>
          </a:xfrm>
          <a:prstGeom prst="rect">
            <a:avLst/>
          </a:prstGeom>
          <a:solidFill>
            <a:srgbClr val="FFFFCC"/>
          </a:solidFill>
        </p:spPr>
        <p:txBody>
          <a:bodyPr wrap="square" rtlCol="0">
            <a:spAutoFit/>
          </a:bodyPr>
          <a:lstStyle/>
          <a:p>
            <a:pPr algn="ctr"/>
            <a:r>
              <a:rPr kumimoji="1" lang="ja-JP" altLang="en-US" sz="2000" b="1" dirty="0">
                <a:solidFill>
                  <a:srgbClr val="FF0000"/>
                </a:solidFill>
              </a:rPr>
              <a:t>複雑な</a:t>
            </a:r>
            <a:endParaRPr kumimoji="1" lang="en-US" altLang="ja-JP" sz="2000" b="1" dirty="0">
              <a:solidFill>
                <a:srgbClr val="FF0000"/>
              </a:solidFill>
            </a:endParaRPr>
          </a:p>
          <a:p>
            <a:pPr algn="ctr"/>
            <a:r>
              <a:rPr kumimoji="1" lang="ja-JP" altLang="en-US" sz="2000" b="1" dirty="0">
                <a:solidFill>
                  <a:srgbClr val="FF0000"/>
                </a:solidFill>
              </a:rPr>
              <a:t>反応</a:t>
            </a:r>
          </a:p>
        </p:txBody>
      </p:sp>
      <p:sp>
        <p:nvSpPr>
          <p:cNvPr id="96" name="テキスト ボックス 95"/>
          <p:cNvSpPr txBox="1"/>
          <p:nvPr/>
        </p:nvSpPr>
        <p:spPr>
          <a:xfrm>
            <a:off x="8524178" y="4246038"/>
            <a:ext cx="1471262" cy="830997"/>
          </a:xfrm>
          <a:prstGeom prst="rect">
            <a:avLst/>
          </a:prstGeom>
          <a:solidFill>
            <a:srgbClr val="FFFFCC"/>
          </a:solidFill>
        </p:spPr>
        <p:txBody>
          <a:bodyPr wrap="square" rtlCol="0">
            <a:spAutoFit/>
          </a:bodyPr>
          <a:lstStyle/>
          <a:p>
            <a:r>
              <a:rPr kumimoji="1" lang="ja-JP" altLang="en-US" sz="2400" b="1" dirty="0">
                <a:solidFill>
                  <a:srgbClr val="0000FF"/>
                </a:solidFill>
              </a:rPr>
              <a:t>世界一</a:t>
            </a:r>
          </a:p>
          <a:p>
            <a:r>
              <a:rPr kumimoji="1" lang="ja-JP" altLang="en-US" sz="2400" b="1" dirty="0">
                <a:solidFill>
                  <a:srgbClr val="0000FF"/>
                </a:solidFill>
              </a:rPr>
              <a:t>の成果物</a:t>
            </a:r>
          </a:p>
        </p:txBody>
      </p:sp>
      <p:sp>
        <p:nvSpPr>
          <p:cNvPr id="97" name="テキスト ボックス 96"/>
          <p:cNvSpPr txBox="1"/>
          <p:nvPr/>
        </p:nvSpPr>
        <p:spPr>
          <a:xfrm>
            <a:off x="6491175" y="837691"/>
            <a:ext cx="5150015" cy="646331"/>
          </a:xfrm>
          <a:prstGeom prst="rect">
            <a:avLst/>
          </a:prstGeom>
          <a:solidFill>
            <a:srgbClr val="FFFFCC"/>
          </a:solidFill>
        </p:spPr>
        <p:txBody>
          <a:bodyPr wrap="square" rtlCol="0">
            <a:spAutoFit/>
          </a:bodyPr>
          <a:lstStyle/>
          <a:p>
            <a:pPr marL="285750" indent="-285750">
              <a:buFont typeface="Arial" panose="020B0604020202020204" pitchFamily="34" charset="0"/>
              <a:buChar char="•"/>
            </a:pPr>
            <a:r>
              <a:rPr kumimoji="1" lang="ja-JP" altLang="en-US" b="1" u="sng" dirty="0">
                <a:solidFill>
                  <a:srgbClr val="0000FF"/>
                </a:solidFill>
              </a:rPr>
              <a:t>豊富な原材料が必要 </a:t>
            </a:r>
            <a:r>
              <a:rPr kumimoji="1" lang="en-US" altLang="ja-JP" b="1" u="sng" dirty="0">
                <a:solidFill>
                  <a:srgbClr val="0000FF"/>
                </a:solidFill>
              </a:rPr>
              <a:t>(</a:t>
            </a:r>
            <a:r>
              <a:rPr lang="en-US" altLang="ja-JP" b="1" u="sng" dirty="0">
                <a:solidFill>
                  <a:srgbClr val="0000FF"/>
                </a:solidFill>
              </a:rPr>
              <a:t>ICT </a:t>
            </a:r>
            <a:r>
              <a:rPr lang="ja-JP" altLang="en-US" b="1" u="sng" dirty="0">
                <a:solidFill>
                  <a:srgbClr val="0000FF"/>
                </a:solidFill>
              </a:rPr>
              <a:t>技術は全体のごく一部</a:t>
            </a:r>
            <a:r>
              <a:rPr lang="en-US" altLang="ja-JP" b="1" u="sng" dirty="0">
                <a:solidFill>
                  <a:srgbClr val="0000FF"/>
                </a:solidFill>
              </a:rPr>
              <a:t>)</a:t>
            </a:r>
          </a:p>
          <a:p>
            <a:pPr marL="285750" indent="-285750">
              <a:buFont typeface="Arial" panose="020B0604020202020204" pitchFamily="34" charset="0"/>
              <a:buChar char="•"/>
            </a:pPr>
            <a:r>
              <a:rPr kumimoji="1" lang="ja-JP" altLang="en-US" b="1" u="sng" dirty="0">
                <a:solidFill>
                  <a:srgbClr val="7030A0"/>
                </a:solidFill>
              </a:rPr>
              <a:t>頭脳</a:t>
            </a:r>
            <a:r>
              <a:rPr kumimoji="1" lang="en-US" altLang="ja-JP" b="1" u="sng" dirty="0">
                <a:solidFill>
                  <a:srgbClr val="7030A0"/>
                </a:solidFill>
              </a:rPr>
              <a:t>: </a:t>
            </a:r>
            <a:r>
              <a:rPr kumimoji="1" lang="ja-JP" altLang="en-US" b="1" u="sng" dirty="0">
                <a:solidFill>
                  <a:srgbClr val="7030A0"/>
                </a:solidFill>
              </a:rPr>
              <a:t>生産手段 </a:t>
            </a:r>
            <a:r>
              <a:rPr kumimoji="1" lang="en-US" altLang="ja-JP" b="1" u="sng" dirty="0">
                <a:solidFill>
                  <a:srgbClr val="7030A0"/>
                </a:solidFill>
              </a:rPr>
              <a:t>(= </a:t>
            </a:r>
            <a:r>
              <a:rPr kumimoji="1" lang="ja-JP" altLang="en-US" b="1" u="sng" dirty="0">
                <a:solidFill>
                  <a:srgbClr val="7030A0"/>
                </a:solidFill>
              </a:rPr>
              <a:t>資本</a:t>
            </a:r>
            <a:r>
              <a:rPr kumimoji="1" lang="en-US" altLang="ja-JP" b="1" u="sng" dirty="0">
                <a:solidFill>
                  <a:srgbClr val="7030A0"/>
                </a:solidFill>
              </a:rPr>
              <a:t>) </a:t>
            </a:r>
            <a:r>
              <a:rPr kumimoji="1" lang="ja-JP" altLang="en-US" b="1" u="sng" dirty="0">
                <a:solidFill>
                  <a:srgbClr val="7030A0"/>
                </a:solidFill>
              </a:rPr>
              <a:t>は常に改良・強化される。</a:t>
            </a:r>
          </a:p>
        </p:txBody>
      </p:sp>
      <p:cxnSp>
        <p:nvCxnSpPr>
          <p:cNvPr id="76" name="直線矢印コネクタ 75"/>
          <p:cNvCxnSpPr/>
          <p:nvPr/>
        </p:nvCxnSpPr>
        <p:spPr>
          <a:xfrm flipV="1">
            <a:off x="8694726" y="2551598"/>
            <a:ext cx="1078087" cy="275778"/>
          </a:xfrm>
          <a:prstGeom prst="straightConnector1">
            <a:avLst/>
          </a:prstGeom>
          <a:ln w="762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9747111" y="2036087"/>
            <a:ext cx="1177587" cy="400110"/>
          </a:xfrm>
          <a:prstGeom prst="rect">
            <a:avLst/>
          </a:prstGeom>
          <a:solidFill>
            <a:srgbClr val="66FFFF"/>
          </a:solidFill>
        </p:spPr>
        <p:txBody>
          <a:bodyPr wrap="square" rtlCol="0">
            <a:spAutoFit/>
          </a:bodyPr>
          <a:lstStyle/>
          <a:p>
            <a:r>
              <a:rPr kumimoji="1" lang="ja-JP" altLang="en-US" sz="2000" b="1" dirty="0">
                <a:solidFill>
                  <a:srgbClr val="7030A0"/>
                </a:solidFill>
              </a:rPr>
              <a:t>高炉ガス</a:t>
            </a:r>
          </a:p>
        </p:txBody>
      </p:sp>
      <p:pic>
        <p:nvPicPr>
          <p:cNvPr id="13" name="図 12"/>
          <p:cNvPicPr>
            <a:picLocks noChangeAspect="1"/>
          </p:cNvPicPr>
          <p:nvPr/>
        </p:nvPicPr>
        <p:blipFill>
          <a:blip r:embed="rId5"/>
          <a:stretch>
            <a:fillRect/>
          </a:stretch>
        </p:blipFill>
        <p:spPr>
          <a:xfrm>
            <a:off x="10283279" y="2492413"/>
            <a:ext cx="668614" cy="339763"/>
          </a:xfrm>
          <a:prstGeom prst="rect">
            <a:avLst/>
          </a:prstGeom>
        </p:spPr>
      </p:pic>
      <p:pic>
        <p:nvPicPr>
          <p:cNvPr id="90" name="図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165" y="2476714"/>
            <a:ext cx="603762" cy="350571"/>
          </a:xfrm>
          <a:prstGeom prst="rect">
            <a:avLst/>
          </a:prstGeom>
        </p:spPr>
      </p:pic>
      <p:sp>
        <p:nvSpPr>
          <p:cNvPr id="78" name="テキスト ボックス 77">
            <a:extLst>
              <a:ext uri="{FF2B5EF4-FFF2-40B4-BE49-F238E27FC236}">
                <a16:creationId xmlns:a16="http://schemas.microsoft.com/office/drawing/2014/main" id="{E71635A7-BBF9-4EF3-87ED-60F9379D7110}"/>
              </a:ext>
            </a:extLst>
          </p:cNvPr>
          <p:cNvSpPr txBox="1"/>
          <p:nvPr/>
        </p:nvSpPr>
        <p:spPr>
          <a:xfrm>
            <a:off x="7221773" y="1501659"/>
            <a:ext cx="2334141" cy="1477328"/>
          </a:xfrm>
          <a:prstGeom prst="rect">
            <a:avLst/>
          </a:prstGeom>
          <a:noFill/>
        </p:spPr>
        <p:txBody>
          <a:bodyPr wrap="square" rtlCol="0">
            <a:spAutoFit/>
          </a:bodyPr>
          <a:lstStyle/>
          <a:p>
            <a:r>
              <a:rPr kumimoji="1" lang="ja-JP" altLang="en-US" sz="3600" b="1" dirty="0">
                <a:highlight>
                  <a:srgbClr val="66FFFF"/>
                </a:highlight>
              </a:rPr>
              <a:t>超正統派</a:t>
            </a:r>
            <a:endParaRPr kumimoji="1" lang="en-US" altLang="ja-JP" sz="3600" b="1" dirty="0">
              <a:highlight>
                <a:srgbClr val="66FFFF"/>
              </a:highlight>
            </a:endParaRPr>
          </a:p>
          <a:p>
            <a:r>
              <a:rPr kumimoji="1" lang="ja-JP" altLang="en-US" b="1" dirty="0">
                <a:highlight>
                  <a:srgbClr val="66FFFF"/>
                </a:highlight>
              </a:rPr>
              <a:t>一見無関係の学問</a:t>
            </a:r>
            <a:endParaRPr kumimoji="1" lang="en-US" altLang="ja-JP" b="1" dirty="0">
              <a:highlight>
                <a:srgbClr val="66FFFF"/>
              </a:highlight>
            </a:endParaRPr>
          </a:p>
          <a:p>
            <a:r>
              <a:rPr kumimoji="1" lang="ja-JP" altLang="en-US" b="1" dirty="0">
                <a:highlight>
                  <a:srgbClr val="66FFFF"/>
                </a:highlight>
              </a:rPr>
              <a:t>領域 </a:t>
            </a:r>
            <a:r>
              <a:rPr kumimoji="1" lang="en-US" altLang="ja-JP" b="1" dirty="0">
                <a:highlight>
                  <a:srgbClr val="66FFFF"/>
                </a:highlight>
              </a:rPr>
              <a:t>(</a:t>
            </a:r>
            <a:r>
              <a:rPr kumimoji="1" lang="ja-JP" altLang="en-US" b="1" dirty="0">
                <a:highlight>
                  <a:srgbClr val="66FFFF"/>
                </a:highlight>
              </a:rPr>
              <a:t>特に文系</a:t>
            </a:r>
            <a:r>
              <a:rPr kumimoji="1" lang="en-US" altLang="ja-JP" b="1" dirty="0">
                <a:highlight>
                  <a:srgbClr val="66FFFF"/>
                </a:highlight>
              </a:rPr>
              <a:t>) </a:t>
            </a:r>
            <a:r>
              <a:rPr kumimoji="1" lang="ja-JP" altLang="en-US" b="1" dirty="0">
                <a:highlight>
                  <a:srgbClr val="66FFFF"/>
                </a:highlight>
              </a:rPr>
              <a:t>も</a:t>
            </a:r>
            <a:endParaRPr kumimoji="1" lang="en-US" altLang="ja-JP" b="1" dirty="0">
              <a:highlight>
                <a:srgbClr val="66FFFF"/>
              </a:highlight>
            </a:endParaRPr>
          </a:p>
          <a:p>
            <a:r>
              <a:rPr kumimoji="1" lang="ja-JP" altLang="en-US" b="1" dirty="0">
                <a:highlight>
                  <a:srgbClr val="66FFFF"/>
                </a:highlight>
              </a:rPr>
              <a:t>広く浅く勉強</a:t>
            </a:r>
          </a:p>
        </p:txBody>
      </p:sp>
      <p:pic>
        <p:nvPicPr>
          <p:cNvPr id="81" name="図 80">
            <a:extLst>
              <a:ext uri="{FF2B5EF4-FFF2-40B4-BE49-F238E27FC236}">
                <a16:creationId xmlns:a16="http://schemas.microsoft.com/office/drawing/2014/main" id="{104F5573-A3F6-4656-85A8-DBBF3816F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3913" y="2806235"/>
            <a:ext cx="1372520" cy="982003"/>
          </a:xfrm>
          <a:prstGeom prst="rect">
            <a:avLst/>
          </a:prstGeom>
        </p:spPr>
      </p:pic>
      <p:sp>
        <p:nvSpPr>
          <p:cNvPr id="5" name="右中かっこ 4">
            <a:extLst>
              <a:ext uri="{FF2B5EF4-FFF2-40B4-BE49-F238E27FC236}">
                <a16:creationId xmlns:a16="http://schemas.microsoft.com/office/drawing/2014/main" id="{9C4274E6-0834-49DC-A338-64B621518398}"/>
              </a:ext>
            </a:extLst>
          </p:cNvPr>
          <p:cNvSpPr/>
          <p:nvPr/>
        </p:nvSpPr>
        <p:spPr>
          <a:xfrm flipH="1">
            <a:off x="1654567" y="452069"/>
            <a:ext cx="330436" cy="1304978"/>
          </a:xfrm>
          <a:prstGeom prst="rightBrac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86" name="図 85">
            <a:extLst>
              <a:ext uri="{FF2B5EF4-FFF2-40B4-BE49-F238E27FC236}">
                <a16:creationId xmlns:a16="http://schemas.microsoft.com/office/drawing/2014/main" id="{D65445FF-55A5-481B-9574-9823BF62F2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3233" y="1009348"/>
            <a:ext cx="499004" cy="526807"/>
          </a:xfrm>
          <a:prstGeom prst="rect">
            <a:avLst/>
          </a:prstGeom>
        </p:spPr>
      </p:pic>
      <p:pic>
        <p:nvPicPr>
          <p:cNvPr id="99" name="図 98">
            <a:extLst>
              <a:ext uri="{FF2B5EF4-FFF2-40B4-BE49-F238E27FC236}">
                <a16:creationId xmlns:a16="http://schemas.microsoft.com/office/drawing/2014/main" id="{2DE56B21-DB7C-4CC1-B825-C3220012B8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8050" y="3793421"/>
            <a:ext cx="1138136" cy="943583"/>
          </a:xfrm>
          <a:prstGeom prst="rect">
            <a:avLst/>
          </a:prstGeom>
        </p:spPr>
      </p:pic>
      <p:sp>
        <p:nvSpPr>
          <p:cNvPr id="101" name="テキスト ボックス 100">
            <a:extLst>
              <a:ext uri="{FF2B5EF4-FFF2-40B4-BE49-F238E27FC236}">
                <a16:creationId xmlns:a16="http://schemas.microsoft.com/office/drawing/2014/main" id="{4EFBE3D2-3FF0-4F61-B285-8BD1F870CD6B}"/>
              </a:ext>
            </a:extLst>
          </p:cNvPr>
          <p:cNvSpPr txBox="1"/>
          <p:nvPr/>
        </p:nvSpPr>
        <p:spPr>
          <a:xfrm>
            <a:off x="143221" y="108635"/>
            <a:ext cx="1653437" cy="830997"/>
          </a:xfrm>
          <a:prstGeom prst="rect">
            <a:avLst/>
          </a:prstGeom>
          <a:solidFill>
            <a:srgbClr val="FFFF00"/>
          </a:solidFill>
        </p:spPr>
        <p:txBody>
          <a:bodyPr wrap="square" rtlCol="0">
            <a:spAutoFit/>
          </a:bodyPr>
          <a:lstStyle/>
          <a:p>
            <a:r>
              <a:rPr kumimoji="1" lang="ja-JP" altLang="en-US" sz="1600" b="1" dirty="0">
                <a:highlight>
                  <a:srgbClr val="99FFCC"/>
                </a:highlight>
              </a:rPr>
              <a:t>従来の日本行政のデジタル人材育成 </a:t>
            </a:r>
            <a:r>
              <a:rPr kumimoji="1" lang="en-US" altLang="ja-JP" sz="1600" b="1" dirty="0">
                <a:highlight>
                  <a:srgbClr val="99FFCC"/>
                </a:highlight>
              </a:rPr>
              <a:t>(= </a:t>
            </a:r>
            <a:r>
              <a:rPr kumimoji="1" lang="ja-JP" altLang="en-US" sz="1600" b="1" dirty="0">
                <a:highlight>
                  <a:srgbClr val="99FFCC"/>
                </a:highlight>
              </a:rPr>
              <a:t>素人</a:t>
            </a:r>
            <a:r>
              <a:rPr kumimoji="1" lang="en-US" altLang="ja-JP" sz="1600" b="1" dirty="0">
                <a:highlight>
                  <a:srgbClr val="99FFCC"/>
                </a:highlight>
              </a:rPr>
              <a:t>)</a:t>
            </a:r>
            <a:endParaRPr kumimoji="1" lang="ja-JP" altLang="en-US" sz="1600" b="1" dirty="0">
              <a:highlight>
                <a:srgbClr val="99FFCC"/>
              </a:highlight>
            </a:endParaRPr>
          </a:p>
        </p:txBody>
      </p:sp>
    </p:spTree>
    <p:extLst>
      <p:ext uri="{BB962C8B-B14F-4D97-AF65-F5344CB8AC3E}">
        <p14:creationId xmlns:p14="http://schemas.microsoft.com/office/powerpoint/2010/main" val="3185058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E1600D-529D-4281-BCE1-EEBF82CCD3E9}"/>
              </a:ext>
            </a:extLst>
          </p:cNvPr>
          <p:cNvSpPr>
            <a:spLocks noGrp="1"/>
          </p:cNvSpPr>
          <p:nvPr>
            <p:ph type="title"/>
          </p:nvPr>
        </p:nvSpPr>
        <p:spPr>
          <a:xfrm>
            <a:off x="182880" y="228600"/>
            <a:ext cx="11330940" cy="617855"/>
          </a:xfrm>
        </p:spPr>
        <p:txBody>
          <a:bodyPr>
            <a:noAutofit/>
          </a:bodyPr>
          <a:lstStyle/>
          <a:p>
            <a:r>
              <a:rPr kumimoji="1" lang="ja-JP" altLang="en-US" sz="2800" b="1" dirty="0"/>
              <a:t>日本の行政主体・行政職員は、</a:t>
            </a:r>
            <a:r>
              <a:rPr kumimoji="1" lang="en-US" altLang="ja-JP" sz="2800" b="1" dirty="0"/>
              <a:t>IT </a:t>
            </a:r>
            <a:r>
              <a:rPr kumimoji="1" lang="ja-JP" altLang="en-US" sz="2800" b="1" dirty="0"/>
              <a:t>技術発展・人材発掘育成の新たなる希望</a:t>
            </a:r>
          </a:p>
        </p:txBody>
      </p:sp>
      <p:sp>
        <p:nvSpPr>
          <p:cNvPr id="3" name="コンテンツ プレースホルダー 2">
            <a:extLst>
              <a:ext uri="{FF2B5EF4-FFF2-40B4-BE49-F238E27FC236}">
                <a16:creationId xmlns:a16="http://schemas.microsoft.com/office/drawing/2014/main" id="{51E23665-DA3B-43FE-ABB5-B3688CAD713C}"/>
              </a:ext>
            </a:extLst>
          </p:cNvPr>
          <p:cNvSpPr>
            <a:spLocks noGrp="1"/>
          </p:cNvSpPr>
          <p:nvPr>
            <p:ph idx="1"/>
          </p:nvPr>
        </p:nvSpPr>
        <p:spPr>
          <a:xfrm>
            <a:off x="335280" y="982980"/>
            <a:ext cx="11856720" cy="5875020"/>
          </a:xfrm>
        </p:spPr>
        <p:txBody>
          <a:bodyPr>
            <a:normAutofit fontScale="77500" lnSpcReduction="20000"/>
          </a:bodyPr>
          <a:lstStyle/>
          <a:p>
            <a:pPr marL="514350" indent="-514350">
              <a:lnSpc>
                <a:spcPct val="120000"/>
              </a:lnSpc>
              <a:buFont typeface="+mj-lt"/>
              <a:buAutoNum type="arabicPeriod"/>
            </a:pPr>
            <a:r>
              <a:rPr kumimoji="1" lang="ja-JP" altLang="en-US" b="1" dirty="0">
                <a:highlight>
                  <a:srgbClr val="FFFFCC"/>
                </a:highlight>
              </a:rPr>
              <a:t>価値のある </a:t>
            </a:r>
            <a:r>
              <a:rPr kumimoji="1" lang="en-US" altLang="ja-JP" b="1" dirty="0">
                <a:highlight>
                  <a:srgbClr val="FFFFCC"/>
                </a:highlight>
              </a:rPr>
              <a:t>IT </a:t>
            </a:r>
            <a:r>
              <a:rPr kumimoji="1" lang="ja-JP" altLang="en-US" b="1" dirty="0">
                <a:highlight>
                  <a:srgbClr val="FFFFCC"/>
                </a:highlight>
              </a:rPr>
              <a:t>人材育成や </a:t>
            </a:r>
            <a:r>
              <a:rPr kumimoji="1" lang="en-US" altLang="ja-JP" b="1" dirty="0">
                <a:highlight>
                  <a:srgbClr val="FFFFCC"/>
                </a:highlight>
              </a:rPr>
              <a:t>IT </a:t>
            </a:r>
            <a:r>
              <a:rPr kumimoji="1" lang="ja-JP" altLang="en-US" b="1" dirty="0">
                <a:highlight>
                  <a:srgbClr val="FFFFCC"/>
                </a:highlight>
              </a:rPr>
              <a:t>技術開発には、長時間 </a:t>
            </a:r>
            <a:r>
              <a:rPr kumimoji="1" lang="en-US" altLang="ja-JP" b="1" dirty="0">
                <a:highlight>
                  <a:srgbClr val="FFFFCC"/>
                </a:highlight>
              </a:rPr>
              <a:t>(10 </a:t>
            </a:r>
            <a:r>
              <a:rPr kumimoji="1" lang="ja-JP" altLang="en-US" b="1" dirty="0">
                <a:highlight>
                  <a:srgbClr val="FFFFCC"/>
                </a:highlight>
              </a:rPr>
              <a:t>年以上</a:t>
            </a:r>
            <a:r>
              <a:rPr kumimoji="1" lang="en-US" altLang="ja-JP" b="1" dirty="0">
                <a:highlight>
                  <a:srgbClr val="FFFFCC"/>
                </a:highlight>
              </a:rPr>
              <a:t>) </a:t>
            </a:r>
            <a:r>
              <a:rPr kumimoji="1" lang="ja-JP" altLang="en-US" b="1" dirty="0">
                <a:highlight>
                  <a:srgbClr val="FFFFCC"/>
                </a:highlight>
              </a:rPr>
              <a:t>かかる。</a:t>
            </a:r>
            <a:endParaRPr kumimoji="1" lang="en-US" altLang="ja-JP" b="1" dirty="0">
              <a:highlight>
                <a:srgbClr val="FFFFCC"/>
              </a:highlight>
            </a:endParaRPr>
          </a:p>
          <a:p>
            <a:pPr lvl="1">
              <a:lnSpc>
                <a:spcPct val="120000"/>
              </a:lnSpc>
            </a:pPr>
            <a:r>
              <a:rPr kumimoji="1" lang="ja-JP" altLang="en-US" dirty="0"/>
              <a:t>過去の日本の科学技術発展史、米国のコンピュータやインターネットの発展史、近年の米国の大規模 </a:t>
            </a:r>
            <a:r>
              <a:rPr kumimoji="1" lang="en-US" altLang="ja-JP" dirty="0"/>
              <a:t>IT </a:t>
            </a:r>
            <a:r>
              <a:rPr kumimoji="1" lang="ja-JP" altLang="en-US" dirty="0"/>
              <a:t>企業 </a:t>
            </a:r>
            <a:r>
              <a:rPr kumimoji="1" lang="en-US" altLang="ja-JP" dirty="0"/>
              <a:t>(Google, Microsoft, Amazon) </a:t>
            </a:r>
            <a:r>
              <a:rPr kumimoji="1" lang="ja-JP" altLang="en-US" dirty="0"/>
              <a:t>をみると、</a:t>
            </a:r>
            <a:r>
              <a:rPr kumimoji="1" lang="ja-JP" altLang="en-US" dirty="0">
                <a:highlight>
                  <a:srgbClr val="FFFFCC"/>
                </a:highlight>
              </a:rPr>
              <a:t>ある程度実用的な </a:t>
            </a:r>
            <a:r>
              <a:rPr kumimoji="1" lang="en-US" altLang="ja-JP" dirty="0">
                <a:highlight>
                  <a:srgbClr val="FFFFCC"/>
                </a:highlight>
              </a:rPr>
              <a:t>IT </a:t>
            </a:r>
            <a:r>
              <a:rPr kumimoji="1" lang="ja-JP" altLang="en-US" dirty="0">
                <a:highlight>
                  <a:srgbClr val="FFFFCC"/>
                </a:highlight>
              </a:rPr>
              <a:t>技術の発生には、細く長く多様な試行錯誤が必要であることが分かる。</a:t>
            </a:r>
            <a:r>
              <a:rPr kumimoji="1" lang="ja-JP" altLang="en-US" dirty="0"/>
              <a:t>中国も、江沢民の時代 </a:t>
            </a:r>
            <a:r>
              <a:rPr kumimoji="1" lang="en-US" altLang="ja-JP" dirty="0"/>
              <a:t>(2002 </a:t>
            </a:r>
            <a:r>
              <a:rPr kumimoji="1" lang="ja-JP" altLang="en-US" dirty="0"/>
              <a:t>年頃</a:t>
            </a:r>
            <a:r>
              <a:rPr kumimoji="1" lang="en-US" altLang="ja-JP" dirty="0"/>
              <a:t>) </a:t>
            </a:r>
            <a:r>
              <a:rPr kumimoji="1" lang="ja-JP" altLang="en-US" dirty="0"/>
              <a:t>に国家的戦略を立て、</a:t>
            </a:r>
            <a:r>
              <a:rPr kumimoji="1" lang="en-US" altLang="ja-JP" dirty="0"/>
              <a:t>10 </a:t>
            </a:r>
            <a:r>
              <a:rPr kumimoji="1" lang="ja-JP" altLang="en-US" dirty="0"/>
              <a:t>年以上取り組んでようやく実現した。</a:t>
            </a:r>
            <a:endParaRPr kumimoji="1" lang="en-US" altLang="ja-JP" dirty="0"/>
          </a:p>
          <a:p>
            <a:pPr marL="514350" indent="-514350">
              <a:lnSpc>
                <a:spcPct val="120000"/>
              </a:lnSpc>
              <a:buFont typeface="+mj-lt"/>
              <a:buAutoNum type="arabicPeriod"/>
            </a:pPr>
            <a:r>
              <a:rPr kumimoji="1" lang="ja-JP" altLang="en-US" b="1" dirty="0">
                <a:highlight>
                  <a:srgbClr val="99FFCC"/>
                </a:highlight>
              </a:rPr>
              <a:t>日本における理想論</a:t>
            </a:r>
            <a:r>
              <a:rPr kumimoji="1" lang="en-US" altLang="ja-JP" b="1" dirty="0">
                <a:highlight>
                  <a:srgbClr val="99FFCC"/>
                </a:highlight>
              </a:rPr>
              <a:t>: </a:t>
            </a:r>
            <a:r>
              <a:rPr kumimoji="1" lang="ja-JP" altLang="en-US" b="1" dirty="0">
                <a:highlight>
                  <a:srgbClr val="99FFCC"/>
                </a:highlight>
              </a:rPr>
              <a:t>「高度な </a:t>
            </a:r>
            <a:r>
              <a:rPr kumimoji="1" lang="en-US" altLang="ja-JP" b="1" dirty="0">
                <a:highlight>
                  <a:srgbClr val="99FFCC"/>
                </a:highlight>
              </a:rPr>
              <a:t>IT </a:t>
            </a:r>
            <a:r>
              <a:rPr kumimoji="1" lang="ja-JP" altLang="en-US" b="1" dirty="0">
                <a:highlight>
                  <a:srgbClr val="99FFCC"/>
                </a:highlight>
              </a:rPr>
              <a:t>人材育成・技術研究は、大学や企業の役割であるはず」 ？</a:t>
            </a:r>
            <a:br>
              <a:rPr kumimoji="1" lang="en-US" altLang="ja-JP" b="1" dirty="0">
                <a:highlight>
                  <a:srgbClr val="99FFCC"/>
                </a:highlight>
              </a:rPr>
            </a:br>
            <a:r>
              <a:rPr kumimoji="1" lang="ja-JP" altLang="en-US" sz="1900" b="1" dirty="0">
                <a:solidFill>
                  <a:srgbClr val="FF0000"/>
                </a:solidFill>
              </a:rPr>
              <a:t>→ 残念ながら、もはや絶望的な状態になっている</a:t>
            </a:r>
            <a:endParaRPr kumimoji="1" lang="en-US" altLang="ja-JP" sz="2600" b="1" dirty="0">
              <a:solidFill>
                <a:srgbClr val="FF0000"/>
              </a:solidFill>
            </a:endParaRPr>
          </a:p>
          <a:p>
            <a:pPr lvl="1">
              <a:lnSpc>
                <a:spcPct val="120000"/>
              </a:lnSpc>
            </a:pPr>
            <a:r>
              <a:rPr kumimoji="1" lang="ja-JP" altLang="en-US" dirty="0"/>
              <a:t>現実は、もはや大学や企業では長期的な細く長い人材育成・技術研究は不可能。</a:t>
            </a:r>
            <a:endParaRPr kumimoji="1" lang="en-US" altLang="ja-JP" dirty="0"/>
          </a:p>
          <a:p>
            <a:pPr lvl="2">
              <a:lnSpc>
                <a:spcPct val="120000"/>
              </a:lnSpc>
            </a:pPr>
            <a:r>
              <a:rPr kumimoji="1" lang="ja-JP" altLang="en-US" dirty="0"/>
              <a:t>日本の大学は、もともと高度な人材育成は困難である。最近は、高度な研究も困難となった。</a:t>
            </a:r>
          </a:p>
          <a:p>
            <a:pPr lvl="2">
              <a:lnSpc>
                <a:spcPct val="120000"/>
              </a:lnSpc>
            </a:pPr>
            <a:r>
              <a:rPr kumimoji="1" lang="ja-JP" altLang="en-US" dirty="0"/>
              <a:t>日本企業は、長年人材育成と高度な技術研究の担い手であった。しかし </a:t>
            </a:r>
            <a:r>
              <a:rPr kumimoji="1" lang="en-US" altLang="ja-JP" dirty="0"/>
              <a:t>1990 </a:t>
            </a:r>
            <a:r>
              <a:rPr kumimoji="1" lang="ja-JP" altLang="en-US" dirty="0"/>
              <a:t>年台以降、近視眼的業績を求められ、合理化・機能分化された結果、能力が大幅に低下。もはや、希望は薄い。</a:t>
            </a:r>
            <a:endParaRPr kumimoji="1" lang="en-US" altLang="ja-JP" dirty="0"/>
          </a:p>
          <a:p>
            <a:pPr marL="514350" indent="-514350">
              <a:lnSpc>
                <a:spcPct val="120000"/>
              </a:lnSpc>
              <a:buFont typeface="+mj-lt"/>
              <a:buAutoNum type="arabicPeriod"/>
            </a:pPr>
            <a:r>
              <a:rPr kumimoji="1" lang="ja-JP" altLang="en-US" b="1" dirty="0">
                <a:highlight>
                  <a:srgbClr val="FFCCFF"/>
                </a:highlight>
              </a:rPr>
              <a:t>「行政主体」 </a:t>
            </a:r>
            <a:r>
              <a:rPr kumimoji="1" lang="en-US" altLang="ja-JP" b="1" dirty="0">
                <a:highlight>
                  <a:srgbClr val="FFCCFF"/>
                </a:highlight>
              </a:rPr>
              <a:t>(</a:t>
            </a:r>
            <a:r>
              <a:rPr kumimoji="1" lang="ja-JP" altLang="en-US" b="1" dirty="0">
                <a:highlight>
                  <a:srgbClr val="FFCCFF"/>
                </a:highlight>
              </a:rPr>
              <a:t>土壌</a:t>
            </a:r>
            <a:r>
              <a:rPr kumimoji="1" lang="en-US" altLang="ja-JP" b="1" dirty="0">
                <a:highlight>
                  <a:srgbClr val="FFCCFF"/>
                </a:highlight>
              </a:rPr>
              <a:t>) </a:t>
            </a:r>
            <a:r>
              <a:rPr kumimoji="1" lang="ja-JP" altLang="en-US" b="1" dirty="0">
                <a:highlight>
                  <a:srgbClr val="FFCCFF"/>
                </a:highlight>
              </a:rPr>
              <a:t>と、行政系職員群 </a:t>
            </a:r>
            <a:r>
              <a:rPr kumimoji="1" lang="en-US" altLang="ja-JP" b="1" dirty="0">
                <a:highlight>
                  <a:srgbClr val="FFCCFF"/>
                </a:highlight>
              </a:rPr>
              <a:t>(</a:t>
            </a:r>
            <a:r>
              <a:rPr kumimoji="1" lang="ja-JP" altLang="en-US" b="1" dirty="0">
                <a:highlight>
                  <a:srgbClr val="FFCCFF"/>
                </a:highlight>
              </a:rPr>
              <a:t>人材</a:t>
            </a:r>
            <a:r>
              <a:rPr kumimoji="1" lang="en-US" altLang="ja-JP" b="1" dirty="0">
                <a:highlight>
                  <a:srgbClr val="FFCCFF"/>
                </a:highlight>
              </a:rPr>
              <a:t>) </a:t>
            </a:r>
            <a:r>
              <a:rPr kumimoji="1" lang="ja-JP" altLang="en-US" b="1" dirty="0">
                <a:highlight>
                  <a:srgbClr val="FFCCFF"/>
                </a:highlight>
              </a:rPr>
              <a:t>が、日本復活に必要な </a:t>
            </a:r>
            <a:r>
              <a:rPr kumimoji="1" lang="en-US" altLang="ja-JP" b="1" dirty="0">
                <a:highlight>
                  <a:srgbClr val="FFCCFF"/>
                </a:highlight>
              </a:rPr>
              <a:t>IT </a:t>
            </a:r>
            <a:r>
              <a:rPr kumimoji="1" lang="ja-JP" altLang="en-US" b="1" dirty="0">
                <a:highlight>
                  <a:srgbClr val="FFCCFF"/>
                </a:highlight>
              </a:rPr>
              <a:t>技術発展・人材発掘育成のための、</a:t>
            </a:r>
            <a:r>
              <a:rPr kumimoji="1" lang="ja-JP" altLang="en-US" b="1" u="sng" dirty="0">
                <a:solidFill>
                  <a:schemeClr val="accent2">
                    <a:lumMod val="50000"/>
                  </a:schemeClr>
                </a:solidFill>
                <a:highlight>
                  <a:srgbClr val="FFCCFF"/>
                </a:highlight>
              </a:rPr>
              <a:t>現代日本最後の希望であり、輝かしい </a:t>
            </a:r>
            <a:r>
              <a:rPr kumimoji="1" lang="en-US" altLang="ja-JP" b="1" u="sng" dirty="0">
                <a:solidFill>
                  <a:schemeClr val="accent2">
                    <a:lumMod val="50000"/>
                  </a:schemeClr>
                </a:solidFill>
                <a:highlight>
                  <a:srgbClr val="FFCCFF"/>
                </a:highlight>
              </a:rPr>
              <a:t>21 </a:t>
            </a:r>
            <a:r>
              <a:rPr kumimoji="1" lang="ja-JP" altLang="en-US" b="1" u="sng" dirty="0">
                <a:solidFill>
                  <a:schemeClr val="accent2">
                    <a:lumMod val="50000"/>
                  </a:schemeClr>
                </a:solidFill>
                <a:highlight>
                  <a:srgbClr val="FFCCFF"/>
                </a:highlight>
              </a:rPr>
              <a:t>世紀発展史の最初の文明開花点</a:t>
            </a:r>
            <a:r>
              <a:rPr kumimoji="1" lang="ja-JP" altLang="en-US" b="1" dirty="0">
                <a:highlight>
                  <a:srgbClr val="FFCCFF"/>
                </a:highlight>
              </a:rPr>
              <a:t>である。</a:t>
            </a:r>
            <a:endParaRPr kumimoji="1" lang="en-US" altLang="ja-JP" b="1" dirty="0">
              <a:highlight>
                <a:srgbClr val="FFCCFF"/>
              </a:highlight>
            </a:endParaRPr>
          </a:p>
          <a:p>
            <a:pPr marL="457200" lvl="1" indent="0">
              <a:lnSpc>
                <a:spcPct val="120000"/>
              </a:lnSpc>
              <a:buNone/>
            </a:pPr>
            <a:r>
              <a:rPr kumimoji="1" lang="ja-JP" altLang="en-US" dirty="0"/>
              <a:t>① 優秀な人材の選抜・集積の仕組み ② 高い識字率と複雑高度な文献読解能力 </a:t>
            </a:r>
            <a:r>
              <a:rPr kumimoji="1" lang="en-US" altLang="ja-JP" dirty="0"/>
              <a:t>(</a:t>
            </a:r>
            <a:r>
              <a:rPr kumimoji="1" lang="ja-JP" altLang="en-US" dirty="0"/>
              <a:t>特に霞ヶ関</a:t>
            </a:r>
            <a:r>
              <a:rPr kumimoji="1" lang="en-US" altLang="ja-JP" dirty="0"/>
              <a:t>)</a:t>
            </a:r>
            <a:endParaRPr lang="en-US" altLang="ja-JP" dirty="0"/>
          </a:p>
          <a:p>
            <a:pPr marL="457200" lvl="1" indent="0">
              <a:lnSpc>
                <a:spcPct val="120000"/>
              </a:lnSpc>
              <a:buNone/>
            </a:pPr>
            <a:r>
              <a:rPr kumimoji="1" lang="ja-JP" altLang="en-US" dirty="0"/>
              <a:t>③ 高い国益指向 ④ 組織内に豊富に存在する </a:t>
            </a:r>
            <a:r>
              <a:rPr kumimoji="1" lang="en-US" altLang="ja-JP" dirty="0"/>
              <a:t>IT </a:t>
            </a:r>
            <a:r>
              <a:rPr kumimoji="1" lang="ja-JP" altLang="en-US" dirty="0"/>
              <a:t>課題やシステムの山</a:t>
            </a:r>
            <a:r>
              <a:rPr kumimoji="1" lang="ja-JP" altLang="en-US" sz="1800" dirty="0"/>
              <a:t> </a:t>
            </a:r>
            <a:r>
              <a:rPr kumimoji="1" lang="en-US" altLang="ja-JP" sz="1800" dirty="0"/>
              <a:t>(</a:t>
            </a:r>
            <a:r>
              <a:rPr kumimoji="1" lang="ja-JP" altLang="en-US" sz="1800" dirty="0"/>
              <a:t>外国人クラウドに緊急避難しないといけない程度に問題山積</a:t>
            </a:r>
            <a:r>
              <a:rPr kumimoji="1" lang="en-US" altLang="ja-JP" sz="1800" dirty="0"/>
              <a:t>)</a:t>
            </a:r>
            <a:endParaRPr kumimoji="1" lang="en-US" altLang="ja-JP" dirty="0"/>
          </a:p>
          <a:p>
            <a:pPr marL="457200" lvl="1" indent="0">
              <a:lnSpc>
                <a:spcPct val="120000"/>
              </a:lnSpc>
              <a:buNone/>
            </a:pPr>
            <a:r>
              <a:rPr kumimoji="1" lang="ja-JP" altLang="en-US" dirty="0"/>
              <a:t>⑤ 組織的多様性・独立性 </a:t>
            </a:r>
            <a:r>
              <a:rPr kumimoji="1" lang="en-US" altLang="ja-JP" dirty="0"/>
              <a:t>(</a:t>
            </a:r>
            <a:r>
              <a:rPr kumimoji="1" lang="ja-JP" altLang="en-US" dirty="0"/>
              <a:t>特に </a:t>
            </a:r>
            <a:r>
              <a:rPr kumimoji="1" lang="en-US" altLang="ja-JP" dirty="0"/>
              <a:t>1,800 </a:t>
            </a:r>
            <a:r>
              <a:rPr kumimoji="1" lang="ja-JP" altLang="en-US" dirty="0"/>
              <a:t>の地方公共団体</a:t>
            </a:r>
            <a:r>
              <a:rPr kumimoji="1" lang="en-US" altLang="ja-JP" dirty="0"/>
              <a:t>)</a:t>
            </a:r>
            <a:r>
              <a:rPr kumimoji="1" lang="ja-JP" altLang="en-US" dirty="0"/>
              <a:t> を活かした試行錯誤の並列分散</a:t>
            </a:r>
            <a:endParaRPr lang="en-US" altLang="ja-JP" dirty="0"/>
          </a:p>
          <a:p>
            <a:pPr marL="457200" lvl="1" indent="0">
              <a:lnSpc>
                <a:spcPct val="120000"/>
              </a:lnSpc>
              <a:buNone/>
            </a:pPr>
            <a:r>
              <a:rPr kumimoji="1" lang="ja-JP" altLang="en-US" dirty="0"/>
              <a:t>⑥ 立法や国際戦略の局面でおおいに能力のある政治系人材 </a:t>
            </a:r>
            <a:r>
              <a:rPr kumimoji="1" lang="en-US" altLang="ja-JP" dirty="0"/>
              <a:t>(</a:t>
            </a:r>
            <a:r>
              <a:rPr kumimoji="1" lang="ja-JP" altLang="en-US" dirty="0"/>
              <a:t>政党・議員</a:t>
            </a:r>
            <a:r>
              <a:rPr kumimoji="1" lang="en-US" altLang="ja-JP" dirty="0"/>
              <a:t>) </a:t>
            </a:r>
            <a:r>
              <a:rPr kumimoji="1" lang="ja-JP" altLang="en-US" dirty="0"/>
              <a:t>との密接な信頼関係 </a:t>
            </a:r>
            <a:r>
              <a:rPr kumimoji="1" lang="en-US" altLang="ja-JP" dirty="0"/>
              <a:t>(</a:t>
            </a:r>
            <a:r>
              <a:rPr kumimoji="1" lang="ja-JP" altLang="en-US" dirty="0"/>
              <a:t>霞ヶ関</a:t>
            </a:r>
            <a:r>
              <a:rPr kumimoji="1" lang="en-US" altLang="ja-JP" dirty="0"/>
              <a:t>)</a:t>
            </a:r>
            <a:endParaRPr kumimoji="1" lang="ja-JP" altLang="en-US" dirty="0"/>
          </a:p>
        </p:txBody>
      </p:sp>
      <p:sp>
        <p:nvSpPr>
          <p:cNvPr id="4" name="スライド番号プレースホルダー 3">
            <a:extLst>
              <a:ext uri="{FF2B5EF4-FFF2-40B4-BE49-F238E27FC236}">
                <a16:creationId xmlns:a16="http://schemas.microsoft.com/office/drawing/2014/main" id="{43E37FA7-E0AC-4D0C-8E32-9CF01D1B1AB4}"/>
              </a:ext>
            </a:extLst>
          </p:cNvPr>
          <p:cNvSpPr>
            <a:spLocks noGrp="1"/>
          </p:cNvSpPr>
          <p:nvPr>
            <p:ph type="sldNum" sz="quarter" idx="12"/>
          </p:nvPr>
        </p:nvSpPr>
        <p:spPr/>
        <p:txBody>
          <a:bodyPr/>
          <a:lstStyle/>
          <a:p>
            <a:fld id="{63DCA85F-F225-44A4-AEA8-9083CAE61796}" type="slidenum">
              <a:rPr kumimoji="1" lang="ja-JP" altLang="en-US" smtClean="0"/>
              <a:t>31</a:t>
            </a:fld>
            <a:endParaRPr kumimoji="1" lang="ja-JP" altLang="en-US" dirty="0"/>
          </a:p>
        </p:txBody>
      </p:sp>
    </p:spTree>
    <p:extLst>
      <p:ext uri="{BB962C8B-B14F-4D97-AF65-F5344CB8AC3E}">
        <p14:creationId xmlns:p14="http://schemas.microsoft.com/office/powerpoint/2010/main" val="1529239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610600" y="1216689"/>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781361" y="1192860"/>
            <a:ext cx="1246399" cy="701099"/>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463696" y="2609459"/>
            <a:ext cx="2564059" cy="1442284"/>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918479" y="4604980"/>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32</a:t>
            </a:fld>
            <a:endParaRPr kumimoji="1" lang="ja-JP" altLang="en-US" dirty="0"/>
          </a:p>
        </p:txBody>
      </p:sp>
      <p:sp>
        <p:nvSpPr>
          <p:cNvPr id="9" name="正方形/長方形 8">
            <a:extLst>
              <a:ext uri="{FF2B5EF4-FFF2-40B4-BE49-F238E27FC236}">
                <a16:creationId xmlns:a16="http://schemas.microsoft.com/office/drawing/2014/main" id="{1972D522-B0A5-4E15-A7B5-E02E250570A9}"/>
              </a:ext>
            </a:extLst>
          </p:cNvPr>
          <p:cNvSpPr/>
          <p:nvPr/>
        </p:nvSpPr>
        <p:spPr>
          <a:xfrm>
            <a:off x="355279" y="4921077"/>
            <a:ext cx="6909971" cy="101566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ソフトイーサ株式会社 代表取締役</a:t>
            </a:r>
            <a:br>
              <a:rPr lang="en-US" altLang="ja-JP" sz="2000" b="1" dirty="0">
                <a:latin typeface="+mn-ea"/>
              </a:rPr>
            </a:br>
            <a:endParaRPr lang="ja-JP" altLang="en-US" sz="2000" b="1" dirty="0">
              <a:latin typeface="+mn-ea"/>
            </a:endParaRPr>
          </a:p>
          <a:p>
            <a:pPr marL="285750" indent="-285750">
              <a:buFont typeface="Arial" panose="020B0604020202020204" pitchFamily="34" charset="0"/>
              <a:buChar char="•"/>
            </a:pPr>
            <a:r>
              <a:rPr lang="ja-JP" altLang="en-US" sz="2000" b="1" dirty="0">
                <a:latin typeface="+mn-ea"/>
              </a:rPr>
              <a:t>筑波大学 客員教授</a:t>
            </a:r>
          </a:p>
        </p:txBody>
      </p:sp>
      <p:sp>
        <p:nvSpPr>
          <p:cNvPr id="10" name="正方形/長方形 9">
            <a:extLst>
              <a:ext uri="{FF2B5EF4-FFF2-40B4-BE49-F238E27FC236}">
                <a16:creationId xmlns:a16="http://schemas.microsoft.com/office/drawing/2014/main" id="{1972D522-B0A5-4E15-A7B5-E02E250570A9}"/>
              </a:ext>
            </a:extLst>
          </p:cNvPr>
          <p:cNvSpPr/>
          <p:nvPr/>
        </p:nvSpPr>
        <p:spPr>
          <a:xfrm>
            <a:off x="142966" y="324811"/>
            <a:ext cx="6888694"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000" b="1" dirty="0">
                <a:latin typeface="+mn-ea"/>
              </a:rPr>
              <a:t>登 大遊 </a:t>
            </a:r>
            <a:r>
              <a:rPr lang="en-US" altLang="ja-JP" sz="2400" b="1" dirty="0">
                <a:latin typeface="+mn-ea"/>
              </a:rPr>
              <a:t>Daiyuu Nobori, Ph.D.</a:t>
            </a:r>
            <a:endParaRPr lang="ja-JP" altLang="en-US" sz="2400" b="1" dirty="0">
              <a:latin typeface="+mn-ea"/>
            </a:endParaRPr>
          </a:p>
        </p:txBody>
      </p:sp>
      <p:pic>
        <p:nvPicPr>
          <p:cNvPr id="13" name="図 12"/>
          <p:cNvPicPr>
            <a:picLocks noChangeAspect="1"/>
          </p:cNvPicPr>
          <p:nvPr/>
        </p:nvPicPr>
        <p:blipFill>
          <a:blip r:embed="rId8"/>
          <a:stretch>
            <a:fillRect/>
          </a:stretch>
        </p:blipFill>
        <p:spPr>
          <a:xfrm>
            <a:off x="674240" y="3983298"/>
            <a:ext cx="2214832" cy="883498"/>
          </a:xfrm>
          <a:prstGeom prst="rect">
            <a:avLst/>
          </a:prstGeom>
        </p:spPr>
      </p:pic>
      <p:sp>
        <p:nvSpPr>
          <p:cNvPr id="12" name="テキスト ボックス 11"/>
          <p:cNvSpPr txBox="1"/>
          <p:nvPr/>
        </p:nvSpPr>
        <p:spPr>
          <a:xfrm>
            <a:off x="658164" y="3241400"/>
            <a:ext cx="4935447" cy="707886"/>
          </a:xfrm>
          <a:prstGeom prst="rect">
            <a:avLst/>
          </a:prstGeom>
          <a:noFill/>
        </p:spPr>
        <p:txBody>
          <a:bodyPr wrap="square" rtlCol="0">
            <a:spAutoFit/>
          </a:bodyPr>
          <a:lstStyle/>
          <a:p>
            <a:r>
              <a:rPr kumimoji="1" lang="ja-JP" altLang="en-US" sz="2000" b="1" dirty="0"/>
              <a:t>産業サイバーセキュリティセンター</a:t>
            </a:r>
          </a:p>
          <a:p>
            <a:r>
              <a:rPr kumimoji="1" lang="ja-JP" altLang="en-US" sz="2000" b="1" dirty="0"/>
              <a:t>サイバー技術研究室長</a:t>
            </a:r>
            <a:endParaRPr kumimoji="1" lang="en-US" altLang="ja-JP" sz="2000" b="1" dirty="0"/>
          </a:p>
        </p:txBody>
      </p:sp>
      <p:pic>
        <p:nvPicPr>
          <p:cNvPr id="14" name="図 13"/>
          <p:cNvPicPr>
            <a:picLocks noChangeAspect="1"/>
          </p:cNvPicPr>
          <p:nvPr/>
        </p:nvPicPr>
        <p:blipFill>
          <a:blip r:embed="rId9"/>
          <a:stretch>
            <a:fillRect/>
          </a:stretch>
        </p:blipFill>
        <p:spPr>
          <a:xfrm>
            <a:off x="743471" y="2778044"/>
            <a:ext cx="2590943" cy="488277"/>
          </a:xfrm>
          <a:prstGeom prst="rect">
            <a:avLst/>
          </a:prstGeom>
        </p:spPr>
      </p:pic>
      <p:sp>
        <p:nvSpPr>
          <p:cNvPr id="16" name="テキスト ボックス 15"/>
          <p:cNvSpPr txBox="1"/>
          <p:nvPr/>
        </p:nvSpPr>
        <p:spPr>
          <a:xfrm>
            <a:off x="3045115" y="4032150"/>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sp>
        <p:nvSpPr>
          <p:cNvPr id="92" name="正方形/長方形 91">
            <a:extLst>
              <a:ext uri="{FF2B5EF4-FFF2-40B4-BE49-F238E27FC236}">
                <a16:creationId xmlns:a16="http://schemas.microsoft.com/office/drawing/2014/main" id="{1972D522-B0A5-4E15-A7B5-E02E250570A9}"/>
              </a:ext>
            </a:extLst>
          </p:cNvPr>
          <p:cNvSpPr/>
          <p:nvPr/>
        </p:nvSpPr>
        <p:spPr>
          <a:xfrm>
            <a:off x="301420" y="3846213"/>
            <a:ext cx="607101" cy="46166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sz="2400" b="1" dirty="0">
                <a:latin typeface="+mn-ea"/>
              </a:rPr>
              <a:t> </a:t>
            </a:r>
            <a:endParaRPr lang="ja-JP" altLang="en-US" sz="2400" b="1" dirty="0">
              <a:latin typeface="+mn-ea"/>
            </a:endParaRPr>
          </a:p>
        </p:txBody>
      </p:sp>
      <p:sp>
        <p:nvSpPr>
          <p:cNvPr id="93" name="正方形/長方形 92">
            <a:extLst>
              <a:ext uri="{FF2B5EF4-FFF2-40B4-BE49-F238E27FC236}">
                <a16:creationId xmlns:a16="http://schemas.microsoft.com/office/drawing/2014/main" id="{1972D522-B0A5-4E15-A7B5-E02E250570A9}"/>
              </a:ext>
            </a:extLst>
          </p:cNvPr>
          <p:cNvSpPr/>
          <p:nvPr/>
        </p:nvSpPr>
        <p:spPr>
          <a:xfrm>
            <a:off x="306223" y="2718527"/>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pic>
        <p:nvPicPr>
          <p:cNvPr id="3" name="図 2"/>
          <p:cNvPicPr>
            <a:picLocks noChangeAspect="1"/>
          </p:cNvPicPr>
          <p:nvPr/>
        </p:nvPicPr>
        <p:blipFill>
          <a:blip r:embed="rId10"/>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sp>
        <p:nvSpPr>
          <p:cNvPr id="95" name="角丸四角形 94"/>
          <p:cNvSpPr/>
          <p:nvPr/>
        </p:nvSpPr>
        <p:spPr>
          <a:xfrm>
            <a:off x="226871" y="6384215"/>
            <a:ext cx="5314708" cy="4213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t>本資料は、独立した一研究者として自己の責任で </a:t>
            </a:r>
            <a:r>
              <a:rPr kumimoji="1" lang="en-US" altLang="ja-JP" sz="1100" b="1" dirty="0"/>
              <a:t>ICT </a:t>
            </a:r>
            <a:r>
              <a:rPr kumimoji="1" lang="ja-JP" altLang="en-US" sz="1100" b="1" dirty="0"/>
              <a:t>技術開発手法の考えを述べるものであり、所属している各組織において見解が統一されていることを示すものではありません。</a:t>
            </a:r>
          </a:p>
        </p:txBody>
      </p:sp>
      <p:pic>
        <p:nvPicPr>
          <p:cNvPr id="97" name="図 96"/>
          <p:cNvPicPr>
            <a:picLocks noChangeAspect="1"/>
          </p:cNvPicPr>
          <p:nvPr/>
        </p:nvPicPr>
        <p:blipFill>
          <a:blip r:embed="rId11"/>
          <a:stretch>
            <a:fillRect/>
          </a:stretch>
        </p:blipFill>
        <p:spPr>
          <a:xfrm>
            <a:off x="4924442" y="86033"/>
            <a:ext cx="809556" cy="511021"/>
          </a:xfrm>
          <a:prstGeom prst="rect">
            <a:avLst/>
          </a:prstGeom>
        </p:spPr>
      </p:pic>
      <p:pic>
        <p:nvPicPr>
          <p:cNvPr id="98" name="図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25119">
            <a:off x="5777008" y="358425"/>
            <a:ext cx="806864" cy="536029"/>
          </a:xfrm>
          <a:prstGeom prst="rect">
            <a:avLst/>
          </a:prstGeom>
        </p:spPr>
      </p:pic>
      <p:pic>
        <p:nvPicPr>
          <p:cNvPr id="99" name="図 98"/>
          <p:cNvPicPr>
            <a:picLocks noChangeAspect="1"/>
          </p:cNvPicPr>
          <p:nvPr/>
        </p:nvPicPr>
        <p:blipFill>
          <a:blip r:embed="rId13"/>
          <a:stretch>
            <a:fillRect/>
          </a:stretch>
        </p:blipFill>
        <p:spPr>
          <a:xfrm>
            <a:off x="6237552" y="6165827"/>
            <a:ext cx="1092681" cy="478084"/>
          </a:xfrm>
          <a:prstGeom prst="rect">
            <a:avLst/>
          </a:prstGeom>
        </p:spPr>
      </p:pic>
      <p:pic>
        <p:nvPicPr>
          <p:cNvPr id="100" name="図 9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5"/>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6"/>
          <a:stretch>
            <a:fillRect/>
          </a:stretch>
        </p:blipFill>
        <p:spPr>
          <a:xfrm>
            <a:off x="10462260" y="3820486"/>
            <a:ext cx="1518520" cy="1138890"/>
          </a:xfrm>
          <a:prstGeom prst="rect">
            <a:avLst/>
          </a:prstGeom>
        </p:spPr>
      </p:pic>
      <p:pic>
        <p:nvPicPr>
          <p:cNvPr id="109" name="図 108"/>
          <p:cNvPicPr>
            <a:picLocks noChangeAspect="1"/>
          </p:cNvPicPr>
          <p:nvPr/>
        </p:nvPicPr>
        <p:blipFill>
          <a:blip r:embed="rId17"/>
          <a:stretch>
            <a:fillRect/>
          </a:stretch>
        </p:blipFill>
        <p:spPr>
          <a:xfrm>
            <a:off x="8931735" y="3706812"/>
            <a:ext cx="1158328" cy="1447910"/>
          </a:xfrm>
          <a:prstGeom prst="rect">
            <a:avLst/>
          </a:prstGeom>
        </p:spPr>
      </p:pic>
      <p:pic>
        <p:nvPicPr>
          <p:cNvPr id="110" name="図 109"/>
          <p:cNvPicPr>
            <a:picLocks noChangeAspect="1"/>
          </p:cNvPicPr>
          <p:nvPr/>
        </p:nvPicPr>
        <p:blipFill>
          <a:blip r:embed="rId17"/>
          <a:stretch>
            <a:fillRect/>
          </a:stretch>
        </p:blipFill>
        <p:spPr>
          <a:xfrm>
            <a:off x="9915426" y="4288235"/>
            <a:ext cx="628666" cy="785832"/>
          </a:xfrm>
          <a:prstGeom prst="rect">
            <a:avLst/>
          </a:prstGeom>
        </p:spPr>
      </p:pic>
      <p:pic>
        <p:nvPicPr>
          <p:cNvPr id="111" name="図 110"/>
          <p:cNvPicPr>
            <a:picLocks noChangeAspect="1"/>
          </p:cNvPicPr>
          <p:nvPr/>
        </p:nvPicPr>
        <p:blipFill>
          <a:blip r:embed="rId17"/>
          <a:stretch>
            <a:fillRect/>
          </a:stretch>
        </p:blipFill>
        <p:spPr>
          <a:xfrm>
            <a:off x="9582388" y="4288235"/>
            <a:ext cx="628666" cy="785832"/>
          </a:xfrm>
          <a:prstGeom prst="rect">
            <a:avLst/>
          </a:prstGeom>
        </p:spPr>
      </p:pic>
      <p:sp>
        <p:nvSpPr>
          <p:cNvPr id="11" name="テキスト ボックス 10">
            <a:extLst>
              <a:ext uri="{FF2B5EF4-FFF2-40B4-BE49-F238E27FC236}">
                <a16:creationId xmlns:a16="http://schemas.microsoft.com/office/drawing/2014/main" id="{054C607A-2C5F-47AE-891A-35BDB023740C}"/>
              </a:ext>
            </a:extLst>
          </p:cNvPr>
          <p:cNvSpPr txBox="1"/>
          <p:nvPr/>
        </p:nvSpPr>
        <p:spPr>
          <a:xfrm>
            <a:off x="6602197" y="35709"/>
            <a:ext cx="5548473" cy="1077218"/>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からダウンロード可能にする予定です。</a:t>
            </a:r>
            <a:endParaRPr kumimoji="1" lang="en-US" altLang="ja-JP" sz="1200" b="1" dirty="0">
              <a:solidFill>
                <a:srgbClr val="0000FF"/>
              </a:solidFill>
            </a:endParaRPr>
          </a:p>
          <a:p>
            <a:r>
              <a:rPr kumimoji="1" lang="en-US" altLang="ja-JP" sz="2000" b="1" u="sng" dirty="0">
                <a:solidFill>
                  <a:srgbClr val="0000FF"/>
                </a:solidFill>
                <a:latin typeface="Consolas" panose="020B0609020204030204" pitchFamily="49" charset="0"/>
              </a:rPr>
              <a:t>https://dnobori.cyber.ipa.go.jp/ppt/</a:t>
            </a:r>
            <a:endParaRPr kumimoji="1" lang="en-US" altLang="ja-JP" sz="2800" b="1" u="sng" dirty="0">
              <a:solidFill>
                <a:srgbClr val="0000FF"/>
              </a:solidFill>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本資料の内容は、国のお金を用いて作った成果であり、一部または全部の再配布・転載・社内資料等としての活用は差し支えありません</a:t>
            </a:r>
            <a:r>
              <a:rPr lang="ja-JP" altLang="en-US" sz="800" b="1" dirty="0">
                <a:solidFill>
                  <a:schemeClr val="accent5">
                    <a:lumMod val="75000"/>
                  </a:schemeClr>
                </a:solidFill>
                <a:latin typeface="Calibri"/>
                <a:ea typeface="Meiryo UI"/>
              </a:rPr>
              <a:t> </a:t>
            </a:r>
            <a:r>
              <a:rPr lang="en-US" altLang="ja-JP" sz="800" b="1" dirty="0">
                <a:solidFill>
                  <a:schemeClr val="accent5">
                    <a:lumMod val="75000"/>
                  </a:schemeClr>
                </a:solidFill>
                <a:latin typeface="Calibri"/>
                <a:ea typeface="Meiryo UI"/>
              </a:rPr>
              <a:t>(</a:t>
            </a: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ただし、著作権は保留しており、いつでも再配布・二次利用の停止を求めることができます</a:t>
            </a:r>
            <a:r>
              <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rPr>
              <a:t>)</a:t>
            </a: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また、発表者は、本資料の内容の正確性・妥当性と他人の権利の不侵害には十分注意しておりますが、これらを保証するものではないため、自己責任でご利用ください。本資料には、市販のオフィスソフトに付属のクリップアートが含まれます。</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8"/>
          <a:stretch>
            <a:fillRect/>
          </a:stretch>
        </p:blipFill>
        <p:spPr>
          <a:xfrm>
            <a:off x="6214280" y="4432900"/>
            <a:ext cx="1436178" cy="1715302"/>
          </a:xfrm>
          <a:prstGeom prst="rect">
            <a:avLst/>
          </a:prstGeom>
        </p:spPr>
      </p:pic>
      <p:sp>
        <p:nvSpPr>
          <p:cNvPr id="2" name="テキスト ボックス 1">
            <a:extLst>
              <a:ext uri="{FF2B5EF4-FFF2-40B4-BE49-F238E27FC236}">
                <a16:creationId xmlns:a16="http://schemas.microsoft.com/office/drawing/2014/main" id="{F976605E-9765-4E8D-A65F-CE735808709F}"/>
              </a:ext>
            </a:extLst>
          </p:cNvPr>
          <p:cNvSpPr txBox="1"/>
          <p:nvPr/>
        </p:nvSpPr>
        <p:spPr>
          <a:xfrm>
            <a:off x="253837" y="1080534"/>
            <a:ext cx="6479942" cy="1631216"/>
          </a:xfrm>
          <a:prstGeom prst="rect">
            <a:avLst/>
          </a:prstGeom>
          <a:noFill/>
        </p:spPr>
        <p:txBody>
          <a:bodyPr wrap="square" rtlCol="0">
            <a:spAutoFit/>
          </a:bodyPr>
          <a:lstStyle/>
          <a:p>
            <a:r>
              <a:rPr kumimoji="1" lang="en-US" altLang="ja-JP" sz="2000" b="1" dirty="0">
                <a:solidFill>
                  <a:srgbClr val="0000FF"/>
                </a:solidFill>
                <a:highlight>
                  <a:srgbClr val="99FFCC"/>
                </a:highlight>
              </a:rPr>
              <a:t>【</a:t>
            </a:r>
            <a:r>
              <a:rPr kumimoji="1" lang="ja-JP" altLang="en-US" sz="2000" b="1" dirty="0">
                <a:solidFill>
                  <a:srgbClr val="0000FF"/>
                </a:solidFill>
                <a:highlight>
                  <a:srgbClr val="99FFCC"/>
                </a:highlight>
              </a:rPr>
              <a:t>自己紹介</a:t>
            </a:r>
            <a:r>
              <a:rPr kumimoji="1" lang="en-US" altLang="ja-JP" sz="2000" b="1" dirty="0">
                <a:solidFill>
                  <a:srgbClr val="0000FF"/>
                </a:solidFill>
                <a:highlight>
                  <a:srgbClr val="99FFCC"/>
                </a:highlight>
              </a:rPr>
              <a:t>】 </a:t>
            </a:r>
            <a:r>
              <a:rPr kumimoji="1" lang="en-US" altLang="ja-JP" sz="2000" b="1" dirty="0">
                <a:highlight>
                  <a:srgbClr val="99FFCC"/>
                </a:highlight>
              </a:rPr>
              <a:t>2003 </a:t>
            </a:r>
            <a:r>
              <a:rPr kumimoji="1" lang="ja-JP" altLang="en-US" sz="2000" b="1" dirty="0">
                <a:highlight>
                  <a:srgbClr val="99FFCC"/>
                </a:highlight>
              </a:rPr>
              <a:t>年 </a:t>
            </a:r>
            <a:r>
              <a:rPr kumimoji="1" lang="en-US" altLang="ja-JP" sz="2000" b="1" dirty="0">
                <a:highlight>
                  <a:srgbClr val="99FFCC"/>
                </a:highlight>
              </a:rPr>
              <a:t>(20 </a:t>
            </a:r>
            <a:r>
              <a:rPr kumimoji="1" lang="ja-JP" altLang="en-US" sz="2000" b="1" dirty="0">
                <a:highlight>
                  <a:srgbClr val="99FFCC"/>
                </a:highlight>
              </a:rPr>
              <a:t>年前</a:t>
            </a:r>
            <a:r>
              <a:rPr kumimoji="1" lang="en-US" altLang="ja-JP" sz="2000" b="1" dirty="0">
                <a:highlight>
                  <a:srgbClr val="99FFCC"/>
                </a:highlight>
              </a:rPr>
              <a:t>) </a:t>
            </a:r>
            <a:r>
              <a:rPr kumimoji="1" lang="ja-JP" altLang="en-US" sz="2000" b="1" dirty="0">
                <a:highlight>
                  <a:srgbClr val="99FFCC"/>
                </a:highlight>
              </a:rPr>
              <a:t>から現在まで、① </a:t>
            </a:r>
            <a:r>
              <a:rPr kumimoji="1" lang="en-US" altLang="ja-JP" sz="2000" b="1" dirty="0">
                <a:highlight>
                  <a:srgbClr val="99FFCC"/>
                </a:highlight>
              </a:rPr>
              <a:t>IPA </a:t>
            </a:r>
            <a:r>
              <a:rPr lang="en-US" altLang="ja-JP" sz="2000" b="1" dirty="0">
                <a:highlight>
                  <a:srgbClr val="99FFCC"/>
                </a:highlight>
              </a:rPr>
              <a:t>(</a:t>
            </a:r>
            <a:r>
              <a:rPr lang="ja-JP" altLang="en-US" sz="2000" b="1" dirty="0">
                <a:highlight>
                  <a:srgbClr val="99FFCC"/>
                </a:highlight>
              </a:rPr>
              <a:t>独立行政法人</a:t>
            </a:r>
            <a:r>
              <a:rPr lang="en-US" altLang="ja-JP" sz="2000" b="1" dirty="0">
                <a:highlight>
                  <a:srgbClr val="99FFCC"/>
                </a:highlight>
              </a:rPr>
              <a:t>)</a:t>
            </a:r>
            <a:r>
              <a:rPr lang="ja-JP" altLang="en-US" sz="2000" b="1" dirty="0">
                <a:highlight>
                  <a:srgbClr val="99FFCC"/>
                </a:highlight>
              </a:rPr>
              <a:t>、② 国立大学、③ 民間企業、の産官学三部門をまたがって、</a:t>
            </a:r>
            <a:r>
              <a:rPr lang="en-US" altLang="ja-JP" sz="2000" b="1" dirty="0">
                <a:highlight>
                  <a:srgbClr val="99FFCC"/>
                </a:highlight>
              </a:rPr>
              <a:t>IT</a:t>
            </a:r>
            <a:r>
              <a:rPr lang="ja-JP" altLang="en-US" sz="2000" b="1" dirty="0">
                <a:highlight>
                  <a:srgbClr val="99FFCC"/>
                </a:highlight>
              </a:rPr>
              <a:t> 技術 </a:t>
            </a:r>
            <a:r>
              <a:rPr lang="en-US" altLang="ja-JP" sz="2000" b="1" dirty="0">
                <a:highlight>
                  <a:srgbClr val="99FFCC"/>
                </a:highlight>
              </a:rPr>
              <a:t>(</a:t>
            </a:r>
            <a:r>
              <a:rPr lang="ja-JP" altLang="en-US" sz="2000" b="1" dirty="0">
                <a:highlight>
                  <a:srgbClr val="99FFCC"/>
                </a:highlight>
              </a:rPr>
              <a:t>システムソフトウェア</a:t>
            </a:r>
            <a:r>
              <a:rPr lang="en-US" altLang="ja-JP" sz="2000" b="1" dirty="0">
                <a:highlight>
                  <a:srgbClr val="99FFCC"/>
                </a:highlight>
              </a:rPr>
              <a:t>) </a:t>
            </a:r>
            <a:r>
              <a:rPr lang="ja-JP" altLang="en-US" sz="2000" b="1" dirty="0">
                <a:highlight>
                  <a:srgbClr val="99FFCC"/>
                </a:highlight>
              </a:rPr>
              <a:t>を開発している。</a:t>
            </a:r>
            <a:r>
              <a:rPr lang="en-US" altLang="ja-JP" sz="2000" b="1" dirty="0">
                <a:highlight>
                  <a:srgbClr val="99FFCC"/>
                </a:highlight>
              </a:rPr>
              <a:t>IPA </a:t>
            </a:r>
            <a:r>
              <a:rPr lang="ja-JP" altLang="en-US" sz="2000" b="1" dirty="0">
                <a:highlight>
                  <a:srgbClr val="99FFCC"/>
                </a:highlight>
              </a:rPr>
              <a:t>で開発した技術 「</a:t>
            </a:r>
            <a:r>
              <a:rPr lang="en-US" altLang="ja-JP" sz="2000" b="1" dirty="0">
                <a:highlight>
                  <a:srgbClr val="99FFCC"/>
                </a:highlight>
              </a:rPr>
              <a:t>SoftEther</a:t>
            </a:r>
            <a:r>
              <a:rPr lang="ja-JP" altLang="en-US" sz="2000" b="1" dirty="0">
                <a:highlight>
                  <a:srgbClr val="99FFCC"/>
                </a:highlight>
              </a:rPr>
              <a:t>」 は、世界中の組織の </a:t>
            </a:r>
            <a:r>
              <a:rPr lang="en-US" altLang="ja-JP" sz="2000" b="1" dirty="0">
                <a:highlight>
                  <a:srgbClr val="99FFCC"/>
                </a:highlight>
              </a:rPr>
              <a:t>IT </a:t>
            </a:r>
            <a:r>
              <a:rPr lang="ja-JP" altLang="en-US" sz="2000" b="1" dirty="0">
                <a:highlight>
                  <a:srgbClr val="99FFCC"/>
                </a:highlight>
              </a:rPr>
              <a:t>最深部で利用され、</a:t>
            </a:r>
            <a:r>
              <a:rPr lang="en-US" altLang="ja-JP" sz="2000" b="1" dirty="0">
                <a:highlight>
                  <a:srgbClr val="99FFCC"/>
                </a:highlight>
              </a:rPr>
              <a:t>800 </a:t>
            </a:r>
            <a:r>
              <a:rPr lang="ja-JP" altLang="en-US" sz="2000" b="1" dirty="0">
                <a:highlight>
                  <a:srgbClr val="99FFCC"/>
                </a:highlight>
              </a:rPr>
              <a:t>万ユーザーを擁する。</a:t>
            </a:r>
            <a:endParaRPr kumimoji="1" lang="ja-JP" altLang="en-US" sz="2000" b="1" dirty="0">
              <a:highlight>
                <a:srgbClr val="99FFCC"/>
              </a:highlight>
            </a:endParaRPr>
          </a:p>
        </p:txBody>
      </p:sp>
      <p:pic>
        <p:nvPicPr>
          <p:cNvPr id="112" name="図 111">
            <a:extLst>
              <a:ext uri="{FF2B5EF4-FFF2-40B4-BE49-F238E27FC236}">
                <a16:creationId xmlns:a16="http://schemas.microsoft.com/office/drawing/2014/main" id="{D5504B10-06FF-4E99-B7FC-836A68EBA87A}"/>
              </a:ext>
            </a:extLst>
          </p:cNvPr>
          <p:cNvPicPr>
            <a:picLocks noChangeAspect="1"/>
          </p:cNvPicPr>
          <p:nvPr/>
        </p:nvPicPr>
        <p:blipFill>
          <a:blip r:embed="rId19"/>
          <a:stretch>
            <a:fillRect/>
          </a:stretch>
        </p:blipFill>
        <p:spPr>
          <a:xfrm>
            <a:off x="3696439" y="2770999"/>
            <a:ext cx="5414928" cy="2144836"/>
          </a:xfrm>
          <a:prstGeom prst="rect">
            <a:avLst/>
          </a:prstGeom>
          <a:ln w="38100">
            <a:solidFill>
              <a:schemeClr val="tx1"/>
            </a:solidFill>
          </a:ln>
        </p:spPr>
      </p:pic>
    </p:spTree>
    <p:extLst>
      <p:ext uri="{BB962C8B-B14F-4D97-AF65-F5344CB8AC3E}">
        <p14:creationId xmlns:p14="http://schemas.microsoft.com/office/powerpoint/2010/main" val="505376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4</a:t>
            </a:fld>
            <a:endParaRPr kumimoji="1" lang="ja-JP" altLang="en-US" dirty="0"/>
          </a:p>
        </p:txBody>
      </p:sp>
      <p:pic>
        <p:nvPicPr>
          <p:cNvPr id="5" name="図 4"/>
          <p:cNvPicPr>
            <a:picLocks noChangeAspect="1"/>
          </p:cNvPicPr>
          <p:nvPr/>
        </p:nvPicPr>
        <p:blipFill>
          <a:blip r:embed="rId2"/>
          <a:stretch>
            <a:fillRect/>
          </a:stretch>
        </p:blipFill>
        <p:spPr>
          <a:xfrm>
            <a:off x="264418" y="1027413"/>
            <a:ext cx="8997275" cy="5060967"/>
          </a:xfrm>
          <a:prstGeom prst="rect">
            <a:avLst/>
          </a:prstGeom>
          <a:ln w="38100">
            <a:solidFill>
              <a:schemeClr val="bg1"/>
            </a:solidFill>
          </a:ln>
        </p:spPr>
      </p:pic>
      <p:grpSp>
        <p:nvGrpSpPr>
          <p:cNvPr id="8" name="Group 82"/>
          <p:cNvGrpSpPr>
            <a:grpSpLocks noChangeAspect="1"/>
          </p:cNvGrpSpPr>
          <p:nvPr/>
        </p:nvGrpSpPr>
        <p:grpSpPr bwMode="auto">
          <a:xfrm>
            <a:off x="10356527" y="1465033"/>
            <a:ext cx="1483006" cy="2697950"/>
            <a:chOff x="6422" y="1669"/>
            <a:chExt cx="928" cy="1888"/>
          </a:xfrm>
        </p:grpSpPr>
        <p:sp>
          <p:nvSpPr>
            <p:cNvPr id="9"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0" name="Group 152"/>
            <p:cNvGrpSpPr>
              <a:grpSpLocks/>
            </p:cNvGrpSpPr>
            <p:nvPr/>
          </p:nvGrpSpPr>
          <p:grpSpPr bwMode="auto">
            <a:xfrm>
              <a:off x="6427" y="1674"/>
              <a:ext cx="918" cy="1807"/>
              <a:chOff x="6427" y="1674"/>
              <a:chExt cx="918" cy="1807"/>
            </a:xfrm>
          </p:grpSpPr>
          <p:grpSp>
            <p:nvGrpSpPr>
              <p:cNvPr id="11" name="Group 89"/>
              <p:cNvGrpSpPr>
                <a:grpSpLocks/>
              </p:cNvGrpSpPr>
              <p:nvPr/>
            </p:nvGrpSpPr>
            <p:grpSpPr bwMode="auto">
              <a:xfrm>
                <a:off x="6852" y="3268"/>
                <a:ext cx="354" cy="213"/>
                <a:chOff x="6852" y="3268"/>
                <a:chExt cx="354" cy="213"/>
              </a:xfrm>
            </p:grpSpPr>
            <p:sp>
              <p:nvSpPr>
                <p:cNvPr id="74"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75" name="Group 88"/>
                <p:cNvGrpSpPr>
                  <a:grpSpLocks/>
                </p:cNvGrpSpPr>
                <p:nvPr/>
              </p:nvGrpSpPr>
              <p:grpSpPr bwMode="auto">
                <a:xfrm>
                  <a:off x="6861" y="3312"/>
                  <a:ext cx="316" cy="146"/>
                  <a:chOff x="6861" y="3312"/>
                  <a:chExt cx="316" cy="146"/>
                </a:xfrm>
              </p:grpSpPr>
              <p:sp>
                <p:nvSpPr>
                  <p:cNvPr id="76"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2" name="Group 109"/>
              <p:cNvGrpSpPr>
                <a:grpSpLocks/>
              </p:cNvGrpSpPr>
              <p:nvPr/>
            </p:nvGrpSpPr>
            <p:grpSpPr bwMode="auto">
              <a:xfrm>
                <a:off x="6561" y="1862"/>
                <a:ext cx="784" cy="1497"/>
                <a:chOff x="6561" y="1862"/>
                <a:chExt cx="784" cy="1497"/>
              </a:xfrm>
            </p:grpSpPr>
            <p:sp>
              <p:nvSpPr>
                <p:cNvPr id="55"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3" name="Group 121"/>
              <p:cNvGrpSpPr>
                <a:grpSpLocks/>
              </p:cNvGrpSpPr>
              <p:nvPr/>
            </p:nvGrpSpPr>
            <p:grpSpPr bwMode="auto">
              <a:xfrm>
                <a:off x="6427" y="1938"/>
                <a:ext cx="190" cy="119"/>
                <a:chOff x="6427" y="1938"/>
                <a:chExt cx="190" cy="119"/>
              </a:xfrm>
            </p:grpSpPr>
            <p:grpSp>
              <p:nvGrpSpPr>
                <p:cNvPr id="44" name="Group 119"/>
                <p:cNvGrpSpPr>
                  <a:grpSpLocks/>
                </p:cNvGrpSpPr>
                <p:nvPr/>
              </p:nvGrpSpPr>
              <p:grpSpPr bwMode="auto">
                <a:xfrm>
                  <a:off x="6427" y="1938"/>
                  <a:ext cx="172" cy="105"/>
                  <a:chOff x="6427" y="1938"/>
                  <a:chExt cx="172" cy="105"/>
                </a:xfrm>
              </p:grpSpPr>
              <p:sp>
                <p:nvSpPr>
                  <p:cNvPr id="46"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5"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4" name="Group 141"/>
              <p:cNvGrpSpPr>
                <a:grpSpLocks/>
              </p:cNvGrpSpPr>
              <p:nvPr/>
            </p:nvGrpSpPr>
            <p:grpSpPr bwMode="auto">
              <a:xfrm>
                <a:off x="6949" y="1674"/>
                <a:ext cx="193" cy="267"/>
                <a:chOff x="6949" y="1674"/>
                <a:chExt cx="193" cy="267"/>
              </a:xfrm>
            </p:grpSpPr>
            <p:sp>
              <p:nvSpPr>
                <p:cNvPr id="25"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5" name="Group 151"/>
              <p:cNvGrpSpPr>
                <a:grpSpLocks/>
              </p:cNvGrpSpPr>
              <p:nvPr/>
            </p:nvGrpSpPr>
            <p:grpSpPr bwMode="auto">
              <a:xfrm>
                <a:off x="7183" y="2468"/>
                <a:ext cx="107" cy="181"/>
                <a:chOff x="7183" y="2468"/>
                <a:chExt cx="107" cy="181"/>
              </a:xfrm>
            </p:grpSpPr>
            <p:grpSp>
              <p:nvGrpSpPr>
                <p:cNvPr id="16" name="Group 149"/>
                <p:cNvGrpSpPr>
                  <a:grpSpLocks/>
                </p:cNvGrpSpPr>
                <p:nvPr/>
              </p:nvGrpSpPr>
              <p:grpSpPr bwMode="auto">
                <a:xfrm>
                  <a:off x="7183" y="2484"/>
                  <a:ext cx="96" cy="165"/>
                  <a:chOff x="7183" y="2484"/>
                  <a:chExt cx="96" cy="165"/>
                </a:xfrm>
              </p:grpSpPr>
              <p:sp>
                <p:nvSpPr>
                  <p:cNvPr id="18"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7"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0" name="角丸四角形吹き出し 79"/>
          <p:cNvSpPr/>
          <p:nvPr/>
        </p:nvSpPr>
        <p:spPr>
          <a:xfrm>
            <a:off x="10268478" y="874899"/>
            <a:ext cx="1659104" cy="575441"/>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けしからんな</a:t>
            </a:r>
          </a:p>
        </p:txBody>
      </p:sp>
      <p:pic>
        <p:nvPicPr>
          <p:cNvPr id="6" name="図 5"/>
          <p:cNvPicPr>
            <a:picLocks noChangeAspect="1"/>
          </p:cNvPicPr>
          <p:nvPr/>
        </p:nvPicPr>
        <p:blipFill>
          <a:blip r:embed="rId3"/>
          <a:stretch>
            <a:fillRect/>
          </a:stretch>
        </p:blipFill>
        <p:spPr>
          <a:xfrm>
            <a:off x="7723443" y="4166121"/>
            <a:ext cx="4204139" cy="2364828"/>
          </a:xfrm>
          <a:prstGeom prst="rect">
            <a:avLst/>
          </a:prstGeom>
          <a:ln w="38100">
            <a:solidFill>
              <a:schemeClr val="bg1"/>
            </a:solidFill>
          </a:ln>
        </p:spPr>
      </p:pic>
      <p:sp>
        <p:nvSpPr>
          <p:cNvPr id="82" name="テキスト ボックス 81">
            <a:extLst>
              <a:ext uri="{FF2B5EF4-FFF2-40B4-BE49-F238E27FC236}">
                <a16:creationId xmlns:a16="http://schemas.microsoft.com/office/drawing/2014/main" id="{41EAC167-2E15-48E4-8C13-C7EDE9477A31}"/>
              </a:ext>
            </a:extLst>
          </p:cNvPr>
          <p:cNvSpPr txBox="1"/>
          <p:nvPr/>
        </p:nvSpPr>
        <p:spPr>
          <a:xfrm>
            <a:off x="137159" y="90766"/>
            <a:ext cx="10835641" cy="707886"/>
          </a:xfrm>
          <a:prstGeom prst="rect">
            <a:avLst/>
          </a:prstGeom>
          <a:noFill/>
        </p:spPr>
        <p:txBody>
          <a:bodyPr wrap="square" rtlCol="0">
            <a:spAutoFit/>
          </a:bodyPr>
          <a:lstStyle/>
          <a:p>
            <a:r>
              <a:rPr kumimoji="1" lang="ja-JP" altLang="en-US" sz="2000" b="1" dirty="0">
                <a:highlight>
                  <a:srgbClr val="FFFF00"/>
                </a:highlight>
              </a:rPr>
              <a:t>独立行政法人 情報処理推進機構 </a:t>
            </a:r>
            <a:r>
              <a:rPr kumimoji="1" lang="en-US" altLang="ja-JP" sz="2000" b="1" dirty="0">
                <a:highlight>
                  <a:srgbClr val="FFFF00"/>
                </a:highlight>
              </a:rPr>
              <a:t>(IPA) </a:t>
            </a:r>
            <a:r>
              <a:rPr kumimoji="1" lang="ja-JP" altLang="en-US" sz="2000" b="1" dirty="0">
                <a:highlight>
                  <a:srgbClr val="FFFF00"/>
                </a:highlight>
              </a:rPr>
              <a:t>サイバー技術研究室 のけしからんサーバー・ＮＷ実験部屋</a:t>
            </a:r>
            <a:endParaRPr kumimoji="1" lang="en-US" altLang="ja-JP" sz="2000" b="1" dirty="0">
              <a:highlight>
                <a:srgbClr val="FFFF00"/>
              </a:highlight>
            </a:endParaRPr>
          </a:p>
          <a:p>
            <a:r>
              <a:rPr kumimoji="1" lang="ja-JP" altLang="en-US" sz="2000" b="1" dirty="0">
                <a:highlight>
                  <a:srgbClr val="FFFF00"/>
                </a:highlight>
              </a:rPr>
              <a:t>あの「シン・テレワーク」、「自治体テレワークシステム </a:t>
            </a:r>
            <a:r>
              <a:rPr lang="en-US" altLang="ja-JP" sz="2000" b="1" dirty="0">
                <a:highlight>
                  <a:srgbClr val="FFFF00"/>
                </a:highlight>
              </a:rPr>
              <a:t>for LGWAN</a:t>
            </a:r>
            <a:r>
              <a:rPr lang="ja-JP" altLang="en-US" sz="2000" b="1" dirty="0">
                <a:highlight>
                  <a:srgbClr val="FFFF00"/>
                </a:highlight>
              </a:rPr>
              <a:t>」もぜんぶこのやばい部屋で動いている</a:t>
            </a:r>
            <a:r>
              <a:rPr lang="en-US" altLang="ja-JP" sz="2000" b="1" dirty="0">
                <a:highlight>
                  <a:srgbClr val="FFFF00"/>
                </a:highlight>
              </a:rPr>
              <a:t>!</a:t>
            </a:r>
            <a:endParaRPr kumimoji="1" lang="ja-JP" altLang="en-US" sz="2000" b="1" dirty="0">
              <a:highlight>
                <a:srgbClr val="FFFF00"/>
              </a:highlight>
            </a:endParaRPr>
          </a:p>
        </p:txBody>
      </p:sp>
      <p:sp>
        <p:nvSpPr>
          <p:cNvPr id="83" name="テキスト ボックス 82">
            <a:extLst>
              <a:ext uri="{FF2B5EF4-FFF2-40B4-BE49-F238E27FC236}">
                <a16:creationId xmlns:a16="http://schemas.microsoft.com/office/drawing/2014/main" id="{78DDABF3-7616-48BE-9870-0753AF95BE20}"/>
              </a:ext>
            </a:extLst>
          </p:cNvPr>
          <p:cNvSpPr txBox="1"/>
          <p:nvPr/>
        </p:nvSpPr>
        <p:spPr>
          <a:xfrm>
            <a:off x="746751" y="5062662"/>
            <a:ext cx="8997275" cy="1638910"/>
          </a:xfrm>
          <a:prstGeom prst="rect">
            <a:avLst/>
          </a:prstGeom>
          <a:noFill/>
        </p:spPr>
        <p:txBody>
          <a:bodyPr wrap="square" rtlCol="0">
            <a:spAutoFit/>
          </a:bodyPr>
          <a:lstStyle/>
          <a:p>
            <a:r>
              <a:rPr kumimoji="1" lang="en-US" altLang="ja-JP" b="1" dirty="0">
                <a:highlight>
                  <a:srgbClr val="FFFF00"/>
                </a:highlight>
              </a:rPr>
              <a:t>IPA </a:t>
            </a:r>
            <a:r>
              <a:rPr kumimoji="1" lang="ja-JP" altLang="en-US" b="1" dirty="0">
                <a:highlight>
                  <a:srgbClr val="FFFF00"/>
                </a:highlight>
              </a:rPr>
              <a:t>では、</a:t>
            </a:r>
            <a:r>
              <a:rPr kumimoji="1" lang="en-US" altLang="ja-JP" b="1" dirty="0">
                <a:highlight>
                  <a:srgbClr val="FFFF00"/>
                </a:highlight>
              </a:rPr>
              <a:t>2017 </a:t>
            </a:r>
            <a:r>
              <a:rPr kumimoji="1" lang="ja-JP" altLang="en-US" b="1" dirty="0">
                <a:highlight>
                  <a:srgbClr val="FFFF00"/>
                </a:highlight>
              </a:rPr>
              <a:t>年より市販のファイアウォール等なしで、グローバル </a:t>
            </a:r>
            <a:r>
              <a:rPr kumimoji="1" lang="en-US" altLang="ja-JP" b="1" dirty="0">
                <a:highlight>
                  <a:srgbClr val="FFFF00"/>
                </a:highlight>
              </a:rPr>
              <a:t>IPv4 </a:t>
            </a:r>
            <a:r>
              <a:rPr kumimoji="1" lang="ja-JP" altLang="en-US" b="1" dirty="0">
                <a:highlight>
                  <a:srgbClr val="FFFF00"/>
                </a:highlight>
              </a:rPr>
              <a:t>アドレス </a:t>
            </a:r>
            <a:r>
              <a:rPr kumimoji="1" lang="en-US" altLang="ja-JP" b="1" dirty="0">
                <a:highlight>
                  <a:srgbClr val="FFFF00"/>
                </a:highlight>
              </a:rPr>
              <a:t>(16,000 </a:t>
            </a:r>
            <a:r>
              <a:rPr kumimoji="1" lang="ja-JP" altLang="en-US" b="1" dirty="0">
                <a:highlight>
                  <a:srgbClr val="FFFF00"/>
                </a:highlight>
              </a:rPr>
              <a:t>個</a:t>
            </a:r>
            <a:r>
              <a:rPr kumimoji="1" lang="en-US" altLang="ja-JP" b="1" dirty="0">
                <a:highlight>
                  <a:srgbClr val="FFFF00"/>
                </a:highlight>
              </a:rPr>
              <a:t>) </a:t>
            </a:r>
            <a:r>
              <a:rPr kumimoji="1" lang="ja-JP" altLang="en-US" b="1" dirty="0">
                <a:highlight>
                  <a:srgbClr val="FFFF00"/>
                </a:highlight>
              </a:rPr>
              <a:t>を </a:t>
            </a:r>
            <a:r>
              <a:rPr kumimoji="1" lang="en-US" altLang="ja-JP" b="1" dirty="0">
                <a:highlight>
                  <a:srgbClr val="FFFF00"/>
                </a:highlight>
              </a:rPr>
              <a:t>BGP </a:t>
            </a:r>
            <a:r>
              <a:rPr kumimoji="1" lang="ja-JP" altLang="en-US" b="1" dirty="0">
                <a:highlight>
                  <a:srgbClr val="FFFF00"/>
                </a:highlight>
              </a:rPr>
              <a:t>でインターネット直結し、自分たちで管理・監視システム等も自作して運用。</a:t>
            </a:r>
            <a:endParaRPr kumimoji="1" lang="en-US" altLang="ja-JP" b="1" dirty="0">
              <a:highlight>
                <a:srgbClr val="FFFF00"/>
              </a:highlight>
            </a:endParaRPr>
          </a:p>
          <a:p>
            <a:r>
              <a:rPr kumimoji="1" lang="ja-JP" altLang="en-US" b="1" dirty="0">
                <a:highlight>
                  <a:srgbClr val="FFFF00"/>
                </a:highlight>
              </a:rPr>
              <a:t>この環境により極めて高いセキュリティが実現され、結果的に </a:t>
            </a:r>
            <a:r>
              <a:rPr kumimoji="1" lang="en-US" altLang="ja-JP" b="1" dirty="0">
                <a:highlight>
                  <a:srgbClr val="FFFF00"/>
                </a:highlight>
              </a:rPr>
              <a:t>5 </a:t>
            </a:r>
            <a:r>
              <a:rPr kumimoji="1" lang="ja-JP" altLang="en-US" b="1" dirty="0">
                <a:highlight>
                  <a:srgbClr val="FFFF00"/>
                </a:highlight>
              </a:rPr>
              <a:t>年間でセキュリティ事故ゼロ。</a:t>
            </a:r>
            <a:endParaRPr kumimoji="1" lang="en-US" altLang="ja-JP" b="1" dirty="0">
              <a:highlight>
                <a:srgbClr val="FFFF00"/>
              </a:highlight>
            </a:endParaRPr>
          </a:p>
          <a:p>
            <a:r>
              <a:rPr kumimoji="1" lang="en-US" altLang="ja-JP" sz="1050" b="1" dirty="0">
                <a:highlight>
                  <a:srgbClr val="FFFF00"/>
                </a:highlight>
              </a:rPr>
              <a:t>(</a:t>
            </a:r>
            <a:r>
              <a:rPr kumimoji="1" lang="ja-JP" altLang="en-US" sz="1050" b="1" dirty="0">
                <a:highlight>
                  <a:srgbClr val="FFFF00"/>
                </a:highlight>
              </a:rPr>
              <a:t>ただし、メールアドレス打ち間違いのメール誤送信 </a:t>
            </a:r>
            <a:r>
              <a:rPr kumimoji="1" lang="en-US" altLang="ja-JP" sz="1050" b="1" dirty="0">
                <a:highlight>
                  <a:srgbClr val="FFFF00"/>
                </a:highlight>
              </a:rPr>
              <a:t>1 </a:t>
            </a:r>
            <a:r>
              <a:rPr kumimoji="1" lang="ja-JP" altLang="en-US" sz="1050" b="1" dirty="0">
                <a:highlight>
                  <a:srgbClr val="FFFF00"/>
                </a:highlight>
              </a:rPr>
              <a:t>件だけあった。</a:t>
            </a:r>
            <a:r>
              <a:rPr kumimoji="1" lang="en-US" altLang="ja-JP" sz="1050" b="1" dirty="0">
                <a:highlight>
                  <a:srgbClr val="FFFF00"/>
                </a:highlight>
              </a:rPr>
              <a:t>)</a:t>
            </a:r>
            <a:br>
              <a:rPr kumimoji="1" lang="en-US" altLang="ja-JP" sz="1050" b="1" dirty="0">
                <a:highlight>
                  <a:srgbClr val="FFFF00"/>
                </a:highlight>
              </a:rPr>
            </a:br>
            <a:r>
              <a:rPr kumimoji="1" lang="ja-JP" altLang="en-US" b="1" u="sng" dirty="0">
                <a:solidFill>
                  <a:srgbClr val="0000FF"/>
                </a:solidFill>
                <a:highlight>
                  <a:srgbClr val="FFFF00"/>
                </a:highlight>
              </a:rPr>
              <a:t>そして、今や、なんと数十万人の一般人、数万人の行政職員のテレワークのセキュアな通信は、</a:t>
            </a:r>
            <a:br>
              <a:rPr kumimoji="1" lang="en-US" altLang="ja-JP" b="1" u="sng" dirty="0">
                <a:solidFill>
                  <a:srgbClr val="0000FF"/>
                </a:solidFill>
                <a:highlight>
                  <a:srgbClr val="FFFF00"/>
                </a:highlight>
              </a:rPr>
            </a:br>
            <a:r>
              <a:rPr kumimoji="1" lang="ja-JP" altLang="en-US" b="1" u="sng" dirty="0">
                <a:solidFill>
                  <a:srgbClr val="0000FF"/>
                </a:solidFill>
                <a:highlight>
                  <a:srgbClr val="FFFF00"/>
                </a:highlight>
              </a:rPr>
              <a:t>全部この部屋を流れているのである。</a:t>
            </a:r>
            <a:endParaRPr kumimoji="1" lang="en-US" altLang="ja-JP" b="1" u="sng" dirty="0">
              <a:solidFill>
                <a:srgbClr val="0000FF"/>
              </a:solidFill>
              <a:highlight>
                <a:srgbClr val="FFFF00"/>
              </a:highlight>
            </a:endParaRPr>
          </a:p>
        </p:txBody>
      </p:sp>
    </p:spTree>
    <p:extLst>
      <p:ext uri="{BB962C8B-B14F-4D97-AF65-F5344CB8AC3E}">
        <p14:creationId xmlns:p14="http://schemas.microsoft.com/office/powerpoint/2010/main" val="66605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01D3F74-E3D8-440D-A595-AC60BB2F8A6F}"/>
              </a:ext>
            </a:extLst>
          </p:cNvPr>
          <p:cNvSpPr>
            <a:spLocks noGrp="1"/>
          </p:cNvSpPr>
          <p:nvPr>
            <p:ph type="sldNum" sz="quarter" idx="12"/>
          </p:nvPr>
        </p:nvSpPr>
        <p:spPr/>
        <p:txBody>
          <a:bodyPr/>
          <a:lstStyle/>
          <a:p>
            <a:fld id="{63DCA85F-F225-44A4-AEA8-9083CAE61796}" type="slidenum">
              <a:rPr kumimoji="1" lang="ja-JP" altLang="en-US" smtClean="0"/>
              <a:t>5</a:t>
            </a:fld>
            <a:endParaRPr kumimoji="1" lang="ja-JP" altLang="en-US" dirty="0"/>
          </a:p>
        </p:txBody>
      </p:sp>
      <p:pic>
        <p:nvPicPr>
          <p:cNvPr id="6" name="図 5">
            <a:extLst>
              <a:ext uri="{FF2B5EF4-FFF2-40B4-BE49-F238E27FC236}">
                <a16:creationId xmlns:a16="http://schemas.microsoft.com/office/drawing/2014/main" id="{2C6938BB-DE87-47AB-BB99-5CACA27B92CD}"/>
              </a:ext>
            </a:extLst>
          </p:cNvPr>
          <p:cNvPicPr>
            <a:picLocks noChangeAspect="1"/>
          </p:cNvPicPr>
          <p:nvPr/>
        </p:nvPicPr>
        <p:blipFill>
          <a:blip r:embed="rId2"/>
          <a:stretch>
            <a:fillRect/>
          </a:stretch>
        </p:blipFill>
        <p:spPr>
          <a:xfrm>
            <a:off x="175260" y="192055"/>
            <a:ext cx="10010361" cy="6508590"/>
          </a:xfrm>
          <a:prstGeom prst="rect">
            <a:avLst/>
          </a:prstGeom>
        </p:spPr>
      </p:pic>
    </p:spTree>
    <p:extLst>
      <p:ext uri="{BB962C8B-B14F-4D97-AF65-F5344CB8AC3E}">
        <p14:creationId xmlns:p14="http://schemas.microsoft.com/office/powerpoint/2010/main" val="3290251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42CFBBD-F536-405A-AA52-3E20C6C67936}"/>
              </a:ext>
            </a:extLst>
          </p:cNvPr>
          <p:cNvSpPr>
            <a:spLocks noGrp="1"/>
          </p:cNvSpPr>
          <p:nvPr>
            <p:ph type="sldNum" sz="quarter" idx="12"/>
          </p:nvPr>
        </p:nvSpPr>
        <p:spPr/>
        <p:txBody>
          <a:bodyPr/>
          <a:lstStyle/>
          <a:p>
            <a:fld id="{63DCA85F-F225-44A4-AEA8-9083CAE61796}" type="slidenum">
              <a:rPr kumimoji="1" lang="ja-JP" altLang="en-US" smtClean="0"/>
              <a:t>6</a:t>
            </a:fld>
            <a:endParaRPr kumimoji="1" lang="ja-JP" altLang="en-US" dirty="0"/>
          </a:p>
        </p:txBody>
      </p:sp>
      <p:pic>
        <p:nvPicPr>
          <p:cNvPr id="6" name="図 5">
            <a:extLst>
              <a:ext uri="{FF2B5EF4-FFF2-40B4-BE49-F238E27FC236}">
                <a16:creationId xmlns:a16="http://schemas.microsoft.com/office/drawing/2014/main" id="{275649A3-2AC3-4FA9-A873-095ADEE78606}"/>
              </a:ext>
            </a:extLst>
          </p:cNvPr>
          <p:cNvPicPr>
            <a:picLocks noChangeAspect="1"/>
          </p:cNvPicPr>
          <p:nvPr/>
        </p:nvPicPr>
        <p:blipFill>
          <a:blip r:embed="rId2"/>
          <a:stretch>
            <a:fillRect/>
          </a:stretch>
        </p:blipFill>
        <p:spPr>
          <a:xfrm>
            <a:off x="1289433" y="247206"/>
            <a:ext cx="8945223" cy="6363588"/>
          </a:xfrm>
          <a:prstGeom prst="rect">
            <a:avLst/>
          </a:prstGeom>
          <a:ln w="19050">
            <a:solidFill>
              <a:schemeClr val="tx1"/>
            </a:solidFill>
          </a:ln>
        </p:spPr>
      </p:pic>
    </p:spTree>
    <p:extLst>
      <p:ext uri="{BB962C8B-B14F-4D97-AF65-F5344CB8AC3E}">
        <p14:creationId xmlns:p14="http://schemas.microsoft.com/office/powerpoint/2010/main" val="3300204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CFBB905-DB5B-4A06-B7CC-680EDBB3D2FA}"/>
              </a:ext>
            </a:extLst>
          </p:cNvPr>
          <p:cNvSpPr>
            <a:spLocks noGrp="1"/>
          </p:cNvSpPr>
          <p:nvPr>
            <p:ph type="sldNum" sz="quarter" idx="12"/>
          </p:nvPr>
        </p:nvSpPr>
        <p:spPr/>
        <p:txBody>
          <a:bodyPr/>
          <a:lstStyle/>
          <a:p>
            <a:fld id="{63DCA85F-F225-44A4-AEA8-9083CAE61796}" type="slidenum">
              <a:rPr kumimoji="1" lang="ja-JP" altLang="en-US" smtClean="0"/>
              <a:t>7</a:t>
            </a:fld>
            <a:endParaRPr kumimoji="1" lang="ja-JP" altLang="en-US" dirty="0"/>
          </a:p>
        </p:txBody>
      </p:sp>
      <p:pic>
        <p:nvPicPr>
          <p:cNvPr id="6" name="図 5">
            <a:extLst>
              <a:ext uri="{FF2B5EF4-FFF2-40B4-BE49-F238E27FC236}">
                <a16:creationId xmlns:a16="http://schemas.microsoft.com/office/drawing/2014/main" id="{BEE50A01-2D4F-4501-B59B-F1F62DB45DDA}"/>
              </a:ext>
            </a:extLst>
          </p:cNvPr>
          <p:cNvPicPr>
            <a:picLocks noChangeAspect="1"/>
          </p:cNvPicPr>
          <p:nvPr/>
        </p:nvPicPr>
        <p:blipFill>
          <a:blip r:embed="rId2"/>
          <a:stretch>
            <a:fillRect/>
          </a:stretch>
        </p:blipFill>
        <p:spPr>
          <a:xfrm>
            <a:off x="0" y="115880"/>
            <a:ext cx="10380694" cy="6626240"/>
          </a:xfrm>
          <a:prstGeom prst="rect">
            <a:avLst/>
          </a:prstGeom>
        </p:spPr>
      </p:pic>
    </p:spTree>
    <p:extLst>
      <p:ext uri="{BB962C8B-B14F-4D97-AF65-F5344CB8AC3E}">
        <p14:creationId xmlns:p14="http://schemas.microsoft.com/office/powerpoint/2010/main" val="2950495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5DC840B-F012-4FC9-AE91-BCDFCE2FCE93}"/>
              </a:ext>
            </a:extLst>
          </p:cNvPr>
          <p:cNvSpPr>
            <a:spLocks noGrp="1"/>
          </p:cNvSpPr>
          <p:nvPr>
            <p:ph type="sldNum" sz="quarter" idx="12"/>
          </p:nvPr>
        </p:nvSpPr>
        <p:spPr/>
        <p:txBody>
          <a:bodyPr/>
          <a:lstStyle/>
          <a:p>
            <a:fld id="{63DCA85F-F225-44A4-AEA8-9083CAE61796}" type="slidenum">
              <a:rPr kumimoji="1" lang="ja-JP" altLang="en-US" smtClean="0"/>
              <a:t>8</a:t>
            </a:fld>
            <a:endParaRPr kumimoji="1" lang="ja-JP" altLang="en-US" dirty="0"/>
          </a:p>
        </p:txBody>
      </p:sp>
      <p:pic>
        <p:nvPicPr>
          <p:cNvPr id="6" name="図 5">
            <a:extLst>
              <a:ext uri="{FF2B5EF4-FFF2-40B4-BE49-F238E27FC236}">
                <a16:creationId xmlns:a16="http://schemas.microsoft.com/office/drawing/2014/main" id="{C8F7E2CD-9380-45D6-A204-8801B9F96A35}"/>
              </a:ext>
            </a:extLst>
          </p:cNvPr>
          <p:cNvPicPr>
            <a:picLocks noChangeAspect="1"/>
          </p:cNvPicPr>
          <p:nvPr/>
        </p:nvPicPr>
        <p:blipFill>
          <a:blip r:embed="rId2"/>
          <a:stretch>
            <a:fillRect/>
          </a:stretch>
        </p:blipFill>
        <p:spPr>
          <a:xfrm>
            <a:off x="253160" y="136525"/>
            <a:ext cx="9829094" cy="6536470"/>
          </a:xfrm>
          <a:prstGeom prst="rect">
            <a:avLst/>
          </a:prstGeom>
        </p:spPr>
      </p:pic>
    </p:spTree>
    <p:extLst>
      <p:ext uri="{BB962C8B-B14F-4D97-AF65-F5344CB8AC3E}">
        <p14:creationId xmlns:p14="http://schemas.microsoft.com/office/powerpoint/2010/main" val="3614847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37F8CC2-3EC3-4258-9EE4-BEF019EB5F99}"/>
              </a:ext>
            </a:extLst>
          </p:cNvPr>
          <p:cNvSpPr>
            <a:spLocks noGrp="1"/>
          </p:cNvSpPr>
          <p:nvPr>
            <p:ph type="sldNum" sz="quarter" idx="12"/>
          </p:nvPr>
        </p:nvSpPr>
        <p:spPr/>
        <p:txBody>
          <a:bodyPr/>
          <a:lstStyle/>
          <a:p>
            <a:fld id="{63DCA85F-F225-44A4-AEA8-9083CAE61796}" type="slidenum">
              <a:rPr kumimoji="1" lang="ja-JP" altLang="en-US" smtClean="0"/>
              <a:t>9</a:t>
            </a:fld>
            <a:endParaRPr kumimoji="1" lang="ja-JP" altLang="en-US" dirty="0"/>
          </a:p>
        </p:txBody>
      </p:sp>
      <p:pic>
        <p:nvPicPr>
          <p:cNvPr id="6" name="図 5">
            <a:extLst>
              <a:ext uri="{FF2B5EF4-FFF2-40B4-BE49-F238E27FC236}">
                <a16:creationId xmlns:a16="http://schemas.microsoft.com/office/drawing/2014/main" id="{EC0BFA1C-128B-4B82-A828-4431EF2B87A9}"/>
              </a:ext>
            </a:extLst>
          </p:cNvPr>
          <p:cNvPicPr>
            <a:picLocks noChangeAspect="1"/>
          </p:cNvPicPr>
          <p:nvPr/>
        </p:nvPicPr>
        <p:blipFill>
          <a:blip r:embed="rId2"/>
          <a:stretch>
            <a:fillRect/>
          </a:stretch>
        </p:blipFill>
        <p:spPr>
          <a:xfrm>
            <a:off x="155510" y="302562"/>
            <a:ext cx="9967454" cy="6252875"/>
          </a:xfrm>
          <a:prstGeom prst="rect">
            <a:avLst/>
          </a:prstGeom>
        </p:spPr>
      </p:pic>
    </p:spTree>
    <p:extLst>
      <p:ext uri="{BB962C8B-B14F-4D97-AF65-F5344CB8AC3E}">
        <p14:creationId xmlns:p14="http://schemas.microsoft.com/office/powerpoint/2010/main" val="300876356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ELAB">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7902</TotalTime>
  <Words>3821</Words>
  <Application>Microsoft Office PowerPoint</Application>
  <PresentationFormat>ワイド画面</PresentationFormat>
  <Paragraphs>604</Paragraphs>
  <Slides>32</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32</vt:i4>
      </vt:variant>
    </vt:vector>
  </HeadingPairs>
  <TitlesOfParts>
    <vt:vector size="42" baseType="lpstr">
      <vt:lpstr>Segoe Condensed</vt:lpstr>
      <vt:lpstr>DN_TB_Shinbun_Mincho_Std_L</vt:lpstr>
      <vt:lpstr>Arial</vt:lpstr>
      <vt:lpstr>Times New Roman</vt:lpstr>
      <vt:lpstr>Meiryo UI</vt:lpstr>
      <vt:lpstr>Calibri</vt:lpstr>
      <vt:lpstr>DN_TB_Shinbun_Gothic_Std_M</vt:lpstr>
      <vt:lpstr>游ゴシック</vt:lpstr>
      <vt:lpstr>Consolas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日本が解決する必要がある国家的 IT 課題 － 潜在している IT 能力を開花させ、21 世紀も再び世界の中心的存在としての      地位を得て、アメリカや中国を超える豊かな国になること</vt:lpstr>
      <vt:lpstr>米国デジタル技術発展史 (ごく一部)</vt:lpstr>
      <vt:lpstr>これからの日本デジタル技術発展史 (202● ～)</vt:lpstr>
      <vt:lpstr>世界的チャンス － 日本の公的部門の人材が世界に対して生み出せる、莫大な需要があるデジタル技術の一例 (世界が求める実用技術)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日本の行政主体・行政職員は、IT 技術発展・人材発掘育成の新たなる希望</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世界に普及可能な日本発のサイバー技術の生産手段の確立</dc:title>
  <dc:creator>Windows ユーザー</dc:creator>
  <cp:lastModifiedBy>Nobori Daiyuu</cp:lastModifiedBy>
  <cp:revision>2846</cp:revision>
  <dcterms:created xsi:type="dcterms:W3CDTF">2017-10-22T02:50:05Z</dcterms:created>
  <dcterms:modified xsi:type="dcterms:W3CDTF">2024-01-04T17:09:09Z</dcterms:modified>
</cp:coreProperties>
</file>