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288" r:id="rId3"/>
    <p:sldId id="289" r:id="rId4"/>
    <p:sldId id="290" r:id="rId5"/>
    <p:sldId id="293" r:id="rId6"/>
    <p:sldId id="291" r:id="rId7"/>
    <p:sldId id="292" r:id="rId8"/>
    <p:sldId id="294" r:id="rId9"/>
    <p:sldId id="295" r:id="rId10"/>
    <p:sldId id="296" r:id="rId11"/>
    <p:sldId id="316" r:id="rId12"/>
    <p:sldId id="298" r:id="rId13"/>
    <p:sldId id="307" r:id="rId14"/>
    <p:sldId id="317" r:id="rId15"/>
    <p:sldId id="264" r:id="rId16"/>
    <p:sldId id="267" r:id="rId17"/>
    <p:sldId id="265" r:id="rId18"/>
    <p:sldId id="268" r:id="rId19"/>
    <p:sldId id="270" r:id="rId20"/>
    <p:sldId id="308" r:id="rId21"/>
    <p:sldId id="310" r:id="rId22"/>
    <p:sldId id="309" r:id="rId23"/>
    <p:sldId id="272" r:id="rId24"/>
    <p:sldId id="312" r:id="rId25"/>
    <p:sldId id="273" r:id="rId26"/>
    <p:sldId id="313" r:id="rId27"/>
    <p:sldId id="274" r:id="rId28"/>
    <p:sldId id="314" r:id="rId29"/>
    <p:sldId id="275" r:id="rId30"/>
    <p:sldId id="282" r:id="rId31"/>
    <p:sldId id="276" r:id="rId32"/>
    <p:sldId id="277" r:id="rId33"/>
    <p:sldId id="278" r:id="rId34"/>
    <p:sldId id="279" r:id="rId35"/>
    <p:sldId id="280" r:id="rId36"/>
    <p:sldId id="283" r:id="rId37"/>
    <p:sldId id="284" r:id="rId38"/>
    <p:sldId id="315" r:id="rId39"/>
    <p:sldId id="285" r:id="rId40"/>
    <p:sldId id="286" r:id="rId41"/>
    <p:sldId id="302" r:id="rId42"/>
    <p:sldId id="311" r:id="rId43"/>
    <p:sldId id="303" r:id="rId44"/>
    <p:sldId id="306" r:id="rId4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C67"/>
    <a:srgbClr val="FFFFFF"/>
    <a:srgbClr val="FEE002"/>
    <a:srgbClr val="21F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8" autoAdjust="0"/>
    <p:restoredTop sz="65801" autoAdjust="0"/>
  </p:normalViewPr>
  <p:slideViewPr>
    <p:cSldViewPr snapToGrid="0">
      <p:cViewPr varScale="1">
        <p:scale>
          <a:sx n="85" d="100"/>
          <a:sy n="85" d="100"/>
        </p:scale>
        <p:origin x="1572" y="90"/>
      </p:cViewPr>
      <p:guideLst/>
    </p:cSldViewPr>
  </p:slideViewPr>
  <p:notesTextViewPr>
    <p:cViewPr>
      <p:scale>
        <a:sx n="1" d="1"/>
        <a:sy n="1" d="1"/>
      </p:scale>
      <p:origin x="0" y="0"/>
    </p:cViewPr>
  </p:notesTextViewPr>
  <p:notesViewPr>
    <p:cSldViewPr snapToGrid="0">
      <p:cViewPr varScale="1">
        <p:scale>
          <a:sx n="121" d="100"/>
          <a:sy n="121" d="100"/>
        </p:scale>
        <p:origin x="50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C7B21A9-1C95-4CCE-002B-633520293A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a:extLst>
              <a:ext uri="{FF2B5EF4-FFF2-40B4-BE49-F238E27FC236}">
                <a16:creationId xmlns:a16="http://schemas.microsoft.com/office/drawing/2014/main" id="{206005A7-2662-5B72-A72A-F70C74D8FD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66A7930-CB1D-92A2-59D1-7A2EFF6EE4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DA0E6-095D-4328-B1FC-CB4F4FF5F4FD}" type="slidenum">
              <a:rPr kumimoji="1" lang="ja-JP" altLang="en-US" smtClean="0"/>
              <a:t>‹#›</a:t>
            </a:fld>
            <a:endParaRPr kumimoji="1" lang="ja-JP" altLang="en-US"/>
          </a:p>
        </p:txBody>
      </p:sp>
    </p:spTree>
    <p:extLst>
      <p:ext uri="{BB962C8B-B14F-4D97-AF65-F5344CB8AC3E}">
        <p14:creationId xmlns:p14="http://schemas.microsoft.com/office/powerpoint/2010/main" val="500667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4F9EF-6A7C-4BE9-B3E4-578E1053C749}" type="datetimeFigureOut">
              <a:rPr kumimoji="1" lang="ja-JP" altLang="en-US" smtClean="0"/>
              <a:t>2024/1/16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0699F-5CA1-4900-B6DA-741D72E5D522}" type="slidenum">
              <a:rPr kumimoji="1" lang="ja-JP" altLang="en-US" smtClean="0"/>
              <a:t>‹#›</a:t>
            </a:fld>
            <a:endParaRPr kumimoji="1" lang="ja-JP" altLang="en-US"/>
          </a:p>
        </p:txBody>
      </p:sp>
    </p:spTree>
    <p:extLst>
      <p:ext uri="{BB962C8B-B14F-4D97-AF65-F5344CB8AC3E}">
        <p14:creationId xmlns:p14="http://schemas.microsoft.com/office/powerpoint/2010/main" val="11475994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a:t>
            </a:fld>
            <a:endParaRPr kumimoji="1" lang="ja-JP" altLang="en-US"/>
          </a:p>
        </p:txBody>
      </p:sp>
    </p:spTree>
    <p:extLst>
      <p:ext uri="{BB962C8B-B14F-4D97-AF65-F5344CB8AC3E}">
        <p14:creationId xmlns:p14="http://schemas.microsoft.com/office/powerpoint/2010/main" val="289702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11</a:t>
            </a:fld>
            <a:endParaRPr kumimoji="1" lang="ja-JP" altLang="en-US"/>
          </a:p>
        </p:txBody>
      </p:sp>
    </p:spTree>
    <p:extLst>
      <p:ext uri="{BB962C8B-B14F-4D97-AF65-F5344CB8AC3E}">
        <p14:creationId xmlns:p14="http://schemas.microsoft.com/office/powerpoint/2010/main" val="607747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8.00</a:t>
            </a:r>
          </a:p>
          <a:p>
            <a:endParaRPr kumimoji="1" lang="en-US" altLang="ja-JP" dirty="0"/>
          </a:p>
          <a:p>
            <a:r>
              <a:rPr kumimoji="1" lang="ja-JP" altLang="en-US" dirty="0"/>
              <a:t>失敗が許されない環境では？</a:t>
            </a:r>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12</a:t>
            </a:fld>
            <a:endParaRPr kumimoji="1" lang="ja-JP" altLang="en-US"/>
          </a:p>
        </p:txBody>
      </p:sp>
    </p:spTree>
    <p:extLst>
      <p:ext uri="{BB962C8B-B14F-4D97-AF65-F5344CB8AC3E}">
        <p14:creationId xmlns:p14="http://schemas.microsoft.com/office/powerpoint/2010/main" val="108494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13</a:t>
            </a:fld>
            <a:endParaRPr kumimoji="1" lang="ja-JP" altLang="en-US"/>
          </a:p>
        </p:txBody>
      </p:sp>
    </p:spTree>
    <p:extLst>
      <p:ext uri="{BB962C8B-B14F-4D97-AF65-F5344CB8AC3E}">
        <p14:creationId xmlns:p14="http://schemas.microsoft.com/office/powerpoint/2010/main" val="3749100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9.00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14</a:t>
            </a:fld>
            <a:endParaRPr kumimoji="1" lang="ja-JP" altLang="en-US"/>
          </a:p>
        </p:txBody>
      </p:sp>
    </p:spTree>
    <p:extLst>
      <p:ext uri="{BB962C8B-B14F-4D97-AF65-F5344CB8AC3E}">
        <p14:creationId xmlns:p14="http://schemas.microsoft.com/office/powerpoint/2010/main" val="1463378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10.00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15</a:t>
            </a:fld>
            <a:endParaRPr kumimoji="1" lang="ja-JP" altLang="en-US"/>
          </a:p>
        </p:txBody>
      </p:sp>
    </p:spTree>
    <p:extLst>
      <p:ext uri="{BB962C8B-B14F-4D97-AF65-F5344CB8AC3E}">
        <p14:creationId xmlns:p14="http://schemas.microsoft.com/office/powerpoint/2010/main" val="194014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16</a:t>
            </a:fld>
            <a:endParaRPr kumimoji="1" lang="ja-JP" altLang="en-US"/>
          </a:p>
        </p:txBody>
      </p:sp>
    </p:spTree>
    <p:extLst>
      <p:ext uri="{BB962C8B-B14F-4D97-AF65-F5344CB8AC3E}">
        <p14:creationId xmlns:p14="http://schemas.microsoft.com/office/powerpoint/2010/main" val="865867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12.00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17</a:t>
            </a:fld>
            <a:endParaRPr kumimoji="1" lang="ja-JP" altLang="en-US"/>
          </a:p>
        </p:txBody>
      </p:sp>
    </p:spTree>
    <p:extLst>
      <p:ext uri="{BB962C8B-B14F-4D97-AF65-F5344CB8AC3E}">
        <p14:creationId xmlns:p14="http://schemas.microsoft.com/office/powerpoint/2010/main" val="2165602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18</a:t>
            </a:fld>
            <a:endParaRPr kumimoji="1" lang="ja-JP" altLang="en-US"/>
          </a:p>
        </p:txBody>
      </p:sp>
    </p:spTree>
    <p:extLst>
      <p:ext uri="{BB962C8B-B14F-4D97-AF65-F5344CB8AC3E}">
        <p14:creationId xmlns:p14="http://schemas.microsoft.com/office/powerpoint/2010/main" val="2156466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r>
              <a:rPr kumimoji="1" lang="ja-JP" altLang="en-US" dirty="0"/>
              <a:t>電話とクラウド・</a:t>
            </a:r>
            <a:r>
              <a:rPr kumimoji="1" lang="en-US" altLang="ja-JP" dirty="0"/>
              <a:t>AI</a:t>
            </a:r>
            <a:r>
              <a:rPr kumimoji="1" lang="ja-JP" altLang="en-US" dirty="0"/>
              <a:t>を双方向でつなぐサービス</a:t>
            </a:r>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21</a:t>
            </a:fld>
            <a:endParaRPr kumimoji="1" lang="ja-JP" altLang="en-US"/>
          </a:p>
        </p:txBody>
      </p:sp>
    </p:spTree>
    <p:extLst>
      <p:ext uri="{BB962C8B-B14F-4D97-AF65-F5344CB8AC3E}">
        <p14:creationId xmlns:p14="http://schemas.microsoft.com/office/powerpoint/2010/main" val="374770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r>
              <a:rPr kumimoji="1" lang="ja-JP" altLang="en-US" dirty="0"/>
              <a:t>マンションインターネットにおける課題解決</a:t>
            </a:r>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22</a:t>
            </a:fld>
            <a:endParaRPr kumimoji="1" lang="ja-JP" altLang="en-US"/>
          </a:p>
        </p:txBody>
      </p:sp>
    </p:spTree>
    <p:extLst>
      <p:ext uri="{BB962C8B-B14F-4D97-AF65-F5344CB8AC3E}">
        <p14:creationId xmlns:p14="http://schemas.microsoft.com/office/powerpoint/2010/main" val="284409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1.00</a:t>
            </a:r>
          </a:p>
          <a:p>
            <a:endParaRPr kumimoji="1" lang="en-US" altLang="ja-JP" dirty="0"/>
          </a:p>
          <a:p>
            <a:r>
              <a:rPr kumimoji="1" lang="ja-JP" altLang="en-US" dirty="0"/>
              <a:t>だれだ？</a:t>
            </a:r>
            <a:endParaRPr kumimoji="1" lang="en-US" altLang="ja-JP" dirty="0"/>
          </a:p>
          <a:p>
            <a:r>
              <a:rPr kumimoji="1" lang="ja-JP" altLang="en-US" dirty="0"/>
              <a:t>酒をのんでも作業できるということは、業務中酒を飲まないと、</a:t>
            </a:r>
            <a:r>
              <a:rPr kumimoji="1" lang="en-US" altLang="ja-JP" dirty="0"/>
              <a:t>100%</a:t>
            </a:r>
            <a:r>
              <a:rPr kumimoji="1" lang="ja-JP" altLang="en-US" dirty="0"/>
              <a:t>の安全を得られる。</a:t>
            </a:r>
            <a:endParaRPr kumimoji="1" lang="en-US" altLang="ja-JP" dirty="0"/>
          </a:p>
          <a:p>
            <a:endParaRPr kumimoji="1" lang="en-US" altLang="ja-JP" dirty="0"/>
          </a:p>
          <a:p>
            <a:r>
              <a:rPr kumimoji="1" lang="ja-JP" altLang="en-US" dirty="0"/>
              <a:t>経歴みじかすぎない？もっと説明せよ</a:t>
            </a:r>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2</a:t>
            </a:fld>
            <a:endParaRPr kumimoji="1" lang="ja-JP" altLang="en-US"/>
          </a:p>
        </p:txBody>
      </p:sp>
    </p:spTree>
    <p:extLst>
      <p:ext uri="{BB962C8B-B14F-4D97-AF65-F5344CB8AC3E}">
        <p14:creationId xmlns:p14="http://schemas.microsoft.com/office/powerpoint/2010/main" val="1243787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13.00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23</a:t>
            </a:fld>
            <a:endParaRPr kumimoji="1" lang="ja-JP" altLang="en-US"/>
          </a:p>
        </p:txBody>
      </p:sp>
    </p:spTree>
    <p:extLst>
      <p:ext uri="{BB962C8B-B14F-4D97-AF65-F5344CB8AC3E}">
        <p14:creationId xmlns:p14="http://schemas.microsoft.com/office/powerpoint/2010/main" val="1382808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14.00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24</a:t>
            </a:fld>
            <a:endParaRPr kumimoji="1" lang="ja-JP" altLang="en-US"/>
          </a:p>
        </p:txBody>
      </p:sp>
    </p:spTree>
    <p:extLst>
      <p:ext uri="{BB962C8B-B14F-4D97-AF65-F5344CB8AC3E}">
        <p14:creationId xmlns:p14="http://schemas.microsoft.com/office/powerpoint/2010/main" val="446100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25</a:t>
            </a:fld>
            <a:endParaRPr kumimoji="1" lang="ja-JP" altLang="en-US"/>
          </a:p>
        </p:txBody>
      </p:sp>
    </p:spTree>
    <p:extLst>
      <p:ext uri="{BB962C8B-B14F-4D97-AF65-F5344CB8AC3E}">
        <p14:creationId xmlns:p14="http://schemas.microsoft.com/office/powerpoint/2010/main" val="2328577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15.00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26</a:t>
            </a:fld>
            <a:endParaRPr kumimoji="1" lang="ja-JP" altLang="en-US"/>
          </a:p>
        </p:txBody>
      </p:sp>
    </p:spTree>
    <p:extLst>
      <p:ext uri="{BB962C8B-B14F-4D97-AF65-F5344CB8AC3E}">
        <p14:creationId xmlns:p14="http://schemas.microsoft.com/office/powerpoint/2010/main" val="245858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16.00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27</a:t>
            </a:fld>
            <a:endParaRPr kumimoji="1" lang="ja-JP" altLang="en-US"/>
          </a:p>
        </p:txBody>
      </p:sp>
    </p:spTree>
    <p:extLst>
      <p:ext uri="{BB962C8B-B14F-4D97-AF65-F5344CB8AC3E}">
        <p14:creationId xmlns:p14="http://schemas.microsoft.com/office/powerpoint/2010/main" val="1542192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28</a:t>
            </a:fld>
            <a:endParaRPr kumimoji="1" lang="ja-JP" altLang="en-US"/>
          </a:p>
        </p:txBody>
      </p:sp>
    </p:spTree>
    <p:extLst>
      <p:ext uri="{BB962C8B-B14F-4D97-AF65-F5344CB8AC3E}">
        <p14:creationId xmlns:p14="http://schemas.microsoft.com/office/powerpoint/2010/main" val="1162191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17.30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31</a:t>
            </a:fld>
            <a:endParaRPr kumimoji="1" lang="ja-JP" altLang="en-US"/>
          </a:p>
        </p:txBody>
      </p:sp>
    </p:spTree>
    <p:extLst>
      <p:ext uri="{BB962C8B-B14F-4D97-AF65-F5344CB8AC3E}">
        <p14:creationId xmlns:p14="http://schemas.microsoft.com/office/powerpoint/2010/main" val="3967778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32</a:t>
            </a:fld>
            <a:endParaRPr kumimoji="1" lang="ja-JP" altLang="en-US"/>
          </a:p>
        </p:txBody>
      </p:sp>
    </p:spTree>
    <p:extLst>
      <p:ext uri="{BB962C8B-B14F-4D97-AF65-F5344CB8AC3E}">
        <p14:creationId xmlns:p14="http://schemas.microsoft.com/office/powerpoint/2010/main" val="2746120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33</a:t>
            </a:fld>
            <a:endParaRPr kumimoji="1" lang="ja-JP" altLang="en-US"/>
          </a:p>
        </p:txBody>
      </p:sp>
    </p:spTree>
    <p:extLst>
      <p:ext uri="{BB962C8B-B14F-4D97-AF65-F5344CB8AC3E}">
        <p14:creationId xmlns:p14="http://schemas.microsoft.com/office/powerpoint/2010/main" val="332050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20.00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34</a:t>
            </a:fld>
            <a:endParaRPr kumimoji="1" lang="ja-JP" altLang="en-US"/>
          </a:p>
        </p:txBody>
      </p:sp>
    </p:spTree>
    <p:extLst>
      <p:ext uri="{BB962C8B-B14F-4D97-AF65-F5344CB8AC3E}">
        <p14:creationId xmlns:p14="http://schemas.microsoft.com/office/powerpoint/2010/main" val="126449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2.30</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a:t>
            </a:fld>
            <a:endParaRPr kumimoji="1" lang="ja-JP" altLang="en-US"/>
          </a:p>
        </p:txBody>
      </p:sp>
    </p:spTree>
    <p:extLst>
      <p:ext uri="{BB962C8B-B14F-4D97-AF65-F5344CB8AC3E}">
        <p14:creationId xmlns:p14="http://schemas.microsoft.com/office/powerpoint/2010/main" val="4119204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35</a:t>
            </a:fld>
            <a:endParaRPr kumimoji="1" lang="ja-JP" altLang="en-US"/>
          </a:p>
        </p:txBody>
      </p:sp>
    </p:spTree>
    <p:extLst>
      <p:ext uri="{BB962C8B-B14F-4D97-AF65-F5344CB8AC3E}">
        <p14:creationId xmlns:p14="http://schemas.microsoft.com/office/powerpoint/2010/main" val="3818546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36</a:t>
            </a:fld>
            <a:endParaRPr kumimoji="1" lang="ja-JP" altLang="en-US"/>
          </a:p>
        </p:txBody>
      </p:sp>
    </p:spTree>
    <p:extLst>
      <p:ext uri="{BB962C8B-B14F-4D97-AF65-F5344CB8AC3E}">
        <p14:creationId xmlns:p14="http://schemas.microsoft.com/office/powerpoint/2010/main" val="3998473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37</a:t>
            </a:fld>
            <a:endParaRPr kumimoji="1" lang="ja-JP" altLang="en-US"/>
          </a:p>
        </p:txBody>
      </p:sp>
    </p:spTree>
    <p:extLst>
      <p:ext uri="{BB962C8B-B14F-4D97-AF65-F5344CB8AC3E}">
        <p14:creationId xmlns:p14="http://schemas.microsoft.com/office/powerpoint/2010/main" val="3144715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38</a:t>
            </a:fld>
            <a:endParaRPr kumimoji="1" lang="ja-JP" altLang="en-US"/>
          </a:p>
        </p:txBody>
      </p:sp>
    </p:spTree>
    <p:extLst>
      <p:ext uri="{BB962C8B-B14F-4D97-AF65-F5344CB8AC3E}">
        <p14:creationId xmlns:p14="http://schemas.microsoft.com/office/powerpoint/2010/main" val="3161017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21.30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39</a:t>
            </a:fld>
            <a:endParaRPr kumimoji="1" lang="ja-JP" altLang="en-US"/>
          </a:p>
        </p:txBody>
      </p:sp>
    </p:spTree>
    <p:extLst>
      <p:ext uri="{BB962C8B-B14F-4D97-AF65-F5344CB8AC3E}">
        <p14:creationId xmlns:p14="http://schemas.microsoft.com/office/powerpoint/2010/main" val="2923757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22.30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40</a:t>
            </a:fld>
            <a:endParaRPr kumimoji="1" lang="ja-JP" altLang="en-US"/>
          </a:p>
        </p:txBody>
      </p:sp>
    </p:spTree>
    <p:extLst>
      <p:ext uri="{BB962C8B-B14F-4D97-AF65-F5344CB8AC3E}">
        <p14:creationId xmlns:p14="http://schemas.microsoft.com/office/powerpoint/2010/main" val="2348318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23.30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41</a:t>
            </a:fld>
            <a:endParaRPr kumimoji="1" lang="ja-JP" altLang="en-US"/>
          </a:p>
        </p:txBody>
      </p:sp>
    </p:spTree>
    <p:extLst>
      <p:ext uri="{BB962C8B-B14F-4D97-AF65-F5344CB8AC3E}">
        <p14:creationId xmlns:p14="http://schemas.microsoft.com/office/powerpoint/2010/main" val="3884658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42</a:t>
            </a:fld>
            <a:endParaRPr kumimoji="1" lang="ja-JP" altLang="en-US"/>
          </a:p>
        </p:txBody>
      </p:sp>
    </p:spTree>
    <p:extLst>
      <p:ext uri="{BB962C8B-B14F-4D97-AF65-F5344CB8AC3E}">
        <p14:creationId xmlns:p14="http://schemas.microsoft.com/office/powerpoint/2010/main" val="2997190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24.30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43</a:t>
            </a:fld>
            <a:endParaRPr kumimoji="1" lang="ja-JP" altLang="en-US"/>
          </a:p>
        </p:txBody>
      </p:sp>
    </p:spTree>
    <p:extLst>
      <p:ext uri="{BB962C8B-B14F-4D97-AF65-F5344CB8AC3E}">
        <p14:creationId xmlns:p14="http://schemas.microsoft.com/office/powerpoint/2010/main" val="158042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4.00</a:t>
            </a:r>
          </a:p>
          <a:p>
            <a:endParaRPr kumimoji="1" lang="en-US" altLang="ja-JP" dirty="0"/>
          </a:p>
          <a:p>
            <a:r>
              <a:rPr kumimoji="1" lang="ja-JP" altLang="en-US" dirty="0"/>
              <a:t>採用・・・全体のパイが減っている</a:t>
            </a:r>
            <a:endParaRPr kumimoji="1" lang="en-US" altLang="ja-JP" dirty="0"/>
          </a:p>
          <a:p>
            <a:r>
              <a:rPr kumimoji="1" lang="ja-JP" altLang="en-US" dirty="0"/>
              <a:t>外注・・・ノウハウが自社のものにならない、コスト</a:t>
            </a:r>
            <a:endParaRPr kumimoji="1" lang="en-US" altLang="ja-JP" dirty="0"/>
          </a:p>
          <a:p>
            <a:r>
              <a:rPr kumimoji="1" lang="ja-JP" altLang="en-US" dirty="0"/>
              <a:t>育成・・・実は必要なものはすでに社内にあるのでは？</a:t>
            </a:r>
            <a:endParaRPr kumimoji="1" lang="en-US" altLang="ja-JP"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5</a:t>
            </a:fld>
            <a:endParaRPr kumimoji="1" lang="ja-JP" altLang="en-US"/>
          </a:p>
        </p:txBody>
      </p:sp>
    </p:spTree>
    <p:extLst>
      <p:ext uri="{BB962C8B-B14F-4D97-AF65-F5344CB8AC3E}">
        <p14:creationId xmlns:p14="http://schemas.microsoft.com/office/powerpoint/2010/main" val="77499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簡潔に！</a:t>
            </a:r>
            <a:endParaRPr kumimoji="1" lang="en-US" altLang="ja-JP"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6</a:t>
            </a:fld>
            <a:endParaRPr kumimoji="1" lang="ja-JP" altLang="en-US"/>
          </a:p>
        </p:txBody>
      </p:sp>
    </p:spTree>
    <p:extLst>
      <p:ext uri="{BB962C8B-B14F-4D97-AF65-F5344CB8AC3E}">
        <p14:creationId xmlns:p14="http://schemas.microsoft.com/office/powerpoint/2010/main" val="337244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5.30</a:t>
            </a:r>
          </a:p>
          <a:p>
            <a:endParaRPr kumimoji="1" lang="en-US" altLang="ja-JP" dirty="0"/>
          </a:p>
          <a:p>
            <a:r>
              <a:rPr kumimoji="1" lang="ja-JP" altLang="en-US" dirty="0"/>
              <a:t>ここでいうオペレータとはコマンド打つだけの人</a:t>
            </a:r>
            <a:endParaRPr kumimoji="1" lang="en-US" altLang="ja-JP" dirty="0"/>
          </a:p>
          <a:p>
            <a:r>
              <a:rPr kumimoji="1" lang="ja-JP" altLang="en-US" dirty="0"/>
              <a:t>改善や自動化を考えれるような開発技術者</a:t>
            </a:r>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7</a:t>
            </a:fld>
            <a:endParaRPr kumimoji="1" lang="ja-JP" altLang="en-US"/>
          </a:p>
        </p:txBody>
      </p:sp>
    </p:spTree>
    <p:extLst>
      <p:ext uri="{BB962C8B-B14F-4D97-AF65-F5344CB8AC3E}">
        <p14:creationId xmlns:p14="http://schemas.microsoft.com/office/powerpoint/2010/main" val="1975076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ネットワークスペシャリスト試験に合格すればネットワークエンジニアになれるのか？</a:t>
            </a:r>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8</a:t>
            </a:fld>
            <a:endParaRPr kumimoji="1" lang="ja-JP" altLang="en-US"/>
          </a:p>
        </p:txBody>
      </p:sp>
    </p:spTree>
    <p:extLst>
      <p:ext uri="{BB962C8B-B14F-4D97-AF65-F5344CB8AC3E}">
        <p14:creationId xmlns:p14="http://schemas.microsoft.com/office/powerpoint/2010/main" val="1956358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6.30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9</a:t>
            </a:fld>
            <a:endParaRPr kumimoji="1" lang="ja-JP" altLang="en-US"/>
          </a:p>
        </p:txBody>
      </p:sp>
    </p:spTree>
    <p:extLst>
      <p:ext uri="{BB962C8B-B14F-4D97-AF65-F5344CB8AC3E}">
        <p14:creationId xmlns:p14="http://schemas.microsoft.com/office/powerpoint/2010/main" val="1829113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7.00</a:t>
            </a:r>
            <a:endParaRPr kumimoji="1" lang="ja-JP" altLang="en-US" dirty="0"/>
          </a:p>
        </p:txBody>
      </p:sp>
      <p:sp>
        <p:nvSpPr>
          <p:cNvPr id="4" name="スライド番号プレースホルダー 3"/>
          <p:cNvSpPr>
            <a:spLocks noGrp="1"/>
          </p:cNvSpPr>
          <p:nvPr>
            <p:ph type="sldNum" sz="quarter" idx="5"/>
          </p:nvPr>
        </p:nvSpPr>
        <p:spPr/>
        <p:txBody>
          <a:bodyPr/>
          <a:lstStyle/>
          <a:p>
            <a:fld id="{7F00699F-5CA1-4900-B6DA-741D72E5D522}" type="slidenum">
              <a:rPr kumimoji="1" lang="ja-JP" altLang="en-US" smtClean="0"/>
              <a:t>10</a:t>
            </a:fld>
            <a:endParaRPr kumimoji="1" lang="ja-JP" altLang="en-US"/>
          </a:p>
        </p:txBody>
      </p:sp>
    </p:spTree>
    <p:extLst>
      <p:ext uri="{BB962C8B-B14F-4D97-AF65-F5344CB8AC3E}">
        <p14:creationId xmlns:p14="http://schemas.microsoft.com/office/powerpoint/2010/main" val="45899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AD971-93CA-9CAB-C163-904738D7852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B84E791-C296-950B-E6F3-A7AFA1892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EA161B5-CF6B-7E5A-4240-EAE8612F3821}"/>
              </a:ext>
            </a:extLst>
          </p:cNvPr>
          <p:cNvSpPr>
            <a:spLocks noGrp="1"/>
          </p:cNvSpPr>
          <p:nvPr>
            <p:ph type="dt" sz="half" idx="10"/>
          </p:nvPr>
        </p:nvSpPr>
        <p:spPr/>
        <p:txBody>
          <a:bodyPr/>
          <a:lstStyle/>
          <a:p>
            <a:fld id="{9FA7274F-FA60-4923-BB50-18F990B08354}" type="datetime1">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CEBF7B45-EEE4-7D97-E55C-D199B5DC7A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432D9B7-4CD4-48A0-4B81-C71144AACE6D}"/>
              </a:ext>
            </a:extLst>
          </p:cNvPr>
          <p:cNvSpPr>
            <a:spLocks noGrp="1"/>
          </p:cNvSpPr>
          <p:nvPr>
            <p:ph type="sldNum" sz="quarter" idx="12"/>
          </p:nvPr>
        </p:nvSpPr>
        <p:spPr>
          <a:xfrm>
            <a:off x="9448800" y="6492875"/>
            <a:ext cx="2743200" cy="365125"/>
          </a:xfrm>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250152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032DD-4DFD-F69F-1D02-ED2323B444C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44D1723-1A9A-51C5-F518-37065187C91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4532826-F668-F661-2C85-89107DA18E9C}"/>
              </a:ext>
            </a:extLst>
          </p:cNvPr>
          <p:cNvSpPr>
            <a:spLocks noGrp="1"/>
          </p:cNvSpPr>
          <p:nvPr>
            <p:ph type="dt" sz="half" idx="10"/>
          </p:nvPr>
        </p:nvSpPr>
        <p:spPr/>
        <p:txBody>
          <a:bodyPr/>
          <a:lstStyle/>
          <a:p>
            <a:fld id="{E531CB1D-C6BD-45A7-915D-83B17A42BB80}" type="datetime1">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0D151395-3162-8584-5A7A-2B884398EF7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BAE08A1-36CA-9E6D-B7A1-83A0D7AE938D}"/>
              </a:ext>
            </a:extLst>
          </p:cNvPr>
          <p:cNvSpPr>
            <a:spLocks noGrp="1"/>
          </p:cNvSpPr>
          <p:nvPr>
            <p:ph type="sldNum" sz="quarter" idx="12"/>
          </p:nvPr>
        </p:nvSpPr>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452863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4A24E07-F65A-161F-094D-30270942703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BB622B6-0512-6C49-D4B7-18831FBE3C8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59F345-4370-8A0C-B0B9-1F26CB8EFD2A}"/>
              </a:ext>
            </a:extLst>
          </p:cNvPr>
          <p:cNvSpPr>
            <a:spLocks noGrp="1"/>
          </p:cNvSpPr>
          <p:nvPr>
            <p:ph type="dt" sz="half" idx="10"/>
          </p:nvPr>
        </p:nvSpPr>
        <p:spPr/>
        <p:txBody>
          <a:bodyPr/>
          <a:lstStyle/>
          <a:p>
            <a:fld id="{B1C1F2AE-A187-4D0F-9794-FDC4085D8B4B}" type="datetime1">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798DB705-D706-54D3-AECE-3772829630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FA8E28-DD18-46E9-D57B-2AE5BB0E896D}"/>
              </a:ext>
            </a:extLst>
          </p:cNvPr>
          <p:cNvSpPr>
            <a:spLocks noGrp="1"/>
          </p:cNvSpPr>
          <p:nvPr>
            <p:ph type="sldNum" sz="quarter" idx="12"/>
          </p:nvPr>
        </p:nvSpPr>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354133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F53B96-F91B-3A78-375B-BC54352CAFD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872E9DE-0B84-4234-77F4-597E16040CE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CD69FF2-C8E4-CC15-2E31-441A9C70924D}"/>
              </a:ext>
            </a:extLst>
          </p:cNvPr>
          <p:cNvSpPr>
            <a:spLocks noGrp="1"/>
          </p:cNvSpPr>
          <p:nvPr>
            <p:ph type="dt" sz="half" idx="10"/>
          </p:nvPr>
        </p:nvSpPr>
        <p:spPr/>
        <p:txBody>
          <a:bodyPr/>
          <a:lstStyle/>
          <a:p>
            <a:fld id="{C2C30167-6F3F-4CDC-B20F-40CDDA61E815}" type="datetime1">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7E4A405E-DDF5-9D24-E2FC-5DD43AD7B7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C2B495-E988-29DE-E08A-8C9F853B6041}"/>
              </a:ext>
            </a:extLst>
          </p:cNvPr>
          <p:cNvSpPr>
            <a:spLocks noGrp="1"/>
          </p:cNvSpPr>
          <p:nvPr>
            <p:ph type="sldNum" sz="quarter" idx="12"/>
          </p:nvPr>
        </p:nvSpPr>
        <p:spPr>
          <a:xfrm>
            <a:off x="9448800" y="6492875"/>
            <a:ext cx="2743200" cy="365125"/>
          </a:xfrm>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148555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8F5584-D50D-699F-819C-F04C5A53441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DD1F7D3-2831-1054-598F-A290AE70D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FF4664D-5415-1094-916A-257A48EA61EB}"/>
              </a:ext>
            </a:extLst>
          </p:cNvPr>
          <p:cNvSpPr>
            <a:spLocks noGrp="1"/>
          </p:cNvSpPr>
          <p:nvPr>
            <p:ph type="dt" sz="half" idx="10"/>
          </p:nvPr>
        </p:nvSpPr>
        <p:spPr/>
        <p:txBody>
          <a:bodyPr/>
          <a:lstStyle/>
          <a:p>
            <a:fld id="{5C79CDB7-48CE-4C54-9102-D4C4D94BC847}" type="datetime1">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508716CD-0CAF-0C33-4B27-38DBEE7D5C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84FB1F3-006F-AFB2-B737-D421065E672F}"/>
              </a:ext>
            </a:extLst>
          </p:cNvPr>
          <p:cNvSpPr>
            <a:spLocks noGrp="1"/>
          </p:cNvSpPr>
          <p:nvPr>
            <p:ph type="sldNum" sz="quarter" idx="12"/>
          </p:nvPr>
        </p:nvSpPr>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16336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D8418A-23D6-F8FB-707B-8410216118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E00328A-4370-60ED-1D3D-090F1FBEB3F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B9AE1D4-EE1B-2C79-59CE-D4D14875BE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AF3FA90-545C-BD22-DE29-2E873C9ED73F}"/>
              </a:ext>
            </a:extLst>
          </p:cNvPr>
          <p:cNvSpPr>
            <a:spLocks noGrp="1"/>
          </p:cNvSpPr>
          <p:nvPr>
            <p:ph type="dt" sz="half" idx="10"/>
          </p:nvPr>
        </p:nvSpPr>
        <p:spPr/>
        <p:txBody>
          <a:bodyPr/>
          <a:lstStyle/>
          <a:p>
            <a:fld id="{5766FAD7-21B8-41BF-910A-2581B182BBE3}" type="datetime1">
              <a:rPr kumimoji="1" lang="ja-JP" altLang="en-US" smtClean="0"/>
              <a:t>2024/1/16</a:t>
            </a:fld>
            <a:endParaRPr kumimoji="1" lang="ja-JP" altLang="en-US"/>
          </a:p>
        </p:txBody>
      </p:sp>
      <p:sp>
        <p:nvSpPr>
          <p:cNvPr id="6" name="フッター プレースホルダー 5">
            <a:extLst>
              <a:ext uri="{FF2B5EF4-FFF2-40B4-BE49-F238E27FC236}">
                <a16:creationId xmlns:a16="http://schemas.microsoft.com/office/drawing/2014/main" id="{FDCBB901-4D40-8E9B-B04B-2619717670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04EA3C-BB8D-C46F-9A82-33915436F021}"/>
              </a:ext>
            </a:extLst>
          </p:cNvPr>
          <p:cNvSpPr>
            <a:spLocks noGrp="1"/>
          </p:cNvSpPr>
          <p:nvPr>
            <p:ph type="sldNum" sz="quarter" idx="12"/>
          </p:nvPr>
        </p:nvSpPr>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298870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B7B234-13CA-D581-DC16-91140F1616D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A65D863-D1D7-1CCF-5A32-3F27AF9B1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85574F5-785F-3BF2-56CB-0231DB2EA1C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AB7DD54-0C5D-24C4-31C4-4E546E53A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44B7766-B6D0-AA4A-C59F-1FD31A82363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CBDE5CB-24F9-9D13-93D4-5AB6D72D2046}"/>
              </a:ext>
            </a:extLst>
          </p:cNvPr>
          <p:cNvSpPr>
            <a:spLocks noGrp="1"/>
          </p:cNvSpPr>
          <p:nvPr>
            <p:ph type="dt" sz="half" idx="10"/>
          </p:nvPr>
        </p:nvSpPr>
        <p:spPr/>
        <p:txBody>
          <a:bodyPr/>
          <a:lstStyle/>
          <a:p>
            <a:fld id="{3D5E703F-7DC0-4304-831B-6DBF081244DA}" type="datetime1">
              <a:rPr kumimoji="1" lang="ja-JP" altLang="en-US" smtClean="0"/>
              <a:t>2024/1/16</a:t>
            </a:fld>
            <a:endParaRPr kumimoji="1" lang="ja-JP" altLang="en-US"/>
          </a:p>
        </p:txBody>
      </p:sp>
      <p:sp>
        <p:nvSpPr>
          <p:cNvPr id="8" name="フッター プレースホルダー 7">
            <a:extLst>
              <a:ext uri="{FF2B5EF4-FFF2-40B4-BE49-F238E27FC236}">
                <a16:creationId xmlns:a16="http://schemas.microsoft.com/office/drawing/2014/main" id="{C14BFB45-F586-AF1C-6D1E-ACB062B4253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EDC8C62-543A-218B-199E-5E25328C97AB}"/>
              </a:ext>
            </a:extLst>
          </p:cNvPr>
          <p:cNvSpPr>
            <a:spLocks noGrp="1"/>
          </p:cNvSpPr>
          <p:nvPr>
            <p:ph type="sldNum" sz="quarter" idx="12"/>
          </p:nvPr>
        </p:nvSpPr>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4066094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586BF0-354E-3ED6-7594-DEDBA39D4EC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523F77F-7DE2-73BF-16F1-6CE47059184E}"/>
              </a:ext>
            </a:extLst>
          </p:cNvPr>
          <p:cNvSpPr>
            <a:spLocks noGrp="1"/>
          </p:cNvSpPr>
          <p:nvPr>
            <p:ph type="dt" sz="half" idx="10"/>
          </p:nvPr>
        </p:nvSpPr>
        <p:spPr/>
        <p:txBody>
          <a:bodyPr/>
          <a:lstStyle/>
          <a:p>
            <a:fld id="{EBD644C7-40BD-4774-995B-B0E134B4C0F2}" type="datetime1">
              <a:rPr kumimoji="1" lang="ja-JP" altLang="en-US" smtClean="0"/>
              <a:t>2024/1/16</a:t>
            </a:fld>
            <a:endParaRPr kumimoji="1" lang="ja-JP" altLang="en-US"/>
          </a:p>
        </p:txBody>
      </p:sp>
      <p:sp>
        <p:nvSpPr>
          <p:cNvPr id="4" name="フッター プレースホルダー 3">
            <a:extLst>
              <a:ext uri="{FF2B5EF4-FFF2-40B4-BE49-F238E27FC236}">
                <a16:creationId xmlns:a16="http://schemas.microsoft.com/office/drawing/2014/main" id="{15BB686B-C7CE-4163-E46F-1BD5297B233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DA47CDD-1CA7-70E6-F908-7A886386D513}"/>
              </a:ext>
            </a:extLst>
          </p:cNvPr>
          <p:cNvSpPr>
            <a:spLocks noGrp="1"/>
          </p:cNvSpPr>
          <p:nvPr>
            <p:ph type="sldNum" sz="quarter" idx="12"/>
          </p:nvPr>
        </p:nvSpPr>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1879697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E9BED2-04AC-DB22-2B3C-6FAB2DF867A5}"/>
              </a:ext>
            </a:extLst>
          </p:cNvPr>
          <p:cNvSpPr>
            <a:spLocks noGrp="1"/>
          </p:cNvSpPr>
          <p:nvPr>
            <p:ph type="dt" sz="half" idx="10"/>
          </p:nvPr>
        </p:nvSpPr>
        <p:spPr/>
        <p:txBody>
          <a:bodyPr/>
          <a:lstStyle/>
          <a:p>
            <a:fld id="{AD65BD34-9C78-4FB8-AFD5-10E741C931B9}" type="datetime1">
              <a:rPr kumimoji="1" lang="ja-JP" altLang="en-US" smtClean="0"/>
              <a:t>2024/1/16</a:t>
            </a:fld>
            <a:endParaRPr kumimoji="1" lang="ja-JP" altLang="en-US"/>
          </a:p>
        </p:txBody>
      </p:sp>
      <p:sp>
        <p:nvSpPr>
          <p:cNvPr id="3" name="フッター プレースホルダー 2">
            <a:extLst>
              <a:ext uri="{FF2B5EF4-FFF2-40B4-BE49-F238E27FC236}">
                <a16:creationId xmlns:a16="http://schemas.microsoft.com/office/drawing/2014/main" id="{E2BDDDFC-27C4-1443-1801-D7495CA3FFA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618C055-B837-0832-8E12-9B2D61DBE47D}"/>
              </a:ext>
            </a:extLst>
          </p:cNvPr>
          <p:cNvSpPr>
            <a:spLocks noGrp="1"/>
          </p:cNvSpPr>
          <p:nvPr>
            <p:ph type="sldNum" sz="quarter" idx="12"/>
          </p:nvPr>
        </p:nvSpPr>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424154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EDB086-73D6-0484-3112-044E5260B9B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3E06716-A9F5-7FC5-1E29-D80B69E06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EC838B3-E2FF-89DD-4E88-807F75585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ACBB697-6DA4-0716-F977-A3660AC314C8}"/>
              </a:ext>
            </a:extLst>
          </p:cNvPr>
          <p:cNvSpPr>
            <a:spLocks noGrp="1"/>
          </p:cNvSpPr>
          <p:nvPr>
            <p:ph type="dt" sz="half" idx="10"/>
          </p:nvPr>
        </p:nvSpPr>
        <p:spPr/>
        <p:txBody>
          <a:bodyPr/>
          <a:lstStyle/>
          <a:p>
            <a:fld id="{47B44768-E251-485E-9588-5DE51A2D5DE9}" type="datetime1">
              <a:rPr kumimoji="1" lang="ja-JP" altLang="en-US" smtClean="0"/>
              <a:t>2024/1/16</a:t>
            </a:fld>
            <a:endParaRPr kumimoji="1" lang="ja-JP" altLang="en-US"/>
          </a:p>
        </p:txBody>
      </p:sp>
      <p:sp>
        <p:nvSpPr>
          <p:cNvPr id="6" name="フッター プレースホルダー 5">
            <a:extLst>
              <a:ext uri="{FF2B5EF4-FFF2-40B4-BE49-F238E27FC236}">
                <a16:creationId xmlns:a16="http://schemas.microsoft.com/office/drawing/2014/main" id="{36C565B2-F123-2716-6850-92040448F0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B5DA5C8-9073-7AF0-C996-6DCB36A7540F}"/>
              </a:ext>
            </a:extLst>
          </p:cNvPr>
          <p:cNvSpPr>
            <a:spLocks noGrp="1"/>
          </p:cNvSpPr>
          <p:nvPr>
            <p:ph type="sldNum" sz="quarter" idx="12"/>
          </p:nvPr>
        </p:nvSpPr>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111056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CF8C6B-E4B8-C65F-CFAC-F81BED7B153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CDA44C2-BDCC-3FFD-EF76-379379799E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8A9F7D7-1193-4593-F57D-8583901D8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457FBF2-703C-25CD-85AE-E4D3868182E0}"/>
              </a:ext>
            </a:extLst>
          </p:cNvPr>
          <p:cNvSpPr>
            <a:spLocks noGrp="1"/>
          </p:cNvSpPr>
          <p:nvPr>
            <p:ph type="dt" sz="half" idx="10"/>
          </p:nvPr>
        </p:nvSpPr>
        <p:spPr/>
        <p:txBody>
          <a:bodyPr/>
          <a:lstStyle/>
          <a:p>
            <a:fld id="{9DEBE03C-8D02-4678-894D-88E2A623C42C}" type="datetime1">
              <a:rPr kumimoji="1" lang="ja-JP" altLang="en-US" smtClean="0"/>
              <a:t>2024/1/16</a:t>
            </a:fld>
            <a:endParaRPr kumimoji="1" lang="ja-JP" altLang="en-US"/>
          </a:p>
        </p:txBody>
      </p:sp>
      <p:sp>
        <p:nvSpPr>
          <p:cNvPr id="6" name="フッター プレースホルダー 5">
            <a:extLst>
              <a:ext uri="{FF2B5EF4-FFF2-40B4-BE49-F238E27FC236}">
                <a16:creationId xmlns:a16="http://schemas.microsoft.com/office/drawing/2014/main" id="{86B30CF1-3B53-365E-DDD2-56A08E7F48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6B4841-9170-B1E8-A67A-B838B063C07D}"/>
              </a:ext>
            </a:extLst>
          </p:cNvPr>
          <p:cNvSpPr>
            <a:spLocks noGrp="1"/>
          </p:cNvSpPr>
          <p:nvPr>
            <p:ph type="sldNum" sz="quarter" idx="12"/>
          </p:nvPr>
        </p:nvSpPr>
        <p:spPr/>
        <p:txBody>
          <a:body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486957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9AAE62A-6CE7-EF3D-B486-B12604E0D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117591C-422C-71E9-81EC-802DC39BC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12F550F-AF85-D23C-2150-62454A205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5996-2D08-415F-BC7B-6B8DAECE8381}" type="datetime1">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5A6C2E21-C5AB-EFCF-A963-A498D9FC36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56F7C14-1313-18A3-3D68-A2AD4E203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390FC-26F5-4B39-9463-667ABE793749}" type="slidenum">
              <a:rPr kumimoji="1" lang="ja-JP" altLang="en-US" smtClean="0"/>
              <a:t>‹#›</a:t>
            </a:fld>
            <a:endParaRPr kumimoji="1" lang="ja-JP" altLang="en-US"/>
          </a:p>
        </p:txBody>
      </p:sp>
    </p:spTree>
    <p:extLst>
      <p:ext uri="{BB962C8B-B14F-4D97-AF65-F5344CB8AC3E}">
        <p14:creationId xmlns:p14="http://schemas.microsoft.com/office/powerpoint/2010/main" val="1044448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8C30A77-F9B9-9C09-4506-210F3562AF3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a:ln>
            <a:noFill/>
          </a:ln>
        </p:spPr>
      </p:pic>
      <p:sp>
        <p:nvSpPr>
          <p:cNvPr id="4" name="タイトル 1">
            <a:extLst>
              <a:ext uri="{FF2B5EF4-FFF2-40B4-BE49-F238E27FC236}">
                <a16:creationId xmlns:a16="http://schemas.microsoft.com/office/drawing/2014/main" id="{5C70C854-75F3-DB33-D17E-83641FEAE86C}"/>
              </a:ext>
            </a:extLst>
          </p:cNvPr>
          <p:cNvSpPr>
            <a:spLocks noGrp="1"/>
          </p:cNvSpPr>
          <p:nvPr>
            <p:ph type="ctrTitle"/>
          </p:nvPr>
        </p:nvSpPr>
        <p:spPr>
          <a:xfrm>
            <a:off x="1524000" y="1681163"/>
            <a:ext cx="9144000" cy="2387600"/>
          </a:xfrm>
        </p:spPr>
        <p:txBody>
          <a:bodyPr>
            <a:noAutofit/>
          </a:bodyPr>
          <a:lstStyle/>
          <a:p>
            <a:r>
              <a:rPr kumimoji="1" lang="ja-JP" altLang="en-US" dirty="0">
                <a:effectLst>
                  <a:glow rad="101600">
                    <a:schemeClr val="bg1">
                      <a:alpha val="60000"/>
                    </a:schemeClr>
                  </a:glow>
                </a:effectLst>
                <a:latin typeface="メイリオ" panose="020B0604030504040204" pitchFamily="50" charset="-128"/>
                <a:ea typeface="メイリオ" panose="020B0604030504040204" pitchFamily="50" charset="-128"/>
              </a:rPr>
              <a:t>どうやってますか？</a:t>
            </a:r>
            <a:br>
              <a:rPr kumimoji="1" lang="en-US" altLang="ja-JP" dirty="0">
                <a:effectLst>
                  <a:glow rad="101600">
                    <a:schemeClr val="bg1">
                      <a:alpha val="60000"/>
                    </a:schemeClr>
                  </a:glow>
                </a:effectLst>
                <a:latin typeface="メイリオ" panose="020B0604030504040204" pitchFamily="50" charset="-128"/>
                <a:ea typeface="メイリオ" panose="020B0604030504040204" pitchFamily="50" charset="-128"/>
              </a:rPr>
            </a:br>
            <a:r>
              <a:rPr kumimoji="1" lang="ja-JP" altLang="en-US" dirty="0">
                <a:effectLst>
                  <a:glow rad="101600">
                    <a:schemeClr val="bg1">
                      <a:alpha val="60000"/>
                    </a:schemeClr>
                  </a:glow>
                </a:effectLst>
                <a:latin typeface="メイリオ" panose="020B0604030504040204" pitchFamily="50" charset="-128"/>
                <a:ea typeface="メイリオ" panose="020B0604030504040204" pitchFamily="50" charset="-128"/>
              </a:rPr>
              <a:t>インフラ技術者の育成</a:t>
            </a:r>
            <a:br>
              <a:rPr kumimoji="1" lang="ja-JP" altLang="en-US" sz="3600" dirty="0">
                <a:effectLst>
                  <a:glow rad="101600">
                    <a:schemeClr val="bg1">
                      <a:alpha val="60000"/>
                    </a:schemeClr>
                  </a:glow>
                </a:effectLst>
                <a:latin typeface="メイリオ" panose="020B0604030504040204" pitchFamily="50" charset="-128"/>
                <a:ea typeface="メイリオ" panose="020B0604030504040204" pitchFamily="50" charset="-128"/>
              </a:rPr>
            </a:br>
            <a:br>
              <a:rPr kumimoji="1" lang="ja-JP" altLang="en-US" sz="3600" dirty="0">
                <a:effectLst>
                  <a:glow rad="101600">
                    <a:schemeClr val="bg1">
                      <a:alpha val="60000"/>
                    </a:schemeClr>
                  </a:glow>
                </a:effectLst>
                <a:latin typeface="メイリオ" panose="020B0604030504040204" pitchFamily="50" charset="-128"/>
                <a:ea typeface="メイリオ" panose="020B0604030504040204" pitchFamily="50" charset="-128"/>
              </a:rPr>
            </a:br>
            <a:r>
              <a:rPr lang="ja-JP" altLang="en-US" sz="3200" dirty="0">
                <a:effectLst>
                  <a:glow rad="101600">
                    <a:schemeClr val="bg1">
                      <a:alpha val="60000"/>
                    </a:schemeClr>
                  </a:glow>
                </a:effectLst>
                <a:latin typeface="メイリオ" panose="020B0604030504040204" pitchFamily="50" charset="-128"/>
                <a:ea typeface="メイリオ" panose="020B0604030504040204" pitchFamily="50" charset="-128"/>
              </a:rPr>
              <a:t>～</a:t>
            </a:r>
            <a:r>
              <a:rPr kumimoji="1" lang="ja-JP" altLang="en-US" sz="3200" dirty="0">
                <a:effectLst>
                  <a:glow rad="101600">
                    <a:schemeClr val="bg1">
                      <a:alpha val="60000"/>
                    </a:schemeClr>
                  </a:glow>
                </a:effectLst>
                <a:latin typeface="メイリオ" panose="020B0604030504040204" pitchFamily="50" charset="-128"/>
                <a:ea typeface="メイリオ" panose="020B0604030504040204" pitchFamily="50" charset="-128"/>
              </a:rPr>
              <a:t>２年目社員から見た課題意識～</a:t>
            </a:r>
            <a:endParaRPr kumimoji="1" lang="ja-JP" altLang="en-US" sz="3600" dirty="0">
              <a:effectLst>
                <a:glow rad="101600">
                  <a:schemeClr val="bg1">
                    <a:alpha val="60000"/>
                  </a:schemeClr>
                </a:glow>
              </a:effectLst>
              <a:latin typeface="メイリオ" panose="020B0604030504040204" pitchFamily="50" charset="-128"/>
              <a:ea typeface="メイリオ" panose="020B0604030504040204" pitchFamily="50" charset="-128"/>
            </a:endParaRPr>
          </a:p>
        </p:txBody>
      </p:sp>
      <p:sp>
        <p:nvSpPr>
          <p:cNvPr id="5" name="字幕 2">
            <a:extLst>
              <a:ext uri="{FF2B5EF4-FFF2-40B4-BE49-F238E27FC236}">
                <a16:creationId xmlns:a16="http://schemas.microsoft.com/office/drawing/2014/main" id="{C14A5090-E1BB-0CF5-85A2-CBFF50EA91FE}"/>
              </a:ext>
            </a:extLst>
          </p:cNvPr>
          <p:cNvSpPr>
            <a:spLocks noGrp="1"/>
          </p:cNvSpPr>
          <p:nvPr>
            <p:ph type="subTitle" idx="1"/>
          </p:nvPr>
        </p:nvSpPr>
        <p:spPr>
          <a:xfrm>
            <a:off x="1524000" y="4781549"/>
            <a:ext cx="9144000" cy="1078923"/>
          </a:xfrm>
        </p:spPr>
        <p:txBody>
          <a:bodyPr>
            <a:normAutofit lnSpcReduction="10000"/>
          </a:bodyPr>
          <a:lstStyle/>
          <a:p>
            <a:r>
              <a:rPr kumimoji="1" lang="en-US" altLang="ja-JP" sz="3200" dirty="0">
                <a:effectLst>
                  <a:glow rad="101600">
                    <a:schemeClr val="bg1">
                      <a:alpha val="60000"/>
                    </a:schemeClr>
                  </a:glow>
                </a:effectLst>
                <a:latin typeface="メイリオ" panose="020B0604030504040204" pitchFamily="50" charset="-128"/>
                <a:ea typeface="メイリオ" panose="020B0604030504040204" pitchFamily="50" charset="-128"/>
              </a:rPr>
              <a:t>NTT</a:t>
            </a:r>
            <a:r>
              <a:rPr kumimoji="1" lang="ja-JP" altLang="en-US" sz="3200" dirty="0">
                <a:effectLst>
                  <a:glow rad="101600">
                    <a:schemeClr val="bg1">
                      <a:alpha val="60000"/>
                    </a:schemeClr>
                  </a:glow>
                </a:effectLst>
                <a:latin typeface="メイリオ" panose="020B0604030504040204" pitchFamily="50" charset="-128"/>
                <a:ea typeface="メイリオ" panose="020B0604030504040204" pitchFamily="50" charset="-128"/>
              </a:rPr>
              <a:t>東日本 特殊局</a:t>
            </a:r>
          </a:p>
          <a:p>
            <a:r>
              <a:rPr kumimoji="1" lang="ja-JP" altLang="en-US" sz="3200" dirty="0">
                <a:effectLst>
                  <a:glow rad="101600">
                    <a:schemeClr val="bg1">
                      <a:alpha val="60000"/>
                    </a:schemeClr>
                  </a:glow>
                </a:effectLst>
                <a:latin typeface="メイリオ" panose="020B0604030504040204" pitchFamily="50" charset="-128"/>
                <a:ea typeface="メイリオ" panose="020B0604030504040204" pitchFamily="50" charset="-128"/>
              </a:rPr>
              <a:t>高田　彩生</a:t>
            </a:r>
          </a:p>
          <a:p>
            <a:endParaRPr kumimoji="1" lang="ja-JP" altLang="en-US" dirty="0">
              <a:effectLst>
                <a:glow rad="101600">
                  <a:schemeClr val="bg1">
                    <a:alpha val="60000"/>
                  </a:schemeClr>
                </a:glow>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FA18A8FE-BE86-5EE7-2257-D0574E45AC55}"/>
              </a:ext>
            </a:extLst>
          </p:cNvPr>
          <p:cNvSpPr txBox="1"/>
          <p:nvPr/>
        </p:nvSpPr>
        <p:spPr>
          <a:xfrm>
            <a:off x="2415540" y="6488668"/>
            <a:ext cx="7360920" cy="369332"/>
          </a:xfrm>
          <a:prstGeom prst="rect">
            <a:avLst/>
          </a:prstGeom>
          <a:noFill/>
        </p:spPr>
        <p:txBody>
          <a:bodyPr wrap="square" rtlCol="0">
            <a:spAutoFit/>
          </a:bodyPr>
          <a:lstStyle/>
          <a:p>
            <a:pPr algn="ctr" rtl="0">
              <a:spcBef>
                <a:spcPts val="0"/>
              </a:spcBef>
              <a:spcAft>
                <a:spcPts val="0"/>
              </a:spcAft>
            </a:pPr>
            <a:r>
              <a:rPr lang="en-US" altLang="ja-JP" sz="1800" b="0" i="0" u="none" strike="noStrike" dirty="0">
                <a:solidFill>
                  <a:srgbClr val="595959"/>
                </a:solidFill>
                <a:effectLst>
                  <a:glow rad="101600">
                    <a:schemeClr val="bg1">
                      <a:alpha val="60000"/>
                    </a:schemeClr>
                  </a:glow>
                </a:effectLst>
                <a:latin typeface="メイリオ" panose="020B0604030504040204" pitchFamily="50" charset="-128"/>
                <a:ea typeface="メイリオ" panose="020B0604030504040204" pitchFamily="50" charset="-128"/>
              </a:rPr>
              <a:t>JANOG53 Day1 2023/01/17</a:t>
            </a:r>
            <a:endParaRPr lang="en-US" altLang="ja-JP" b="0" dirty="0">
              <a:effectLst>
                <a:glow rad="101600">
                  <a:schemeClr val="bg1">
                    <a:alpha val="60000"/>
                  </a:schemeClr>
                </a:glow>
              </a:effectLst>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F11CFCD3-F9A4-738F-D29F-80787E542BC5}"/>
              </a:ext>
            </a:extLst>
          </p:cNvPr>
          <p:cNvSpPr>
            <a:spLocks noGrp="1"/>
          </p:cNvSpPr>
          <p:nvPr>
            <p:ph type="sldNum" sz="quarter" idx="12"/>
          </p:nvPr>
        </p:nvSpPr>
        <p:spPr/>
        <p:txBody>
          <a:bodyPr/>
          <a:lstStyle/>
          <a:p>
            <a:fld id="{672390FC-26F5-4B39-9463-667ABE793749}" type="slidenum">
              <a:rPr kumimoji="1" lang="ja-JP" altLang="en-US" smtClean="0">
                <a:latin typeface="メイリオ" panose="020B0604030504040204" pitchFamily="50" charset="-128"/>
                <a:ea typeface="メイリオ" panose="020B0604030504040204" pitchFamily="50" charset="-128"/>
              </a:rPr>
              <a:t>1</a:t>
            </a:fld>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5776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7571303"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なぜこうなってしまっているのか？</a:t>
            </a:r>
            <a:endParaRPr lang="en-US" altLang="ja-JP" sz="3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77B9AF1D-D8B1-02DC-22BE-01923437188A}"/>
              </a:ext>
            </a:extLst>
          </p:cNvPr>
          <p:cNvSpPr>
            <a:spLocks noGrp="1"/>
          </p:cNvSpPr>
          <p:nvPr>
            <p:ph type="sldNum" sz="quarter" idx="12"/>
          </p:nvPr>
        </p:nvSpPr>
        <p:spPr/>
        <p:txBody>
          <a:bodyPr/>
          <a:lstStyle/>
          <a:p>
            <a:fld id="{672390FC-26F5-4B39-9463-667ABE793749}" type="slidenum">
              <a:rPr kumimoji="1" lang="ja-JP" altLang="en-US" smtClean="0"/>
              <a:t>10</a:t>
            </a:fld>
            <a:endParaRPr kumimoji="1" lang="ja-JP" altLang="en-US"/>
          </a:p>
        </p:txBody>
      </p:sp>
      <p:sp>
        <p:nvSpPr>
          <p:cNvPr id="47" name="テキスト ボックス 46">
            <a:extLst>
              <a:ext uri="{FF2B5EF4-FFF2-40B4-BE49-F238E27FC236}">
                <a16:creationId xmlns:a16="http://schemas.microsoft.com/office/drawing/2014/main" id="{AF30FB37-C04B-2A5E-C3BE-742B754A3CDC}"/>
              </a:ext>
            </a:extLst>
          </p:cNvPr>
          <p:cNvSpPr txBox="1"/>
          <p:nvPr/>
        </p:nvSpPr>
        <p:spPr>
          <a:xfrm>
            <a:off x="519121" y="4084197"/>
            <a:ext cx="11367421" cy="2246769"/>
          </a:xfrm>
          <a:prstGeom prst="rect">
            <a:avLst/>
          </a:prstGeom>
          <a:noFill/>
        </p:spPr>
        <p:txBody>
          <a:bodyPr wrap="square">
            <a:spAutoFit/>
          </a:bodyPr>
          <a:lstStyle/>
          <a:p>
            <a:r>
              <a:rPr lang="ja-JP" altLang="en-US" sz="2800" dirty="0">
                <a:latin typeface="メイリオ" panose="020B0604030504040204" pitchFamily="50" charset="-128"/>
                <a:ea typeface="メイリオ" panose="020B0604030504040204" pitchFamily="50" charset="-128"/>
              </a:rPr>
              <a:t>本当はイノベーション創出技術者が必要なのに、</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保守運用技術者を育てる環境を意図せず作ってしまっているのではないか？</a:t>
            </a:r>
            <a:endParaRPr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環境に課題があるのではないか</a:t>
            </a:r>
            <a:endParaRPr lang="en-US" altLang="ja-JP" sz="2800" dirty="0">
              <a:latin typeface="メイリオ" panose="020B0604030504040204" pitchFamily="50" charset="-128"/>
              <a:ea typeface="メイリオ" panose="020B0604030504040204" pitchFamily="50" charset="-128"/>
            </a:endParaRPr>
          </a:p>
        </p:txBody>
      </p:sp>
      <p:sp>
        <p:nvSpPr>
          <p:cNvPr id="50" name="正方形/長方形 49">
            <a:extLst>
              <a:ext uri="{FF2B5EF4-FFF2-40B4-BE49-F238E27FC236}">
                <a16:creationId xmlns:a16="http://schemas.microsoft.com/office/drawing/2014/main" id="{AD55A0A6-ECD8-80C0-1E27-558BB3999E7A}"/>
              </a:ext>
            </a:extLst>
          </p:cNvPr>
          <p:cNvSpPr/>
          <p:nvPr/>
        </p:nvSpPr>
        <p:spPr>
          <a:xfrm>
            <a:off x="1981635" y="1357234"/>
            <a:ext cx="1985554" cy="253854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若手</a:t>
            </a:r>
            <a:r>
              <a:rPr kumimoji="1" lang="en-US" altLang="ja-JP" dirty="0">
                <a:solidFill>
                  <a:schemeClr val="tx1"/>
                </a:solidFill>
                <a:latin typeface="Meiryo UI" panose="020B0604030504040204" pitchFamily="50" charset="-128"/>
                <a:ea typeface="Meiryo UI" panose="020B0604030504040204" pitchFamily="50" charset="-128"/>
              </a:rPr>
              <a:t>ICT</a:t>
            </a:r>
            <a:r>
              <a:rPr kumimoji="1" lang="ja-JP" altLang="en-US" dirty="0">
                <a:solidFill>
                  <a:schemeClr val="tx1"/>
                </a:solidFill>
                <a:latin typeface="Meiryo UI" panose="020B0604030504040204" pitchFamily="50" charset="-128"/>
                <a:ea typeface="Meiryo UI" panose="020B0604030504040204" pitchFamily="50" charset="-128"/>
              </a:rPr>
              <a:t>人材</a:t>
            </a:r>
          </a:p>
        </p:txBody>
      </p:sp>
      <p:sp>
        <p:nvSpPr>
          <p:cNvPr id="51" name="矢印: 五方向 50">
            <a:extLst>
              <a:ext uri="{FF2B5EF4-FFF2-40B4-BE49-F238E27FC236}">
                <a16:creationId xmlns:a16="http://schemas.microsoft.com/office/drawing/2014/main" id="{A98B56D1-CCC7-B94D-EDC0-231B8DD7BCDD}"/>
              </a:ext>
            </a:extLst>
          </p:cNvPr>
          <p:cNvSpPr/>
          <p:nvPr/>
        </p:nvSpPr>
        <p:spPr>
          <a:xfrm>
            <a:off x="4076047" y="1357234"/>
            <a:ext cx="2286000" cy="1667693"/>
          </a:xfrm>
          <a:prstGeom prst="homePlate">
            <a:avLst>
              <a:gd name="adj" fmla="val 31562"/>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   イノベーション</a:t>
            </a:r>
            <a:endParaRPr kumimoji="1"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  </a:t>
            </a:r>
            <a:r>
              <a:rPr kumimoji="1" lang="ja-JP" altLang="en-US" b="1" dirty="0">
                <a:solidFill>
                  <a:schemeClr val="tx1"/>
                </a:solidFill>
                <a:latin typeface="Meiryo UI" panose="020B0604030504040204" pitchFamily="50" charset="-128"/>
                <a:ea typeface="Meiryo UI" panose="020B0604030504040204" pitchFamily="50" charset="-128"/>
              </a:rPr>
              <a:t>創出技術者</a:t>
            </a:r>
          </a:p>
        </p:txBody>
      </p:sp>
      <p:sp>
        <p:nvSpPr>
          <p:cNvPr id="52" name="矢印: 五方向 51">
            <a:extLst>
              <a:ext uri="{FF2B5EF4-FFF2-40B4-BE49-F238E27FC236}">
                <a16:creationId xmlns:a16="http://schemas.microsoft.com/office/drawing/2014/main" id="{D09E46BF-1434-F773-4B8C-CF34E5A12B9E}"/>
              </a:ext>
            </a:extLst>
          </p:cNvPr>
          <p:cNvSpPr/>
          <p:nvPr/>
        </p:nvSpPr>
        <p:spPr>
          <a:xfrm>
            <a:off x="4076047" y="3087219"/>
            <a:ext cx="4606832" cy="770709"/>
          </a:xfrm>
          <a:prstGeom prst="homePlate">
            <a:avLst>
              <a:gd name="adj" fmla="val 71544"/>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作業者</a:t>
            </a:r>
          </a:p>
        </p:txBody>
      </p:sp>
      <p:sp>
        <p:nvSpPr>
          <p:cNvPr id="53" name="矢印: 山形 52">
            <a:extLst>
              <a:ext uri="{FF2B5EF4-FFF2-40B4-BE49-F238E27FC236}">
                <a16:creationId xmlns:a16="http://schemas.microsoft.com/office/drawing/2014/main" id="{4B94E663-F14E-263A-5812-E6CAE305E061}"/>
              </a:ext>
            </a:extLst>
          </p:cNvPr>
          <p:cNvSpPr/>
          <p:nvPr/>
        </p:nvSpPr>
        <p:spPr>
          <a:xfrm>
            <a:off x="5984481" y="1357234"/>
            <a:ext cx="2698398" cy="1667693"/>
          </a:xfrm>
          <a:prstGeom prst="chevron">
            <a:avLst>
              <a:gd name="adj" fmla="val 312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発明家</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新サービス</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en-US" altLang="ja-JP" b="1" dirty="0">
                <a:solidFill>
                  <a:schemeClr val="tx1"/>
                </a:solidFill>
                <a:latin typeface="Meiryo UI" panose="020B0604030504040204" pitchFamily="50" charset="-128"/>
                <a:ea typeface="Meiryo UI" panose="020B0604030504040204" pitchFamily="50" charset="-128"/>
              </a:rPr>
              <a:t>GAFAM</a:t>
            </a:r>
          </a:p>
        </p:txBody>
      </p:sp>
      <p:sp>
        <p:nvSpPr>
          <p:cNvPr id="54" name="矢印: 上下 53">
            <a:extLst>
              <a:ext uri="{FF2B5EF4-FFF2-40B4-BE49-F238E27FC236}">
                <a16:creationId xmlns:a16="http://schemas.microsoft.com/office/drawing/2014/main" id="{74EEE4B9-4088-57CF-F0E9-91058E570D75}"/>
              </a:ext>
            </a:extLst>
          </p:cNvPr>
          <p:cNvSpPr/>
          <p:nvPr/>
        </p:nvSpPr>
        <p:spPr>
          <a:xfrm>
            <a:off x="8910753" y="1357234"/>
            <a:ext cx="239485" cy="1667693"/>
          </a:xfrm>
          <a:prstGeom prst="upDownArrow">
            <a:avLst/>
          </a:prstGeom>
          <a:solidFill>
            <a:srgbClr val="FEE00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C8ED7C35-4596-830C-554B-704011B4BFFD}"/>
              </a:ext>
            </a:extLst>
          </p:cNvPr>
          <p:cNvSpPr txBox="1"/>
          <p:nvPr/>
        </p:nvSpPr>
        <p:spPr>
          <a:xfrm>
            <a:off x="9087443" y="2007811"/>
            <a:ext cx="1643399"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ここを増やしたい</a:t>
            </a:r>
          </a:p>
        </p:txBody>
      </p:sp>
      <p:sp>
        <p:nvSpPr>
          <p:cNvPr id="56" name="矢印: 上下 55">
            <a:extLst>
              <a:ext uri="{FF2B5EF4-FFF2-40B4-BE49-F238E27FC236}">
                <a16:creationId xmlns:a16="http://schemas.microsoft.com/office/drawing/2014/main" id="{5608C179-C15C-2287-8FD5-967CB2A54DCA}"/>
              </a:ext>
            </a:extLst>
          </p:cNvPr>
          <p:cNvSpPr/>
          <p:nvPr/>
        </p:nvSpPr>
        <p:spPr>
          <a:xfrm>
            <a:off x="8910753" y="3125074"/>
            <a:ext cx="239485" cy="770709"/>
          </a:xfrm>
          <a:prstGeom prst="up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48DCD01F-1828-832F-127E-0129721EF24A}"/>
              </a:ext>
            </a:extLst>
          </p:cNvPr>
          <p:cNvSpPr txBox="1"/>
          <p:nvPr/>
        </p:nvSpPr>
        <p:spPr>
          <a:xfrm>
            <a:off x="9087444" y="3207520"/>
            <a:ext cx="1985554"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ここを増やそうとしてしまっている</a:t>
            </a:r>
          </a:p>
        </p:txBody>
      </p:sp>
      <p:sp>
        <p:nvSpPr>
          <p:cNvPr id="58" name="矢印: 下カーブ 57">
            <a:extLst>
              <a:ext uri="{FF2B5EF4-FFF2-40B4-BE49-F238E27FC236}">
                <a16:creationId xmlns:a16="http://schemas.microsoft.com/office/drawing/2014/main" id="{F8F5B2A1-5DF9-E9D3-CA0D-B3B4A586289A}"/>
              </a:ext>
            </a:extLst>
          </p:cNvPr>
          <p:cNvSpPr/>
          <p:nvPr/>
        </p:nvSpPr>
        <p:spPr>
          <a:xfrm>
            <a:off x="3715900" y="2063031"/>
            <a:ext cx="687977" cy="265611"/>
          </a:xfrm>
          <a:prstGeom prst="curved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テキスト ボックス 58">
            <a:extLst>
              <a:ext uri="{FF2B5EF4-FFF2-40B4-BE49-F238E27FC236}">
                <a16:creationId xmlns:a16="http://schemas.microsoft.com/office/drawing/2014/main" id="{7D310E2B-C500-FE87-9746-F4D1137C0494}"/>
              </a:ext>
            </a:extLst>
          </p:cNvPr>
          <p:cNvSpPr txBox="1"/>
          <p:nvPr/>
        </p:nvSpPr>
        <p:spPr>
          <a:xfrm>
            <a:off x="3715900" y="1719227"/>
            <a:ext cx="646331"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成長</a:t>
            </a:r>
          </a:p>
        </p:txBody>
      </p:sp>
      <p:sp>
        <p:nvSpPr>
          <p:cNvPr id="60" name="矢印: 下カーブ 59">
            <a:extLst>
              <a:ext uri="{FF2B5EF4-FFF2-40B4-BE49-F238E27FC236}">
                <a16:creationId xmlns:a16="http://schemas.microsoft.com/office/drawing/2014/main" id="{DAE7FDC0-3860-24DB-6B10-9A713A7AD56F}"/>
              </a:ext>
            </a:extLst>
          </p:cNvPr>
          <p:cNvSpPr/>
          <p:nvPr/>
        </p:nvSpPr>
        <p:spPr>
          <a:xfrm rot="16200000">
            <a:off x="4783616" y="2875738"/>
            <a:ext cx="687977" cy="265611"/>
          </a:xfrm>
          <a:prstGeom prst="curved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テキスト ボックス 60">
            <a:extLst>
              <a:ext uri="{FF2B5EF4-FFF2-40B4-BE49-F238E27FC236}">
                <a16:creationId xmlns:a16="http://schemas.microsoft.com/office/drawing/2014/main" id="{42F989D9-5F62-D48C-6084-34E008E9F528}"/>
              </a:ext>
            </a:extLst>
          </p:cNvPr>
          <p:cNvSpPr txBox="1"/>
          <p:nvPr/>
        </p:nvSpPr>
        <p:spPr>
          <a:xfrm>
            <a:off x="4404851" y="2817930"/>
            <a:ext cx="646331"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成長</a:t>
            </a:r>
          </a:p>
        </p:txBody>
      </p:sp>
      <p:sp>
        <p:nvSpPr>
          <p:cNvPr id="62" name="矢印: 下カーブ 61">
            <a:extLst>
              <a:ext uri="{FF2B5EF4-FFF2-40B4-BE49-F238E27FC236}">
                <a16:creationId xmlns:a16="http://schemas.microsoft.com/office/drawing/2014/main" id="{8406A8D4-54E5-88E6-F6EC-D3EF54FA926F}"/>
              </a:ext>
            </a:extLst>
          </p:cNvPr>
          <p:cNvSpPr/>
          <p:nvPr/>
        </p:nvSpPr>
        <p:spPr>
          <a:xfrm>
            <a:off x="3715900" y="3446547"/>
            <a:ext cx="687977" cy="265611"/>
          </a:xfrm>
          <a:prstGeom prst="curved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テキスト ボックス 62">
            <a:extLst>
              <a:ext uri="{FF2B5EF4-FFF2-40B4-BE49-F238E27FC236}">
                <a16:creationId xmlns:a16="http://schemas.microsoft.com/office/drawing/2014/main" id="{3850B4B4-FD86-A472-1060-98B055D7F341}"/>
              </a:ext>
            </a:extLst>
          </p:cNvPr>
          <p:cNvSpPr txBox="1"/>
          <p:nvPr/>
        </p:nvSpPr>
        <p:spPr>
          <a:xfrm>
            <a:off x="3715900" y="3102743"/>
            <a:ext cx="646331"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成長</a:t>
            </a:r>
          </a:p>
        </p:txBody>
      </p:sp>
      <p:sp>
        <p:nvSpPr>
          <p:cNvPr id="64" name="矢印: 下カーブ 63">
            <a:extLst>
              <a:ext uri="{FF2B5EF4-FFF2-40B4-BE49-F238E27FC236}">
                <a16:creationId xmlns:a16="http://schemas.microsoft.com/office/drawing/2014/main" id="{6EE24E23-58A5-6124-CC3A-063DD855CD81}"/>
              </a:ext>
            </a:extLst>
          </p:cNvPr>
          <p:cNvSpPr/>
          <p:nvPr/>
        </p:nvSpPr>
        <p:spPr>
          <a:xfrm>
            <a:off x="6026127" y="2063031"/>
            <a:ext cx="687977" cy="265611"/>
          </a:xfrm>
          <a:prstGeom prst="curved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5" name="テキスト ボックス 64">
            <a:extLst>
              <a:ext uri="{FF2B5EF4-FFF2-40B4-BE49-F238E27FC236}">
                <a16:creationId xmlns:a16="http://schemas.microsoft.com/office/drawing/2014/main" id="{66D5809E-BABA-7CEC-3506-7B97690F7179}"/>
              </a:ext>
            </a:extLst>
          </p:cNvPr>
          <p:cNvSpPr txBox="1"/>
          <p:nvPr/>
        </p:nvSpPr>
        <p:spPr>
          <a:xfrm>
            <a:off x="6026127" y="1719227"/>
            <a:ext cx="646331"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突発</a:t>
            </a:r>
          </a:p>
        </p:txBody>
      </p:sp>
    </p:spTree>
    <p:extLst>
      <p:ext uri="{BB962C8B-B14F-4D97-AF65-F5344CB8AC3E}">
        <p14:creationId xmlns:p14="http://schemas.microsoft.com/office/powerpoint/2010/main" val="1273052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2246769"/>
          </a:xfrm>
          <a:prstGeom prst="rect">
            <a:avLst/>
          </a:prstGeom>
          <a:noFill/>
        </p:spPr>
        <p:txBody>
          <a:bodyPr wrap="square">
            <a:spAutoFit/>
          </a:bodyPr>
          <a:lstStyle/>
          <a:p>
            <a:r>
              <a:rPr lang="ja-JP" altLang="en-US" sz="2800" dirty="0">
                <a:latin typeface="メイリオ" panose="020B0604030504040204" pitchFamily="50" charset="-128"/>
                <a:ea typeface="メイリオ" panose="020B0604030504040204" pitchFamily="50" charset="-128"/>
              </a:rPr>
              <a:t>恵まれた環境があるのに、なぜ、こうした現象が起こるのか</a:t>
            </a:r>
            <a:endParaRPr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本当に恵まれているのか？</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そのように見えているだけではないか？</a:t>
            </a:r>
            <a:endParaRPr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7571303"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技術者育成の環境に問題はないか？</a:t>
            </a:r>
            <a:endParaRPr lang="en-US" altLang="ja-JP" sz="3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7345F86D-725D-A3F8-C4B4-33C2A4DC5971}"/>
              </a:ext>
            </a:extLst>
          </p:cNvPr>
          <p:cNvSpPr>
            <a:spLocks noGrp="1"/>
          </p:cNvSpPr>
          <p:nvPr>
            <p:ph type="sldNum" sz="quarter" idx="12"/>
          </p:nvPr>
        </p:nvSpPr>
        <p:spPr/>
        <p:txBody>
          <a:bodyPr/>
          <a:lstStyle/>
          <a:p>
            <a:fld id="{672390FC-26F5-4B39-9463-667ABE793749}" type="slidenum">
              <a:rPr kumimoji="1" lang="ja-JP" altLang="en-US" smtClean="0"/>
              <a:t>11</a:t>
            </a:fld>
            <a:endParaRPr kumimoji="1" lang="ja-JP" altLang="en-US"/>
          </a:p>
        </p:txBody>
      </p:sp>
    </p:spTree>
    <p:extLst>
      <p:ext uri="{BB962C8B-B14F-4D97-AF65-F5344CB8AC3E}">
        <p14:creationId xmlns:p14="http://schemas.microsoft.com/office/powerpoint/2010/main" val="325720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3970318"/>
          </a:xfrm>
          <a:prstGeom prst="rect">
            <a:avLst/>
          </a:prstGeom>
          <a:noFill/>
        </p:spPr>
        <p:txBody>
          <a:bodyPr wrap="square">
            <a:spAutoFit/>
          </a:bodyPr>
          <a:lstStyle/>
          <a:p>
            <a:r>
              <a:rPr lang="ja-JP" altLang="en-US" sz="2800" dirty="0">
                <a:latin typeface="メイリオ" panose="020B0604030504040204" pitchFamily="50" charset="-128"/>
                <a:ea typeface="メイリオ" panose="020B0604030504040204" pitchFamily="50" charset="-128"/>
              </a:rPr>
              <a:t>現在の若手</a:t>
            </a:r>
            <a:r>
              <a:rPr lang="en-US" altLang="ja-JP" sz="2800" dirty="0">
                <a:latin typeface="メイリオ" panose="020B0604030504040204" pitchFamily="50" charset="-128"/>
                <a:ea typeface="メイリオ" panose="020B0604030504040204" pitchFamily="50" charset="-128"/>
              </a:rPr>
              <a:t>ICT</a:t>
            </a:r>
            <a:r>
              <a:rPr lang="ja-JP" altLang="en-US" sz="2800" dirty="0">
                <a:latin typeface="メイリオ" panose="020B0604030504040204" pitchFamily="50" charset="-128"/>
                <a:ea typeface="メイリオ" panose="020B0604030504040204" pitchFamily="50" charset="-128"/>
              </a:rPr>
              <a:t>技術者に与えられる環境</a:t>
            </a:r>
            <a:endParaRPr lang="en-US" altLang="ja-JP" sz="2800" dirty="0">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回線はわざわざマンホールに潜って引かなくてもある</a:t>
            </a:r>
            <a:endParaRPr lang="en-US" altLang="ja-JP" sz="2400" dirty="0">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ルータやスイッチはノウハウも豊富</a:t>
            </a:r>
            <a:endParaRPr lang="en-US" altLang="ja-JP" sz="2400" dirty="0">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先人の失敗を糧にした、再発防止策が豊富</a:t>
            </a:r>
            <a:endParaRPr lang="en-US" altLang="ja-JP" sz="2400" dirty="0">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一方で</a:t>
            </a:r>
            <a:r>
              <a:rPr lang="en-US" altLang="ja-JP" sz="2800" dirty="0">
                <a:latin typeface="メイリオ" panose="020B0604030504040204" pitchFamily="50" charset="-128"/>
                <a:ea typeface="メイリオ" panose="020B0604030504040204" pitchFamily="50" charset="-128"/>
              </a:rPr>
              <a:t>…</a:t>
            </a:r>
          </a:p>
          <a:p>
            <a:pPr marL="914400" lvl="1" indent="-4572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重要インフラとなった</a:t>
            </a:r>
            <a:r>
              <a:rPr lang="en-US" altLang="ja-JP" sz="2400" dirty="0">
                <a:latin typeface="メイリオ" panose="020B0604030504040204" pitchFamily="50" charset="-128"/>
                <a:ea typeface="メイリオ" panose="020B0604030504040204" pitchFamily="50" charset="-128"/>
              </a:rPr>
              <a:t>NW</a:t>
            </a:r>
            <a:r>
              <a:rPr lang="ja-JP" altLang="en-US" sz="2400" dirty="0">
                <a:latin typeface="メイリオ" panose="020B0604030504040204" pitchFamily="50" charset="-128"/>
                <a:ea typeface="メイリオ" panose="020B0604030504040204" pitchFamily="50" charset="-128"/>
              </a:rPr>
              <a:t>を遊び的に使うことは許されない</a:t>
            </a:r>
            <a:endParaRPr lang="en-US" altLang="ja-JP" sz="2400" dirty="0">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なぜいまさら車輪の再発明をするのか？と怒られる</a:t>
            </a:r>
          </a:p>
          <a:p>
            <a:pPr marL="914400" lvl="1" indent="-4572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思いついた素晴らしいアイデアも、パッと実網に適用することは許されない</a:t>
            </a:r>
            <a:endParaRPr lang="en-US" altLang="ja-JP" sz="24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9879628"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本当は恵まれていないかもしれない育成の環境</a:t>
            </a:r>
            <a:endParaRPr lang="en-US" altLang="ja-JP" sz="3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E0DD9B0F-3D34-A189-1359-14962BAA7D36}"/>
              </a:ext>
            </a:extLst>
          </p:cNvPr>
          <p:cNvSpPr>
            <a:spLocks noGrp="1"/>
          </p:cNvSpPr>
          <p:nvPr>
            <p:ph type="sldNum" sz="quarter" idx="12"/>
          </p:nvPr>
        </p:nvSpPr>
        <p:spPr/>
        <p:txBody>
          <a:bodyPr/>
          <a:lstStyle/>
          <a:p>
            <a:fld id="{672390FC-26F5-4B39-9463-667ABE793749}" type="slidenum">
              <a:rPr kumimoji="1" lang="ja-JP" altLang="en-US" smtClean="0"/>
              <a:t>12</a:t>
            </a:fld>
            <a:endParaRPr kumimoji="1" lang="ja-JP" altLang="en-US"/>
          </a:p>
        </p:txBody>
      </p:sp>
    </p:spTree>
    <p:extLst>
      <p:ext uri="{BB962C8B-B14F-4D97-AF65-F5344CB8AC3E}">
        <p14:creationId xmlns:p14="http://schemas.microsoft.com/office/powerpoint/2010/main" val="2053123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2246769"/>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メイリオ" panose="020B0604030504040204" pitchFamily="50" charset="-128"/>
                <a:ea typeface="メイリオ" panose="020B0604030504040204" pitchFamily="50" charset="-128"/>
              </a:rPr>
              <a:t>人材不足の中、イノベーション創出技術者の育成が必須である</a:t>
            </a:r>
            <a:endParaRPr lang="en-US" altLang="ja-JP" sz="2800"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2800"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2800" dirty="0">
                <a:latin typeface="メイリオ" panose="020B0604030504040204" pitchFamily="50" charset="-128"/>
                <a:ea typeface="メイリオ" panose="020B0604030504040204" pitchFamily="50" charset="-128"/>
              </a:rPr>
              <a:t>試行錯誤したり、あえて車輪の再発明的なことを試す環境あればこそ、その先にイノベーション創出技術者が生まれる可能性がある</a:t>
            </a:r>
            <a:endParaRPr lang="en-US" altLang="ja-JP" sz="2800"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5724644"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技術者育成の課題のまとめ</a:t>
            </a:r>
            <a:endParaRPr lang="en-US" altLang="ja-JP" sz="3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E8AA70AC-FC6E-39F5-A65F-07D8891A9CC1}"/>
              </a:ext>
            </a:extLst>
          </p:cNvPr>
          <p:cNvSpPr>
            <a:spLocks noGrp="1"/>
          </p:cNvSpPr>
          <p:nvPr>
            <p:ph type="sldNum" sz="quarter" idx="12"/>
          </p:nvPr>
        </p:nvSpPr>
        <p:spPr/>
        <p:txBody>
          <a:bodyPr/>
          <a:lstStyle/>
          <a:p>
            <a:fld id="{672390FC-26F5-4B39-9463-667ABE793749}" type="slidenum">
              <a:rPr kumimoji="1" lang="ja-JP" altLang="en-US" smtClean="0"/>
              <a:t>13</a:t>
            </a:fld>
            <a:endParaRPr kumimoji="1" lang="ja-JP" altLang="en-US"/>
          </a:p>
        </p:txBody>
      </p:sp>
    </p:spTree>
    <p:extLst>
      <p:ext uri="{BB962C8B-B14F-4D97-AF65-F5344CB8AC3E}">
        <p14:creationId xmlns:p14="http://schemas.microsoft.com/office/powerpoint/2010/main" val="239745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954107"/>
          </a:xfrm>
          <a:prstGeom prst="rect">
            <a:avLst/>
          </a:prstGeom>
          <a:noFill/>
        </p:spPr>
        <p:txBody>
          <a:bodyPr wrap="square">
            <a:spAutoFit/>
          </a:bodyPr>
          <a:lstStyle/>
          <a:p>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議論ポイント１</a:t>
            </a:r>
            <a:r>
              <a:rPr lang="en-US" altLang="ja-JP" sz="2800" dirty="0">
                <a:latin typeface="メイリオ" panose="020B0604030504040204" pitchFamily="50" charset="-128"/>
                <a:ea typeface="メイリオ" panose="020B0604030504040204" pitchFamily="50" charset="-128"/>
              </a:rPr>
              <a:t>】</a:t>
            </a:r>
          </a:p>
          <a:p>
            <a:r>
              <a:rPr lang="ja-JP" altLang="en-US" sz="2800" dirty="0">
                <a:latin typeface="メイリオ" panose="020B0604030504040204" pitchFamily="50" charset="-128"/>
                <a:ea typeface="メイリオ" panose="020B0604030504040204" pitchFamily="50" charset="-128"/>
              </a:rPr>
              <a:t>イノベーション創出につながる</a:t>
            </a:r>
            <a:r>
              <a:rPr lang="en-US" altLang="ja-JP" sz="2800" dirty="0">
                <a:latin typeface="メイリオ" panose="020B0604030504040204" pitchFamily="50" charset="-128"/>
                <a:ea typeface="メイリオ" panose="020B0604030504040204" pitchFamily="50" charset="-128"/>
              </a:rPr>
              <a:t>ICT</a:t>
            </a:r>
            <a:r>
              <a:rPr lang="ja-JP" altLang="en-US" sz="2800" dirty="0">
                <a:latin typeface="メイリオ" panose="020B0604030504040204" pitchFamily="50" charset="-128"/>
                <a:ea typeface="メイリオ" panose="020B0604030504040204" pitchFamily="50" charset="-128"/>
              </a:rPr>
              <a:t>技術者育成における課題は？</a:t>
            </a:r>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2954655"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議論ポイント</a:t>
            </a:r>
            <a:endParaRPr lang="en-US" altLang="ja-JP" sz="3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E8AA70AC-FC6E-39F5-A65F-07D8891A9CC1}"/>
              </a:ext>
            </a:extLst>
          </p:cNvPr>
          <p:cNvSpPr>
            <a:spLocks noGrp="1"/>
          </p:cNvSpPr>
          <p:nvPr>
            <p:ph type="sldNum" sz="quarter" idx="12"/>
          </p:nvPr>
        </p:nvSpPr>
        <p:spPr/>
        <p:txBody>
          <a:bodyPr/>
          <a:lstStyle/>
          <a:p>
            <a:fld id="{672390FC-26F5-4B39-9463-667ABE793749}" type="slidenum">
              <a:rPr kumimoji="1" lang="ja-JP" altLang="en-US" smtClean="0"/>
              <a:t>14</a:t>
            </a:fld>
            <a:endParaRPr kumimoji="1" lang="ja-JP" altLang="en-US"/>
          </a:p>
        </p:txBody>
      </p:sp>
    </p:spTree>
    <p:extLst>
      <p:ext uri="{BB962C8B-B14F-4D97-AF65-F5344CB8AC3E}">
        <p14:creationId xmlns:p14="http://schemas.microsoft.com/office/powerpoint/2010/main" val="380125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3970318"/>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自分はこれまでどうやって来たのだろうか</a:t>
            </a:r>
            <a:r>
              <a:rPr lang="en-US" altLang="ja-JP" sz="2800" dirty="0">
                <a:latin typeface="Meiryo UI" panose="020B0604030504040204" pitchFamily="50" charset="-128"/>
                <a:ea typeface="Meiryo UI" panose="020B0604030504040204" pitchFamily="50" charset="-128"/>
              </a:rPr>
              <a:t>…</a:t>
            </a:r>
          </a:p>
          <a:p>
            <a:pPr marL="457200" indent="-457200">
              <a:buFont typeface="Arial" panose="020B0604020202020204" pitchFamily="34" charset="0"/>
              <a:buChar char="•"/>
            </a:pP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サークルの友人らと大学産廃、ヤフオク、</a:t>
            </a:r>
            <a:r>
              <a:rPr lang="en-US" altLang="ja-JP" sz="2800" dirty="0">
                <a:latin typeface="Meiryo UI" panose="020B0604030504040204" pitchFamily="50" charset="-128"/>
                <a:ea typeface="Meiryo UI" panose="020B0604030504040204" pitchFamily="50" charset="-128"/>
              </a:rPr>
              <a:t>eBay</a:t>
            </a:r>
            <a:r>
              <a:rPr lang="ja-JP" altLang="en-US" sz="2800" dirty="0">
                <a:latin typeface="Meiryo UI" panose="020B0604030504040204" pitchFamily="50" charset="-128"/>
                <a:ea typeface="Meiryo UI" panose="020B0604030504040204" pitchFamily="50" charset="-128"/>
              </a:rPr>
              <a:t>を駆使して</a:t>
            </a:r>
            <a:r>
              <a:rPr lang="en-US" altLang="ja-JP" sz="2800" dirty="0">
                <a:latin typeface="Meiryo UI" panose="020B0604030504040204" pitchFamily="50" charset="-128"/>
                <a:ea typeface="Meiryo UI" panose="020B0604030504040204" pitchFamily="50" charset="-128"/>
              </a:rPr>
              <a:t>NW</a:t>
            </a:r>
            <a:r>
              <a:rPr lang="ja-JP" altLang="en-US" sz="2800" dirty="0">
                <a:latin typeface="Meiryo UI" panose="020B0604030504040204" pitchFamily="50" charset="-128"/>
                <a:ea typeface="Meiryo UI" panose="020B0604030504040204" pitchFamily="50" charset="-128"/>
              </a:rPr>
              <a:t>機器収集</a:t>
            </a:r>
          </a:p>
          <a:p>
            <a:r>
              <a:rPr lang="en-US" altLang="ja-JP" sz="2800" dirty="0">
                <a:latin typeface="Meiryo UI" panose="020B0604030504040204" pitchFamily="50" charset="-128"/>
                <a:ea typeface="Meiryo UI" panose="020B0604030504040204" pitchFamily="50" charset="-128"/>
              </a:rPr>
              <a:t>ISP</a:t>
            </a:r>
            <a:r>
              <a:rPr lang="ja-JP" altLang="en-US" sz="2800" dirty="0">
                <a:latin typeface="Meiryo UI" panose="020B0604030504040204" pitchFamily="50" charset="-128"/>
                <a:ea typeface="Meiryo UI" panose="020B0604030504040204" pitchFamily="50" charset="-128"/>
              </a:rPr>
              <a:t>をやってみたくなって、</a:t>
            </a:r>
            <a:r>
              <a:rPr lang="en-US" altLang="ja-JP" sz="2800" dirty="0">
                <a:latin typeface="Meiryo UI" panose="020B0604030504040204" pitchFamily="50" charset="-128"/>
                <a:ea typeface="Meiryo UI" panose="020B0604030504040204" pitchFamily="50" charset="-128"/>
              </a:rPr>
              <a:t>AS</a:t>
            </a:r>
            <a:r>
              <a:rPr lang="ja-JP" altLang="en-US" sz="2800" dirty="0">
                <a:latin typeface="Meiryo UI" panose="020B0604030504040204" pitchFamily="50" charset="-128"/>
                <a:ea typeface="Meiryo UI" panose="020B0604030504040204" pitchFamily="50" charset="-128"/>
              </a:rPr>
              <a:t>番号を取得するなど</a:t>
            </a:r>
          </a:p>
          <a:p>
            <a:endParaRPr lang="ja-JP" altLang="en-US"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一方で</a:t>
            </a:r>
            <a:r>
              <a:rPr lang="en-US" altLang="ja-JP" sz="2800" dirty="0">
                <a:latin typeface="Meiryo UI" panose="020B0604030504040204" pitchFamily="50" charset="-128"/>
                <a:ea typeface="Meiryo UI" panose="020B0604030504040204" pitchFamily="50" charset="-128"/>
              </a:rPr>
              <a:t>…</a:t>
            </a:r>
          </a:p>
          <a:p>
            <a:r>
              <a:rPr lang="ja-JP" altLang="en-US" sz="2800" dirty="0">
                <a:latin typeface="Meiryo UI" panose="020B0604030504040204" pitchFamily="50" charset="-128"/>
                <a:ea typeface="Meiryo UI" panose="020B0604030504040204" pitchFamily="50" charset="-128"/>
              </a:rPr>
              <a:t>ルータ等の重量で木造の家屋が傾き、階下の建付けが悪く</a:t>
            </a:r>
            <a:r>
              <a:rPr lang="en-US" altLang="ja-JP" sz="2800" dirty="0">
                <a:latin typeface="Meiryo UI" panose="020B0604030504040204" pitchFamily="50" charset="-128"/>
                <a:ea typeface="Meiryo UI" panose="020B0604030504040204" pitchFamily="50" charset="-128"/>
              </a:rPr>
              <a:t>…</a:t>
            </a:r>
          </a:p>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8871339"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どうしたらイノベーション創出技術者は育つのか？</a:t>
            </a:r>
            <a:endParaRPr lang="en-US" altLang="ja-JP" sz="36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C3E54E5A-09B5-CF6D-0384-1910ED0B3B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48064" y="4276724"/>
            <a:ext cx="3243935" cy="2432951"/>
          </a:xfrm>
          <a:prstGeom prst="rect">
            <a:avLst/>
          </a:prstGeom>
        </p:spPr>
      </p:pic>
      <p:pic>
        <p:nvPicPr>
          <p:cNvPr id="4" name="図 3">
            <a:extLst>
              <a:ext uri="{FF2B5EF4-FFF2-40B4-BE49-F238E27FC236}">
                <a16:creationId xmlns:a16="http://schemas.microsoft.com/office/drawing/2014/main" id="{A336AFBA-EA76-DA1E-7AFB-610F6A5388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5742230" y="4276724"/>
            <a:ext cx="3243934" cy="2432951"/>
          </a:xfrm>
          <a:prstGeom prst="rect">
            <a:avLst/>
          </a:prstGeom>
        </p:spPr>
      </p:pic>
      <p:sp>
        <p:nvSpPr>
          <p:cNvPr id="6" name="スライド番号プレースホルダー 5">
            <a:extLst>
              <a:ext uri="{FF2B5EF4-FFF2-40B4-BE49-F238E27FC236}">
                <a16:creationId xmlns:a16="http://schemas.microsoft.com/office/drawing/2014/main" id="{59652649-5FB7-5E13-8F2F-6BF93E8D1F27}"/>
              </a:ext>
            </a:extLst>
          </p:cNvPr>
          <p:cNvSpPr>
            <a:spLocks noGrp="1"/>
          </p:cNvSpPr>
          <p:nvPr>
            <p:ph type="sldNum" sz="quarter" idx="12"/>
          </p:nvPr>
        </p:nvSpPr>
        <p:spPr/>
        <p:txBody>
          <a:bodyPr/>
          <a:lstStyle/>
          <a:p>
            <a:fld id="{672390FC-26F5-4B39-9463-667ABE793749}" type="slidenum">
              <a:rPr kumimoji="1" lang="ja-JP" altLang="en-US" smtClean="0"/>
              <a:t>15</a:t>
            </a:fld>
            <a:endParaRPr kumimoji="1" lang="ja-JP" altLang="en-US"/>
          </a:p>
        </p:txBody>
      </p:sp>
    </p:spTree>
    <p:extLst>
      <p:ext uri="{BB962C8B-B14F-4D97-AF65-F5344CB8AC3E}">
        <p14:creationId xmlns:p14="http://schemas.microsoft.com/office/powerpoint/2010/main" val="2740741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05DF0F6-988E-46BD-1FE3-237E06583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6150" y="3429000"/>
            <a:ext cx="6096000" cy="3428751"/>
          </a:xfrm>
          <a:prstGeom prst="rect">
            <a:avLst/>
          </a:prstGeom>
        </p:spPr>
      </p:pic>
      <p:pic>
        <p:nvPicPr>
          <p:cNvPr id="3076" name="Picture 4" descr="日産 NV150 AD 商用車の価格・新型情報・グレード諸元 価格.com">
            <a:extLst>
              <a:ext uri="{FF2B5EF4-FFF2-40B4-BE49-F238E27FC236}">
                <a16:creationId xmlns:a16="http://schemas.microsoft.com/office/drawing/2014/main" id="{2D8E579A-64BE-FB90-556F-1C18613DDCE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2229" b="13796"/>
          <a:stretch/>
        </p:blipFill>
        <p:spPr bwMode="auto">
          <a:xfrm>
            <a:off x="6623050" y="435678"/>
            <a:ext cx="4902200" cy="2719772"/>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9EE4C0B5-C2E6-6A42-7E59-784B73B161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962" t="12462" r="3704" b="17224"/>
          <a:stretch/>
        </p:blipFill>
        <p:spPr>
          <a:xfrm>
            <a:off x="787400" y="2898702"/>
            <a:ext cx="3429000" cy="3857698"/>
          </a:xfrm>
          <a:prstGeom prst="rect">
            <a:avLst/>
          </a:prstGeom>
        </p:spPr>
      </p:pic>
      <p:pic>
        <p:nvPicPr>
          <p:cNvPr id="9" name="図 8">
            <a:extLst>
              <a:ext uri="{FF2B5EF4-FFF2-40B4-BE49-F238E27FC236}">
                <a16:creationId xmlns:a16="http://schemas.microsoft.com/office/drawing/2014/main" id="{AE1B2CF5-9636-1DE5-1E23-C509BC669C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138" t="11481" r="10834" b="13056"/>
          <a:stretch/>
        </p:blipFill>
        <p:spPr>
          <a:xfrm>
            <a:off x="291894" y="435678"/>
            <a:ext cx="4438444" cy="3178675"/>
          </a:xfrm>
          <a:prstGeom prst="rect">
            <a:avLst/>
          </a:prstGeom>
        </p:spPr>
      </p:pic>
      <p:sp>
        <p:nvSpPr>
          <p:cNvPr id="14" name="矢印: 右 13">
            <a:extLst>
              <a:ext uri="{FF2B5EF4-FFF2-40B4-BE49-F238E27FC236}">
                <a16:creationId xmlns:a16="http://schemas.microsoft.com/office/drawing/2014/main" id="{1419920A-7A8E-D4DE-0229-48117CC605A8}"/>
              </a:ext>
            </a:extLst>
          </p:cNvPr>
          <p:cNvSpPr/>
          <p:nvPr/>
        </p:nvSpPr>
        <p:spPr>
          <a:xfrm>
            <a:off x="4876800" y="2184400"/>
            <a:ext cx="971550" cy="3365500"/>
          </a:xfrm>
          <a:prstGeom prst="rightArrow">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92A24537-5156-7F60-2001-58F0AB19B7FB}"/>
              </a:ext>
            </a:extLst>
          </p:cNvPr>
          <p:cNvSpPr>
            <a:spLocks noGrp="1"/>
          </p:cNvSpPr>
          <p:nvPr>
            <p:ph type="sldNum" sz="quarter" idx="12"/>
          </p:nvPr>
        </p:nvSpPr>
        <p:spPr/>
        <p:txBody>
          <a:bodyPr/>
          <a:lstStyle/>
          <a:p>
            <a:fld id="{672390FC-26F5-4B39-9463-667ABE793749}" type="slidenum">
              <a:rPr kumimoji="1" lang="ja-JP" altLang="en-US" smtClean="0"/>
              <a:t>16</a:t>
            </a:fld>
            <a:endParaRPr kumimoji="1" lang="ja-JP" altLang="en-US"/>
          </a:p>
        </p:txBody>
      </p:sp>
    </p:spTree>
    <p:extLst>
      <p:ext uri="{BB962C8B-B14F-4D97-AF65-F5344CB8AC3E}">
        <p14:creationId xmlns:p14="http://schemas.microsoft.com/office/powerpoint/2010/main" val="1214946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523220"/>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野生のシャコタン車両を召喚してしまう・</a:t>
            </a:r>
            <a:r>
              <a:rPr lang="ja-JP" altLang="en-US" sz="2800">
                <a:latin typeface="Meiryo UI" panose="020B0604030504040204" pitchFamily="50" charset="-128"/>
                <a:ea typeface="Meiryo UI" panose="020B0604030504040204" pitchFamily="50" charset="-128"/>
              </a:rPr>
              <a:t>・・</a:t>
            </a:r>
            <a:endParaRPr lang="en-US" altLang="ja-JP" sz="28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3467616"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引っ越しも一苦労</a:t>
            </a:r>
            <a:endParaRPr lang="en-US" altLang="ja-JP" sz="36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61ACD1DF-4B3A-CB7C-F3D2-E36297D006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3468" y="4868164"/>
            <a:ext cx="3327401" cy="1871527"/>
          </a:xfrm>
          <a:prstGeom prst="rect">
            <a:avLst/>
          </a:prstGeom>
        </p:spPr>
      </p:pic>
      <p:pic>
        <p:nvPicPr>
          <p:cNvPr id="4" name="図 3">
            <a:extLst>
              <a:ext uri="{FF2B5EF4-FFF2-40B4-BE49-F238E27FC236}">
                <a16:creationId xmlns:a16="http://schemas.microsoft.com/office/drawing/2014/main" id="{26A6D798-1931-18F5-F04B-335AA028C9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252" t="12905" r="652"/>
          <a:stretch/>
        </p:blipFill>
        <p:spPr>
          <a:xfrm>
            <a:off x="5139055" y="4868164"/>
            <a:ext cx="3327401" cy="1871527"/>
          </a:xfrm>
          <a:prstGeom prst="rect">
            <a:avLst/>
          </a:prstGeom>
        </p:spPr>
      </p:pic>
      <p:sp>
        <p:nvSpPr>
          <p:cNvPr id="6" name="正方形/長方形 5">
            <a:extLst>
              <a:ext uri="{FF2B5EF4-FFF2-40B4-BE49-F238E27FC236}">
                <a16:creationId xmlns:a16="http://schemas.microsoft.com/office/drawing/2014/main" id="{46FD53B6-39CB-8F55-27D3-32743DB4C140}"/>
              </a:ext>
            </a:extLst>
          </p:cNvPr>
          <p:cNvSpPr/>
          <p:nvPr/>
        </p:nvSpPr>
        <p:spPr>
          <a:xfrm>
            <a:off x="6067864" y="5562600"/>
            <a:ext cx="1293495" cy="11087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 name="正方形/長方形 6">
            <a:extLst>
              <a:ext uri="{FF2B5EF4-FFF2-40B4-BE49-F238E27FC236}">
                <a16:creationId xmlns:a16="http://schemas.microsoft.com/office/drawing/2014/main" id="{54652AD4-F981-42F7-B3BA-83A91CE31B97}"/>
              </a:ext>
            </a:extLst>
          </p:cNvPr>
          <p:cNvSpPr/>
          <p:nvPr/>
        </p:nvSpPr>
        <p:spPr>
          <a:xfrm>
            <a:off x="9593580" y="5562600"/>
            <a:ext cx="1320165" cy="11087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pic>
        <p:nvPicPr>
          <p:cNvPr id="8" name="図 7">
            <a:extLst>
              <a:ext uri="{FF2B5EF4-FFF2-40B4-BE49-F238E27FC236}">
                <a16:creationId xmlns:a16="http://schemas.microsoft.com/office/drawing/2014/main" id="{95E0510C-B704-11A3-3619-7881ED2B0790}"/>
              </a:ext>
            </a:extLst>
          </p:cNvPr>
          <p:cNvPicPr>
            <a:picLocks noChangeAspect="1"/>
          </p:cNvPicPr>
          <p:nvPr/>
        </p:nvPicPr>
        <p:blipFill rotWithShape="1">
          <a:blip r:embed="rId5"/>
          <a:srcRect l="37422" t="40038" r="32530" b="8077"/>
          <a:stretch/>
        </p:blipFill>
        <p:spPr>
          <a:xfrm>
            <a:off x="4941568" y="1725059"/>
            <a:ext cx="3013119" cy="2926411"/>
          </a:xfrm>
          <a:prstGeom prst="rect">
            <a:avLst/>
          </a:prstGeom>
        </p:spPr>
      </p:pic>
      <p:pic>
        <p:nvPicPr>
          <p:cNvPr id="9" name="図 8">
            <a:extLst>
              <a:ext uri="{FF2B5EF4-FFF2-40B4-BE49-F238E27FC236}">
                <a16:creationId xmlns:a16="http://schemas.microsoft.com/office/drawing/2014/main" id="{98776F04-A243-42C0-FD23-0234A1A9FC4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7939" t="24270" r="32100" b="11303"/>
          <a:stretch/>
        </p:blipFill>
        <p:spPr>
          <a:xfrm>
            <a:off x="8713468" y="1725059"/>
            <a:ext cx="3227071" cy="2926411"/>
          </a:xfrm>
          <a:prstGeom prst="rect">
            <a:avLst/>
          </a:prstGeom>
        </p:spPr>
      </p:pic>
      <p:cxnSp>
        <p:nvCxnSpPr>
          <p:cNvPr id="11" name="直線コネクタ 10">
            <a:extLst>
              <a:ext uri="{FF2B5EF4-FFF2-40B4-BE49-F238E27FC236}">
                <a16:creationId xmlns:a16="http://schemas.microsoft.com/office/drawing/2014/main" id="{85551CF6-28F5-26FA-0E85-0A9C9F5FE682}"/>
              </a:ext>
            </a:extLst>
          </p:cNvPr>
          <p:cNvCxnSpPr>
            <a:cxnSpLocks/>
          </p:cNvCxnSpPr>
          <p:nvPr/>
        </p:nvCxnSpPr>
        <p:spPr>
          <a:xfrm>
            <a:off x="4941568" y="4651470"/>
            <a:ext cx="1126296" cy="9111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90535751-152B-0FB8-A9D7-ABD9A3E6358F}"/>
              </a:ext>
            </a:extLst>
          </p:cNvPr>
          <p:cNvCxnSpPr>
            <a:cxnSpLocks/>
          </p:cNvCxnSpPr>
          <p:nvPr/>
        </p:nvCxnSpPr>
        <p:spPr>
          <a:xfrm flipH="1">
            <a:off x="7361359" y="4651470"/>
            <a:ext cx="593328" cy="9111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298163F1-C31E-4A11-1045-95499D4AD335}"/>
              </a:ext>
            </a:extLst>
          </p:cNvPr>
          <p:cNvCxnSpPr>
            <a:cxnSpLocks/>
          </p:cNvCxnSpPr>
          <p:nvPr/>
        </p:nvCxnSpPr>
        <p:spPr>
          <a:xfrm>
            <a:off x="8722340" y="4651470"/>
            <a:ext cx="871240" cy="9111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8DB507D-3EC7-9C9D-5548-AFA3FCA15CD3}"/>
              </a:ext>
            </a:extLst>
          </p:cNvPr>
          <p:cNvCxnSpPr>
            <a:cxnSpLocks/>
          </p:cNvCxnSpPr>
          <p:nvPr/>
        </p:nvCxnSpPr>
        <p:spPr>
          <a:xfrm flipH="1">
            <a:off x="10941357" y="4651470"/>
            <a:ext cx="999182" cy="9111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矢印: 上下 21">
            <a:extLst>
              <a:ext uri="{FF2B5EF4-FFF2-40B4-BE49-F238E27FC236}">
                <a16:creationId xmlns:a16="http://schemas.microsoft.com/office/drawing/2014/main" id="{BD6D04B7-5624-6537-1E1C-0618903CB776}"/>
              </a:ext>
            </a:extLst>
          </p:cNvPr>
          <p:cNvSpPr/>
          <p:nvPr/>
        </p:nvSpPr>
        <p:spPr>
          <a:xfrm>
            <a:off x="9669931" y="2419495"/>
            <a:ext cx="441960" cy="194455"/>
          </a:xfrm>
          <a:prstGeom prst="upDownArrow">
            <a:avLst>
              <a:gd name="adj1" fmla="val 50000"/>
              <a:gd name="adj2" fmla="val 24138"/>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12C5A51A-BF24-D7F3-3E9F-626584B7605D}"/>
              </a:ext>
            </a:extLst>
          </p:cNvPr>
          <p:cNvCxnSpPr/>
          <p:nvPr/>
        </p:nvCxnSpPr>
        <p:spPr>
          <a:xfrm>
            <a:off x="5791200" y="2640475"/>
            <a:ext cx="5364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93C660B-4AAF-DD80-011E-79311AF1EFF9}"/>
              </a:ext>
            </a:extLst>
          </p:cNvPr>
          <p:cNvCxnSpPr/>
          <p:nvPr/>
        </p:nvCxnSpPr>
        <p:spPr>
          <a:xfrm>
            <a:off x="5791200" y="2297575"/>
            <a:ext cx="5364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矢印: 上下 20">
            <a:extLst>
              <a:ext uri="{FF2B5EF4-FFF2-40B4-BE49-F238E27FC236}">
                <a16:creationId xmlns:a16="http://schemas.microsoft.com/office/drawing/2014/main" id="{D8BB1796-975D-B188-B206-6FAD4EC2BCB1}"/>
              </a:ext>
            </a:extLst>
          </p:cNvPr>
          <p:cNvSpPr/>
          <p:nvPr/>
        </p:nvSpPr>
        <p:spPr>
          <a:xfrm>
            <a:off x="5981851" y="2315601"/>
            <a:ext cx="441960" cy="306849"/>
          </a:xfrm>
          <a:prstGeom prst="upDownArrow">
            <a:avLst>
              <a:gd name="adj1" fmla="val 50000"/>
              <a:gd name="adj2" fmla="val 24138"/>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E45B43E0-A6D7-6A3B-FC1E-DDE5EDA07637}"/>
              </a:ext>
            </a:extLst>
          </p:cNvPr>
          <p:cNvSpPr>
            <a:spLocks noGrp="1"/>
          </p:cNvSpPr>
          <p:nvPr>
            <p:ph type="sldNum" sz="quarter" idx="12"/>
          </p:nvPr>
        </p:nvSpPr>
        <p:spPr/>
        <p:txBody>
          <a:bodyPr/>
          <a:lstStyle/>
          <a:p>
            <a:fld id="{672390FC-26F5-4B39-9463-667ABE793749}" type="slidenum">
              <a:rPr kumimoji="1" lang="ja-JP" altLang="en-US" smtClean="0"/>
              <a:t>17</a:t>
            </a:fld>
            <a:endParaRPr kumimoji="1" lang="ja-JP" altLang="en-US"/>
          </a:p>
        </p:txBody>
      </p:sp>
    </p:spTree>
    <p:extLst>
      <p:ext uri="{BB962C8B-B14F-4D97-AF65-F5344CB8AC3E}">
        <p14:creationId xmlns:p14="http://schemas.microsoft.com/office/powerpoint/2010/main" val="284565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4401205"/>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思いついたときにさっと実験できる</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r>
              <a:rPr lang="en-US" altLang="ja-JP" sz="2800" dirty="0">
                <a:latin typeface="Meiryo UI" panose="020B0604030504040204" pitchFamily="50" charset="-128"/>
                <a:ea typeface="Meiryo UI" panose="020B0604030504040204" pitchFamily="50" charset="-128"/>
              </a:rPr>
              <a:t>L0</a:t>
            </a:r>
            <a:r>
              <a:rPr lang="ja-JP" altLang="en-US" sz="2800" dirty="0">
                <a:latin typeface="Meiryo UI" panose="020B0604030504040204" pitchFamily="50" charset="-128"/>
                <a:ea typeface="Meiryo UI" panose="020B0604030504040204" pitchFamily="50" charset="-128"/>
              </a:rPr>
              <a:t>～</a:t>
            </a:r>
            <a:r>
              <a:rPr lang="en-US" altLang="ja-JP" sz="2800" dirty="0">
                <a:latin typeface="Meiryo UI" panose="020B0604030504040204" pitchFamily="50" charset="-128"/>
                <a:ea typeface="Meiryo UI" panose="020B0604030504040204" pitchFamily="50" charset="-128"/>
              </a:rPr>
              <a:t>L7</a:t>
            </a:r>
            <a:r>
              <a:rPr lang="ja-JP" altLang="en-US" sz="2800" dirty="0">
                <a:latin typeface="Meiryo UI" panose="020B0604030504040204" pitchFamily="50" charset="-128"/>
                <a:ea typeface="Meiryo UI" panose="020B0604030504040204" pitchFamily="50" charset="-128"/>
              </a:rPr>
              <a:t>まで網羅的に触ることができる</a:t>
            </a: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壊しても怒る人がいない</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こうしたことをできる環境（大学・サークル・研究室・バイト先）であったことは大変恵まれていた</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同様の環境（</a:t>
            </a:r>
            <a:r>
              <a:rPr lang="ja-JP" altLang="en-US" sz="2800" b="1" dirty="0">
                <a:latin typeface="Meiryo UI" panose="020B0604030504040204" pitchFamily="50" charset="-128"/>
                <a:ea typeface="Meiryo UI" panose="020B0604030504040204" pitchFamily="50" charset="-128"/>
              </a:rPr>
              <a:t>自由実験環境</a:t>
            </a:r>
            <a:r>
              <a:rPr lang="ja-JP" altLang="en-US" sz="2800" dirty="0">
                <a:latin typeface="Meiryo UI" panose="020B0604030504040204" pitchFamily="50" charset="-128"/>
                <a:ea typeface="Meiryo UI" panose="020B0604030504040204" pitchFamily="50" charset="-128"/>
              </a:rPr>
              <a:t>）を社内に整備し、だれでも同じことが実現できるようにすれば面白いのではないだろうか？</a:t>
            </a: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7460697"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なぜこうした実験を自前でやっているのか</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D9C37AF5-47BA-D960-69AC-72AD440F19DB}"/>
              </a:ext>
            </a:extLst>
          </p:cNvPr>
          <p:cNvSpPr>
            <a:spLocks noGrp="1"/>
          </p:cNvSpPr>
          <p:nvPr>
            <p:ph type="sldNum" sz="quarter" idx="12"/>
          </p:nvPr>
        </p:nvSpPr>
        <p:spPr/>
        <p:txBody>
          <a:bodyPr/>
          <a:lstStyle/>
          <a:p>
            <a:fld id="{672390FC-26F5-4B39-9463-667ABE793749}" type="slidenum">
              <a:rPr kumimoji="1" lang="ja-JP" altLang="en-US" smtClean="0"/>
              <a:t>18</a:t>
            </a:fld>
            <a:endParaRPr kumimoji="1" lang="ja-JP" altLang="en-US"/>
          </a:p>
        </p:txBody>
      </p:sp>
    </p:spTree>
    <p:extLst>
      <p:ext uri="{BB962C8B-B14F-4D97-AF65-F5344CB8AC3E}">
        <p14:creationId xmlns:p14="http://schemas.microsoft.com/office/powerpoint/2010/main" val="68291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2246769"/>
          </a:xfrm>
          <a:prstGeom prst="rect">
            <a:avLst/>
          </a:prstGeom>
          <a:noFill/>
        </p:spPr>
        <p:txBody>
          <a:bodyPr wrap="square">
            <a:spAutoFit/>
          </a:bodyPr>
          <a:lstStyle/>
          <a:p>
            <a:pPr marL="457200" indent="-457200">
              <a:buFont typeface="Arial" panose="020B0604020202020204" pitchFamily="34" charset="0"/>
              <a:buChar char="•"/>
            </a:pPr>
            <a:r>
              <a:rPr lang="en-US" altLang="ja-JP" sz="2800" dirty="0">
                <a:latin typeface="Meiryo UI" panose="020B0604030504040204" pitchFamily="50" charset="-128"/>
                <a:ea typeface="Meiryo UI" panose="020B0604030504040204" pitchFamily="50" charset="-128"/>
              </a:rPr>
              <a:t>NTT</a:t>
            </a:r>
            <a:r>
              <a:rPr lang="ja-JP" altLang="en-US" sz="2800" dirty="0">
                <a:latin typeface="Meiryo UI" panose="020B0604030504040204" pitchFamily="50" charset="-128"/>
                <a:ea typeface="Meiryo UI" panose="020B0604030504040204" pitchFamily="50" charset="-128"/>
              </a:rPr>
              <a:t>東日本のリソースを生かした新たな高度サービスの開発</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ネットワークに関する問題解決・イノベーションの創出</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若手</a:t>
            </a:r>
            <a:r>
              <a:rPr lang="en-US" altLang="ja-JP" sz="2800" dirty="0">
                <a:latin typeface="Meiryo UI" panose="020B0604030504040204" pitchFamily="50" charset="-128"/>
                <a:ea typeface="Meiryo UI" panose="020B0604030504040204" pitchFamily="50" charset="-128"/>
              </a:rPr>
              <a:t>ICT</a:t>
            </a:r>
            <a:r>
              <a:rPr lang="ja-JP" altLang="en-US" sz="2800" dirty="0">
                <a:latin typeface="Meiryo UI" panose="020B0604030504040204" pitchFamily="50" charset="-128"/>
                <a:ea typeface="Meiryo UI" panose="020B0604030504040204" pitchFamily="50" charset="-128"/>
              </a:rPr>
              <a:t>人材の育成</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3331361"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特殊局のご紹介</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9358569E-A68F-9CE4-98EA-F5FAA03D694E}"/>
              </a:ext>
            </a:extLst>
          </p:cNvPr>
          <p:cNvSpPr>
            <a:spLocks noGrp="1"/>
          </p:cNvSpPr>
          <p:nvPr>
            <p:ph type="sldNum" sz="quarter" idx="12"/>
          </p:nvPr>
        </p:nvSpPr>
        <p:spPr/>
        <p:txBody>
          <a:bodyPr/>
          <a:lstStyle/>
          <a:p>
            <a:fld id="{672390FC-26F5-4B39-9463-667ABE793749}" type="slidenum">
              <a:rPr kumimoji="1" lang="ja-JP" altLang="en-US" smtClean="0"/>
              <a:t>19</a:t>
            </a:fld>
            <a:endParaRPr kumimoji="1" lang="ja-JP" altLang="en-US"/>
          </a:p>
        </p:txBody>
      </p:sp>
      <p:pic>
        <p:nvPicPr>
          <p:cNvPr id="8" name="図 7">
            <a:extLst>
              <a:ext uri="{FF2B5EF4-FFF2-40B4-BE49-F238E27FC236}">
                <a16:creationId xmlns:a16="http://schemas.microsoft.com/office/drawing/2014/main" id="{4F07DA5D-0F51-5C64-3AB1-BD98A633ADE5}"/>
              </a:ext>
            </a:extLst>
          </p:cNvPr>
          <p:cNvPicPr>
            <a:picLocks noChangeAspect="1"/>
          </p:cNvPicPr>
          <p:nvPr/>
        </p:nvPicPr>
        <p:blipFill>
          <a:blip r:embed="rId2"/>
          <a:stretch>
            <a:fillRect/>
          </a:stretch>
        </p:blipFill>
        <p:spPr>
          <a:xfrm>
            <a:off x="5175250" y="3782050"/>
            <a:ext cx="6584950" cy="2893387"/>
          </a:xfrm>
          <a:prstGeom prst="rect">
            <a:avLst/>
          </a:prstGeom>
        </p:spPr>
      </p:pic>
    </p:spTree>
    <p:extLst>
      <p:ext uri="{BB962C8B-B14F-4D97-AF65-F5344CB8AC3E}">
        <p14:creationId xmlns:p14="http://schemas.microsoft.com/office/powerpoint/2010/main" val="304187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3970318"/>
          </a:xfrm>
          <a:prstGeom prst="rect">
            <a:avLst/>
          </a:prstGeom>
          <a:noFill/>
        </p:spPr>
        <p:txBody>
          <a:bodyPr wrap="square">
            <a:spAutoFit/>
          </a:bodyPr>
          <a:lstStyle/>
          <a:p>
            <a:r>
              <a:rPr lang="ja-JP" altLang="en-US" sz="2800" dirty="0">
                <a:latin typeface="メイリオ" panose="020B0604030504040204" pitchFamily="50" charset="-128"/>
                <a:ea typeface="メイリオ" panose="020B0604030504040204" pitchFamily="50" charset="-128"/>
              </a:rPr>
              <a:t>名前：高田　彩生　</a:t>
            </a:r>
            <a:r>
              <a:rPr lang="ja-JP" altLang="en-US" sz="2400" dirty="0">
                <a:latin typeface="メイリオ" panose="020B0604030504040204" pitchFamily="50" charset="-128"/>
                <a:ea typeface="メイリオ" panose="020B0604030504040204" pitchFamily="50" charset="-128"/>
              </a:rPr>
              <a:t>たかた　あやお</a:t>
            </a:r>
            <a:endParaRPr lang="en-US" altLang="ja-JP" sz="24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所属：</a:t>
            </a:r>
            <a:r>
              <a:rPr lang="en-US" altLang="ja-JP" sz="2800" dirty="0">
                <a:latin typeface="メイリオ" panose="020B0604030504040204" pitchFamily="50" charset="-128"/>
                <a:ea typeface="メイリオ" panose="020B0604030504040204" pitchFamily="50" charset="-128"/>
              </a:rPr>
              <a:t>NTT</a:t>
            </a:r>
            <a:r>
              <a:rPr lang="ja-JP" altLang="en-US" sz="2800" dirty="0">
                <a:latin typeface="メイリオ" panose="020B0604030504040204" pitchFamily="50" charset="-128"/>
                <a:ea typeface="メイリオ" panose="020B0604030504040204" pitchFamily="50" charset="-128"/>
              </a:rPr>
              <a:t>東日本　特殊局</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出身：広島</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趣味：お酒</a:t>
            </a:r>
            <a:endParaRPr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経歴：</a:t>
            </a:r>
            <a:endParaRPr lang="en-US" altLang="ja-JP" sz="2800" dirty="0">
              <a:latin typeface="メイリオ" panose="020B0604030504040204" pitchFamily="50" charset="-128"/>
              <a:ea typeface="メイリオ" panose="020B0604030504040204" pitchFamily="50" charset="-128"/>
            </a:endParaRPr>
          </a:p>
          <a:p>
            <a:r>
              <a:rPr lang="en-US" altLang="ja-JP" sz="2800" dirty="0">
                <a:latin typeface="メイリオ" panose="020B0604030504040204" pitchFamily="50" charset="-128"/>
                <a:ea typeface="メイリオ" panose="020B0604030504040204" pitchFamily="50" charset="-128"/>
              </a:rPr>
              <a:t>2022</a:t>
            </a:r>
            <a:r>
              <a:rPr lang="ja-JP" altLang="en-US" sz="2800" dirty="0">
                <a:latin typeface="メイリオ" panose="020B0604030504040204" pitchFamily="50" charset="-128"/>
                <a:ea typeface="メイリオ" panose="020B0604030504040204" pitchFamily="50" charset="-128"/>
              </a:rPr>
              <a:t> 新卒入社</a:t>
            </a:r>
            <a:endParaRPr lang="en-US" altLang="ja-JP" sz="2800" dirty="0">
              <a:latin typeface="メイリオ" panose="020B0604030504040204" pitchFamily="50" charset="-128"/>
              <a:ea typeface="メイリオ" panose="020B0604030504040204" pitchFamily="50" charset="-128"/>
            </a:endParaRPr>
          </a:p>
          <a:p>
            <a:r>
              <a:rPr lang="en-US" altLang="ja-JP" sz="2800" dirty="0">
                <a:latin typeface="メイリオ" panose="020B0604030504040204" pitchFamily="50" charset="-128"/>
                <a:ea typeface="メイリオ" panose="020B0604030504040204" pitchFamily="50" charset="-128"/>
              </a:rPr>
              <a:t>2023 </a:t>
            </a:r>
            <a:r>
              <a:rPr lang="ja-JP" altLang="en-US" sz="2800" dirty="0">
                <a:latin typeface="メイリオ" panose="020B0604030504040204" pitchFamily="50" charset="-128"/>
                <a:ea typeface="メイリオ" panose="020B0604030504040204" pitchFamily="50" charset="-128"/>
              </a:rPr>
              <a:t>特殊局入局</a:t>
            </a:r>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2031325"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自己紹介</a:t>
            </a:r>
            <a:endParaRPr lang="en-US" altLang="ja-JP" sz="3600" dirty="0">
              <a:latin typeface="メイリオ" panose="020B0604030504040204" pitchFamily="50" charset="-128"/>
              <a:ea typeface="メイリオ" panose="020B0604030504040204" pitchFamily="50" charset="-128"/>
            </a:endParaRPr>
          </a:p>
        </p:txBody>
      </p:sp>
      <p:pic>
        <p:nvPicPr>
          <p:cNvPr id="3" name="Picture 6">
            <a:extLst>
              <a:ext uri="{FF2B5EF4-FFF2-40B4-BE49-F238E27FC236}">
                <a16:creationId xmlns:a16="http://schemas.microsoft.com/office/drawing/2014/main" id="{DF0C5E15-6346-70A9-5267-EAF4530E2B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8158" y="1201839"/>
            <a:ext cx="4905225" cy="3899025"/>
          </a:xfrm>
          <a:prstGeom prst="rect">
            <a:avLst/>
          </a:prstGeom>
          <a:noFill/>
          <a:extLst>
            <a:ext uri="{909E8E84-426E-40DD-AFC4-6F175D3DCCD1}">
              <a14:hiddenFill xmlns:a14="http://schemas.microsoft.com/office/drawing/2010/main">
                <a:solidFill>
                  <a:srgbClr val="FFFFFF"/>
                </a:solidFill>
              </a14:hiddenFill>
            </a:ext>
          </a:extLst>
        </p:spPr>
      </p:pic>
      <p:sp>
        <p:nvSpPr>
          <p:cNvPr id="4" name="矢印: 下 3">
            <a:extLst>
              <a:ext uri="{FF2B5EF4-FFF2-40B4-BE49-F238E27FC236}">
                <a16:creationId xmlns:a16="http://schemas.microsoft.com/office/drawing/2014/main" id="{8C62853B-F64B-58D3-BB00-A4AD5E582747}"/>
              </a:ext>
            </a:extLst>
          </p:cNvPr>
          <p:cNvSpPr/>
          <p:nvPr/>
        </p:nvSpPr>
        <p:spPr>
          <a:xfrm rot="5400000">
            <a:off x="3572663" y="4522596"/>
            <a:ext cx="481263" cy="589547"/>
          </a:xfrm>
          <a:prstGeom prst="downArrow">
            <a:avLst/>
          </a:prstGeom>
          <a:solidFill>
            <a:srgbClr val="FEE002">
              <a:alpha val="60000"/>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666EB53-33C3-AFAF-F45C-EF547377D28A}"/>
              </a:ext>
            </a:extLst>
          </p:cNvPr>
          <p:cNvSpPr txBox="1"/>
          <p:nvPr/>
        </p:nvSpPr>
        <p:spPr>
          <a:xfrm>
            <a:off x="4170446" y="4576738"/>
            <a:ext cx="1261884" cy="523220"/>
          </a:xfrm>
          <a:prstGeom prst="rect">
            <a:avLst/>
          </a:prstGeom>
          <a:noFill/>
        </p:spPr>
        <p:txBody>
          <a:bodyPr wrap="none" rtlCol="0">
            <a:spAutoFit/>
          </a:bodyPr>
          <a:lstStyle/>
          <a:p>
            <a:r>
              <a:rPr lang="ja-JP" altLang="en-US" sz="2800" dirty="0">
                <a:latin typeface="メイリオ" panose="020B0604030504040204" pitchFamily="50" charset="-128"/>
                <a:ea typeface="メイリオ" panose="020B0604030504040204" pitchFamily="50" charset="-128"/>
              </a:rPr>
              <a:t>今ココ</a:t>
            </a:r>
            <a:endParaRPr kumimoji="1" lang="ja-JP" altLang="en-US" sz="2800" dirty="0">
              <a:latin typeface="メイリオ" panose="020B0604030504040204" pitchFamily="50" charset="-128"/>
              <a:ea typeface="メイリオ" panose="020B0604030504040204" pitchFamily="50" charset="-128"/>
            </a:endParaRPr>
          </a:p>
        </p:txBody>
      </p:sp>
      <p:sp>
        <p:nvSpPr>
          <p:cNvPr id="7" name="スライド番号プレースホルダー 6">
            <a:extLst>
              <a:ext uri="{FF2B5EF4-FFF2-40B4-BE49-F238E27FC236}">
                <a16:creationId xmlns:a16="http://schemas.microsoft.com/office/drawing/2014/main" id="{3304CB2B-0C5D-D389-AE54-68EB80AD181C}"/>
              </a:ext>
            </a:extLst>
          </p:cNvPr>
          <p:cNvSpPr>
            <a:spLocks noGrp="1"/>
          </p:cNvSpPr>
          <p:nvPr>
            <p:ph type="sldNum" sz="quarter" idx="12"/>
          </p:nvPr>
        </p:nvSpPr>
        <p:spPr/>
        <p:txBody>
          <a:bodyPr/>
          <a:lstStyle/>
          <a:p>
            <a:fld id="{672390FC-26F5-4B39-9463-667ABE793749}" type="slidenum">
              <a:rPr kumimoji="1" lang="ja-JP" altLang="en-US" smtClean="0"/>
              <a:t>2</a:t>
            </a:fld>
            <a:endParaRPr kumimoji="1" lang="ja-JP" altLang="en-US"/>
          </a:p>
        </p:txBody>
      </p:sp>
    </p:spTree>
    <p:extLst>
      <p:ext uri="{BB962C8B-B14F-4D97-AF65-F5344CB8AC3E}">
        <p14:creationId xmlns:p14="http://schemas.microsoft.com/office/powerpoint/2010/main" val="3346159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7260321"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「シン・テレワークシステム」の開発・提供</a:t>
            </a:r>
            <a:endParaRPr lang="en-US" altLang="ja-JP" sz="3600" dirty="0">
              <a:latin typeface="Meiryo UI" panose="020B0604030504040204" pitchFamily="50" charset="-128"/>
              <a:ea typeface="Meiryo UI" panose="020B0604030504040204" pitchFamily="50" charset="-128"/>
            </a:endParaRPr>
          </a:p>
        </p:txBody>
      </p:sp>
      <p:pic>
        <p:nvPicPr>
          <p:cNvPr id="2050" name="Picture 2">
            <a:extLst>
              <a:ext uri="{FF2B5EF4-FFF2-40B4-BE49-F238E27FC236}">
                <a16:creationId xmlns:a16="http://schemas.microsoft.com/office/drawing/2014/main" id="{0B9C9D2A-08C1-FD81-C071-879932ED3A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3857" y="1400411"/>
            <a:ext cx="7950200" cy="183138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a:extLst>
              <a:ext uri="{FF2B5EF4-FFF2-40B4-BE49-F238E27FC236}">
                <a16:creationId xmlns:a16="http://schemas.microsoft.com/office/drawing/2014/main" id="{0E0747F1-2CCA-2477-DC98-93CBF7841DA9}"/>
              </a:ext>
            </a:extLst>
          </p:cNvPr>
          <p:cNvGrpSpPr/>
          <p:nvPr/>
        </p:nvGrpSpPr>
        <p:grpSpPr>
          <a:xfrm>
            <a:off x="3399631" y="3999538"/>
            <a:ext cx="5392738" cy="2675899"/>
            <a:chOff x="6191250" y="3626476"/>
            <a:chExt cx="5392738" cy="2675899"/>
          </a:xfrm>
        </p:grpSpPr>
        <p:pic>
          <p:nvPicPr>
            <p:cNvPr id="2052" name="Picture 4">
              <a:extLst>
                <a:ext uri="{FF2B5EF4-FFF2-40B4-BE49-F238E27FC236}">
                  <a16:creationId xmlns:a16="http://schemas.microsoft.com/office/drawing/2014/main" id="{DFD4F613-65F1-2BC9-09B5-0CAF38EAB2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91250" y="4057363"/>
              <a:ext cx="5392738" cy="224501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D91FD52-ECC4-7037-CE30-482DB1A06876}"/>
                </a:ext>
              </a:extLst>
            </p:cNvPr>
            <p:cNvSpPr txBox="1"/>
            <p:nvPr/>
          </p:nvSpPr>
          <p:spPr>
            <a:xfrm>
              <a:off x="6258491" y="3626476"/>
              <a:ext cx="5325497" cy="430887"/>
            </a:xfrm>
            <a:prstGeom prst="rect">
              <a:avLst/>
            </a:prstGeom>
            <a:noFill/>
          </p:spPr>
          <p:txBody>
            <a:bodyPr wrap="none" rtlCol="0">
              <a:spAutoFit/>
            </a:bodyPr>
            <a:lstStyle/>
            <a:p>
              <a:r>
                <a:rPr lang="en-US" altLang="ja-JP" sz="1100" b="0" i="0" dirty="0">
                  <a:solidFill>
                    <a:srgbClr val="000000"/>
                  </a:solidFill>
                  <a:effectLst/>
                  <a:latin typeface="メイリオ" panose="020B0604030504040204" pitchFamily="50" charset="-128"/>
                  <a:ea typeface="メイリオ" panose="020B0604030504040204" pitchFamily="50" charset="-128"/>
                </a:rPr>
                <a:t>NTT </a:t>
              </a:r>
              <a:r>
                <a:rPr lang="ja-JP" altLang="en-US" sz="1100" b="0" i="0" dirty="0">
                  <a:solidFill>
                    <a:srgbClr val="000000"/>
                  </a:solidFill>
                  <a:effectLst/>
                  <a:latin typeface="メイリオ" panose="020B0604030504040204" pitchFamily="50" charset="-128"/>
                  <a:ea typeface="メイリオ" panose="020B0604030504040204" pitchFamily="50" charset="-128"/>
                </a:rPr>
                <a:t>東日本 </a:t>
              </a:r>
              <a:r>
                <a:rPr lang="en-US" altLang="ja-JP" sz="1100" b="0" i="0" dirty="0">
                  <a:solidFill>
                    <a:srgbClr val="000000"/>
                  </a:solidFill>
                  <a:effectLst/>
                  <a:latin typeface="メイリオ" panose="020B0604030504040204" pitchFamily="50" charset="-128"/>
                  <a:ea typeface="メイリオ" panose="020B0604030504040204" pitchFamily="50" charset="-128"/>
                </a:rPr>
                <a:t>- IPA </a:t>
              </a:r>
              <a:r>
                <a:rPr lang="ja-JP" altLang="en-US" sz="1100" b="0" i="0" dirty="0">
                  <a:solidFill>
                    <a:srgbClr val="000000"/>
                  </a:solidFill>
                  <a:effectLst/>
                  <a:latin typeface="メイリオ" panose="020B0604030504040204" pitchFamily="50" charset="-128"/>
                  <a:ea typeface="メイリオ" panose="020B0604030504040204" pitchFamily="50" charset="-128"/>
                </a:rPr>
                <a:t>「シン・テレワークシステム」</a:t>
              </a:r>
              <a:br>
                <a:rPr lang="ja-JP" altLang="en-US" sz="1100" dirty="0">
                  <a:latin typeface="メイリオ" panose="020B0604030504040204" pitchFamily="50" charset="-128"/>
                  <a:ea typeface="メイリオ" panose="020B0604030504040204" pitchFamily="50" charset="-128"/>
                </a:rPr>
              </a:br>
              <a:r>
                <a:rPr lang="ja-JP" altLang="en-US" sz="1100" b="0" i="0" dirty="0">
                  <a:solidFill>
                    <a:srgbClr val="000000"/>
                  </a:solidFill>
                  <a:effectLst/>
                  <a:latin typeface="メイリオ" panose="020B0604030504040204" pitchFamily="50" charset="-128"/>
                  <a:ea typeface="メイリオ" panose="020B0604030504040204" pitchFamily="50" charset="-128"/>
                </a:rPr>
                <a:t>直近 </a:t>
              </a:r>
              <a:r>
                <a:rPr lang="en-US" altLang="ja-JP" sz="1100" b="0" i="0" dirty="0">
                  <a:solidFill>
                    <a:srgbClr val="000000"/>
                  </a:solidFill>
                  <a:effectLst/>
                  <a:latin typeface="メイリオ" panose="020B0604030504040204" pitchFamily="50" charset="-128"/>
                  <a:ea typeface="メイリオ" panose="020B0604030504040204" pitchFamily="50" charset="-128"/>
                </a:rPr>
                <a:t>10 </a:t>
              </a:r>
              <a:r>
                <a:rPr lang="ja-JP" altLang="en-US" sz="1100" b="0" i="0" dirty="0">
                  <a:solidFill>
                    <a:srgbClr val="000000"/>
                  </a:solidFill>
                  <a:effectLst/>
                  <a:latin typeface="メイリオ" panose="020B0604030504040204" pitchFamily="50" charset="-128"/>
                  <a:ea typeface="メイリオ" panose="020B0604030504040204" pitchFamily="50" charset="-128"/>
                </a:rPr>
                <a:t>年間のユーザー総数 </a:t>
              </a:r>
              <a:r>
                <a:rPr lang="en-US" altLang="ja-JP" sz="1100" b="0" i="0" dirty="0">
                  <a:solidFill>
                    <a:srgbClr val="000000"/>
                  </a:solidFill>
                  <a:effectLst/>
                  <a:latin typeface="メイリオ" panose="020B0604030504040204" pitchFamily="50" charset="-128"/>
                  <a:ea typeface="メイリオ" panose="020B0604030504040204" pitchFamily="50" charset="-128"/>
                </a:rPr>
                <a:t>(</a:t>
              </a:r>
              <a:r>
                <a:rPr lang="ja-JP" altLang="en-US" sz="1100" b="0" i="0" dirty="0">
                  <a:solidFill>
                    <a:srgbClr val="000000"/>
                  </a:solidFill>
                  <a:effectLst/>
                  <a:latin typeface="メイリオ" panose="020B0604030504040204" pitchFamily="50" charset="-128"/>
                  <a:ea typeface="メイリオ" panose="020B0604030504040204" pitchFamily="50" charset="-128"/>
                </a:rPr>
                <a:t>インストール・起動済の職場側 </a:t>
              </a:r>
              <a:r>
                <a:rPr lang="en-US" altLang="ja-JP" sz="1100" b="0" i="0" dirty="0">
                  <a:solidFill>
                    <a:srgbClr val="000000"/>
                  </a:solidFill>
                  <a:effectLst/>
                  <a:latin typeface="メイリオ" panose="020B0604030504040204" pitchFamily="50" charset="-128"/>
                  <a:ea typeface="メイリオ" panose="020B0604030504040204" pitchFamily="50" charset="-128"/>
                </a:rPr>
                <a:t>PC </a:t>
              </a:r>
              <a:r>
                <a:rPr lang="ja-JP" altLang="en-US" sz="1100" b="0" i="0" dirty="0">
                  <a:solidFill>
                    <a:srgbClr val="000000"/>
                  </a:solidFill>
                  <a:effectLst/>
                  <a:latin typeface="メイリオ" panose="020B0604030504040204" pitchFamily="50" charset="-128"/>
                  <a:ea typeface="メイリオ" panose="020B0604030504040204" pitchFamily="50" charset="-128"/>
                </a:rPr>
                <a:t>の台数</a:t>
              </a:r>
              <a:r>
                <a:rPr lang="en-US" altLang="ja-JP" sz="1100" b="0" i="0" dirty="0">
                  <a:solidFill>
                    <a:srgbClr val="000000"/>
                  </a:solidFill>
                  <a:effectLst/>
                  <a:latin typeface="メイリオ" panose="020B0604030504040204" pitchFamily="50" charset="-128"/>
                  <a:ea typeface="メイリオ" panose="020B0604030504040204" pitchFamily="50" charset="-128"/>
                </a:rPr>
                <a:t>) </a:t>
              </a:r>
              <a:r>
                <a:rPr lang="ja-JP" altLang="en-US" sz="1100" b="0" i="0" dirty="0">
                  <a:solidFill>
                    <a:srgbClr val="000000"/>
                  </a:solidFill>
                  <a:effectLst/>
                  <a:latin typeface="メイリオ" panose="020B0604030504040204" pitchFamily="50" charset="-128"/>
                  <a:ea typeface="メイリオ" panose="020B0604030504040204" pitchFamily="50" charset="-128"/>
                </a:rPr>
                <a:t>の推移</a:t>
              </a:r>
              <a:endParaRPr kumimoji="1" lang="ja-JP" altLang="en-US" sz="1100" dirty="0">
                <a:latin typeface="メイリオ" panose="020B0604030504040204" pitchFamily="50" charset="-128"/>
                <a:ea typeface="メイリオ" panose="020B0604030504040204" pitchFamily="50" charset="-128"/>
              </a:endParaRPr>
            </a:p>
          </p:txBody>
        </p:sp>
      </p:grpSp>
      <p:sp>
        <p:nvSpPr>
          <p:cNvPr id="6" name="スライド番号プレースホルダー 5">
            <a:extLst>
              <a:ext uri="{FF2B5EF4-FFF2-40B4-BE49-F238E27FC236}">
                <a16:creationId xmlns:a16="http://schemas.microsoft.com/office/drawing/2014/main" id="{7F4AF03F-7557-027B-8E2D-7B61288ABA8A}"/>
              </a:ext>
            </a:extLst>
          </p:cNvPr>
          <p:cNvSpPr>
            <a:spLocks noGrp="1"/>
          </p:cNvSpPr>
          <p:nvPr>
            <p:ph type="sldNum" sz="quarter" idx="12"/>
          </p:nvPr>
        </p:nvSpPr>
        <p:spPr/>
        <p:txBody>
          <a:bodyPr/>
          <a:lstStyle/>
          <a:p>
            <a:fld id="{672390FC-26F5-4B39-9463-667ABE793749}" type="slidenum">
              <a:rPr kumimoji="1" lang="ja-JP" altLang="en-US" smtClean="0"/>
              <a:t>20</a:t>
            </a:fld>
            <a:endParaRPr kumimoji="1" lang="ja-JP" altLang="en-US"/>
          </a:p>
        </p:txBody>
      </p:sp>
      <p:pic>
        <p:nvPicPr>
          <p:cNvPr id="2056" name="Picture 8">
            <a:extLst>
              <a:ext uri="{FF2B5EF4-FFF2-40B4-BE49-F238E27FC236}">
                <a16:creationId xmlns:a16="http://schemas.microsoft.com/office/drawing/2014/main" id="{3C1AA787-F12A-34E6-B91C-B35D951A41B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2000" y="1151286"/>
            <a:ext cx="3504543" cy="262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422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6183103"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「シン・オートコール」の開発・提供</a:t>
            </a:r>
          </a:p>
        </p:txBody>
      </p:sp>
      <p:sp>
        <p:nvSpPr>
          <p:cNvPr id="3" name="スライド番号プレースホルダー 2">
            <a:extLst>
              <a:ext uri="{FF2B5EF4-FFF2-40B4-BE49-F238E27FC236}">
                <a16:creationId xmlns:a16="http://schemas.microsoft.com/office/drawing/2014/main" id="{755DBC09-6A44-98FF-7FDF-3FF8BBD7C05F}"/>
              </a:ext>
            </a:extLst>
          </p:cNvPr>
          <p:cNvSpPr>
            <a:spLocks noGrp="1"/>
          </p:cNvSpPr>
          <p:nvPr>
            <p:ph type="sldNum" sz="quarter" idx="12"/>
          </p:nvPr>
        </p:nvSpPr>
        <p:spPr/>
        <p:txBody>
          <a:bodyPr/>
          <a:lstStyle/>
          <a:p>
            <a:fld id="{672390FC-26F5-4B39-9463-667ABE793749}" type="slidenum">
              <a:rPr kumimoji="1" lang="ja-JP" altLang="en-US" smtClean="0"/>
              <a:t>21</a:t>
            </a:fld>
            <a:endParaRPr kumimoji="1" lang="ja-JP" altLang="en-US"/>
          </a:p>
        </p:txBody>
      </p:sp>
      <p:pic>
        <p:nvPicPr>
          <p:cNvPr id="6" name="図 5">
            <a:extLst>
              <a:ext uri="{FF2B5EF4-FFF2-40B4-BE49-F238E27FC236}">
                <a16:creationId xmlns:a16="http://schemas.microsoft.com/office/drawing/2014/main" id="{3B380BA8-CDC4-6441-B822-CE6215364135}"/>
              </a:ext>
            </a:extLst>
          </p:cNvPr>
          <p:cNvPicPr>
            <a:picLocks noChangeAspect="1"/>
          </p:cNvPicPr>
          <p:nvPr/>
        </p:nvPicPr>
        <p:blipFill>
          <a:blip r:embed="rId3"/>
          <a:stretch>
            <a:fillRect/>
          </a:stretch>
        </p:blipFill>
        <p:spPr>
          <a:xfrm>
            <a:off x="544364" y="1328724"/>
            <a:ext cx="11103271" cy="4964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205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8747908"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「集合住宅デジタル高度化協議会」の立ち上げ</a:t>
            </a:r>
          </a:p>
        </p:txBody>
      </p:sp>
      <p:sp>
        <p:nvSpPr>
          <p:cNvPr id="3" name="スライド番号プレースホルダー 2">
            <a:extLst>
              <a:ext uri="{FF2B5EF4-FFF2-40B4-BE49-F238E27FC236}">
                <a16:creationId xmlns:a16="http://schemas.microsoft.com/office/drawing/2014/main" id="{C83ABC83-550C-D86D-7FAF-6044AC46C7C3}"/>
              </a:ext>
            </a:extLst>
          </p:cNvPr>
          <p:cNvSpPr>
            <a:spLocks noGrp="1"/>
          </p:cNvSpPr>
          <p:nvPr>
            <p:ph type="sldNum" sz="quarter" idx="12"/>
          </p:nvPr>
        </p:nvSpPr>
        <p:spPr/>
        <p:txBody>
          <a:bodyPr/>
          <a:lstStyle/>
          <a:p>
            <a:fld id="{672390FC-26F5-4B39-9463-667ABE793749}" type="slidenum">
              <a:rPr kumimoji="1" lang="ja-JP" altLang="en-US" smtClean="0"/>
              <a:t>22</a:t>
            </a:fld>
            <a:endParaRPr kumimoji="1" lang="ja-JP" altLang="en-US"/>
          </a:p>
        </p:txBody>
      </p:sp>
      <p:pic>
        <p:nvPicPr>
          <p:cNvPr id="4098" name="Picture 2">
            <a:extLst>
              <a:ext uri="{FF2B5EF4-FFF2-40B4-BE49-F238E27FC236}">
                <a16:creationId xmlns:a16="http://schemas.microsoft.com/office/drawing/2014/main" id="{5D93165A-7D37-F32F-A5BA-96DE143957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1902" y="2969761"/>
            <a:ext cx="5216525" cy="3081762"/>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62193547-52A3-325E-CB9E-25A93A45CF51}"/>
              </a:ext>
            </a:extLst>
          </p:cNvPr>
          <p:cNvPicPr>
            <a:picLocks noChangeAspect="1"/>
          </p:cNvPicPr>
          <p:nvPr/>
        </p:nvPicPr>
        <p:blipFill>
          <a:blip r:embed="rId4"/>
          <a:stretch>
            <a:fillRect/>
          </a:stretch>
        </p:blipFill>
        <p:spPr>
          <a:xfrm>
            <a:off x="592137" y="1450948"/>
            <a:ext cx="5381625" cy="4600575"/>
          </a:xfrm>
          <a:prstGeom prst="rect">
            <a:avLst/>
          </a:prstGeom>
        </p:spPr>
      </p:pic>
    </p:spTree>
    <p:extLst>
      <p:ext uri="{BB962C8B-B14F-4D97-AF65-F5344CB8AC3E}">
        <p14:creationId xmlns:p14="http://schemas.microsoft.com/office/powerpoint/2010/main" val="3714063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5660524"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「イン地域研究室」の立ち上げ</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00B1EDB7-510A-EDF6-4389-D22AD7037591}"/>
              </a:ext>
            </a:extLst>
          </p:cNvPr>
          <p:cNvSpPr>
            <a:spLocks noGrp="1"/>
          </p:cNvSpPr>
          <p:nvPr>
            <p:ph type="sldNum" sz="quarter" idx="12"/>
          </p:nvPr>
        </p:nvSpPr>
        <p:spPr/>
        <p:txBody>
          <a:bodyPr/>
          <a:lstStyle/>
          <a:p>
            <a:fld id="{672390FC-26F5-4B39-9463-667ABE793749}" type="slidenum">
              <a:rPr kumimoji="1" lang="ja-JP" altLang="en-US" smtClean="0"/>
              <a:t>23</a:t>
            </a:fld>
            <a:endParaRPr kumimoji="1" lang="ja-JP" altLang="en-US"/>
          </a:p>
        </p:txBody>
      </p:sp>
      <p:pic>
        <p:nvPicPr>
          <p:cNvPr id="6" name="図 5">
            <a:extLst>
              <a:ext uri="{FF2B5EF4-FFF2-40B4-BE49-F238E27FC236}">
                <a16:creationId xmlns:a16="http://schemas.microsoft.com/office/drawing/2014/main" id="{F0738675-A984-90B0-8468-D3D91E8D4681}"/>
              </a:ext>
            </a:extLst>
          </p:cNvPr>
          <p:cNvPicPr>
            <a:picLocks noChangeAspect="1"/>
          </p:cNvPicPr>
          <p:nvPr/>
        </p:nvPicPr>
        <p:blipFill rotWithShape="1">
          <a:blip r:embed="rId3"/>
          <a:srcRect l="1094" r="945"/>
          <a:stretch/>
        </p:blipFill>
        <p:spPr>
          <a:xfrm>
            <a:off x="1860550" y="1310509"/>
            <a:ext cx="9029700" cy="5182366"/>
          </a:xfrm>
          <a:prstGeom prst="rect">
            <a:avLst/>
          </a:prstGeom>
        </p:spPr>
      </p:pic>
    </p:spTree>
    <p:extLst>
      <p:ext uri="{BB962C8B-B14F-4D97-AF65-F5344CB8AC3E}">
        <p14:creationId xmlns:p14="http://schemas.microsoft.com/office/powerpoint/2010/main" val="943270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778872"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「イン地域研究室」とは？</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00B1EDB7-510A-EDF6-4389-D22AD7037591}"/>
              </a:ext>
            </a:extLst>
          </p:cNvPr>
          <p:cNvSpPr>
            <a:spLocks noGrp="1"/>
          </p:cNvSpPr>
          <p:nvPr>
            <p:ph type="sldNum" sz="quarter" idx="12"/>
          </p:nvPr>
        </p:nvSpPr>
        <p:spPr/>
        <p:txBody>
          <a:bodyPr/>
          <a:lstStyle/>
          <a:p>
            <a:fld id="{672390FC-26F5-4B39-9463-667ABE793749}" type="slidenum">
              <a:rPr kumimoji="1" lang="ja-JP" altLang="en-US" smtClean="0"/>
              <a:t>24</a:t>
            </a:fld>
            <a:endParaRPr kumimoji="1" lang="ja-JP" altLang="en-US"/>
          </a:p>
        </p:txBody>
      </p:sp>
      <p:sp>
        <p:nvSpPr>
          <p:cNvPr id="5" name="テキスト ボックス 4">
            <a:extLst>
              <a:ext uri="{FF2B5EF4-FFF2-40B4-BE49-F238E27FC236}">
                <a16:creationId xmlns:a16="http://schemas.microsoft.com/office/drawing/2014/main" id="{C220FD45-4F22-BC01-4998-74397F5C8B4A}"/>
              </a:ext>
            </a:extLst>
          </p:cNvPr>
          <p:cNvSpPr txBox="1"/>
          <p:nvPr/>
        </p:nvSpPr>
        <p:spPr>
          <a:xfrm>
            <a:off x="505964" y="1359721"/>
            <a:ext cx="11367421" cy="4401205"/>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サーバ・ネットワークを自由にいじれる「砂場」</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en-US" sz="2800" dirty="0">
                <a:latin typeface="Meiryo UI" panose="020B0604030504040204" pitchFamily="50" charset="-128"/>
                <a:ea typeface="Meiryo UI" panose="020B0604030504040204" pitchFamily="50" charset="-128"/>
              </a:rPr>
              <a:t>車輪の再発明が許される環境</a:t>
            </a:r>
          </a:p>
          <a:p>
            <a:pPr marL="457200" indent="-457200">
              <a:buFont typeface="Wingdings" panose="05000000000000000000" pitchFamily="2" charset="2"/>
              <a:buChar char="ü"/>
            </a:pPr>
            <a:r>
              <a:rPr lang="ja-JP" altLang="en-US" sz="2800" dirty="0">
                <a:latin typeface="Meiryo UI" panose="020B0604030504040204" pitchFamily="50" charset="-128"/>
                <a:ea typeface="Meiryo UI" panose="020B0604030504040204" pitchFamily="50" charset="-128"/>
              </a:rPr>
              <a:t>自発的に技術活動に取り組めるような環境</a:t>
            </a:r>
          </a:p>
          <a:p>
            <a:pPr marL="457200" indent="-457200">
              <a:buFont typeface="Wingdings" panose="05000000000000000000" pitchFamily="2" charset="2"/>
              <a:buChar char="ü"/>
            </a:pPr>
            <a:r>
              <a:rPr lang="ja-JP" altLang="en-US" sz="2800" dirty="0">
                <a:latin typeface="Meiryo UI" panose="020B0604030504040204" pitchFamily="50" charset="-128"/>
                <a:ea typeface="Meiryo UI" panose="020B0604030504040204" pitchFamily="50" charset="-128"/>
              </a:rPr>
              <a:t>上記活動を気持ちよく行える環境</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 まさに</a:t>
            </a:r>
            <a:r>
              <a:rPr lang="ja-JP" altLang="en-US" sz="2800" b="1" dirty="0">
                <a:latin typeface="Meiryo UI" panose="020B0604030504040204" pitchFamily="50" charset="-128"/>
                <a:ea typeface="Meiryo UI" panose="020B0604030504040204" pitchFamily="50" charset="-128"/>
              </a:rPr>
              <a:t>自由実験環境</a:t>
            </a:r>
            <a:endParaRPr lang="en-US" altLang="ja-JP" sz="2800" b="1" dirty="0">
              <a:latin typeface="Meiryo UI" panose="020B0604030504040204" pitchFamily="50" charset="-128"/>
              <a:ea typeface="Meiryo UI" panose="020B0604030504040204" pitchFamily="50" charset="-128"/>
            </a:endParaRPr>
          </a:p>
          <a:p>
            <a:endParaRPr lang="en-US" altLang="ja-JP" sz="2800" b="1" dirty="0">
              <a:latin typeface="Meiryo UI" panose="020B0604030504040204" pitchFamily="50" charset="-128"/>
              <a:ea typeface="Meiryo UI" panose="020B0604030504040204" pitchFamily="50" charset="-128"/>
            </a:endParaRPr>
          </a:p>
          <a:p>
            <a:endParaRPr lang="en-US" altLang="ja-JP" sz="2800" b="1"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a:t>
            </a:r>
            <a:r>
              <a:rPr lang="ja-JP" altLang="en-US" sz="2800" u="sng" dirty="0">
                <a:latin typeface="Meiryo UI" panose="020B0604030504040204" pitchFamily="50" charset="-128"/>
                <a:ea typeface="Meiryo UI" panose="020B0604030504040204" pitchFamily="50" charset="-128"/>
              </a:rPr>
              <a:t>上記を社内ルール、文化を探検しながら構築</a:t>
            </a:r>
          </a:p>
        </p:txBody>
      </p:sp>
      <p:pic>
        <p:nvPicPr>
          <p:cNvPr id="6146" name="Picture 2">
            <a:extLst>
              <a:ext uri="{FF2B5EF4-FFF2-40B4-BE49-F238E27FC236}">
                <a16:creationId xmlns:a16="http://schemas.microsoft.com/office/drawing/2014/main" id="{5CDD5DDC-3500-B95A-33F4-C2FF19DC767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9823" r="30944"/>
          <a:stretch/>
        </p:blipFill>
        <p:spPr bwMode="auto">
          <a:xfrm>
            <a:off x="7969249" y="0"/>
            <a:ext cx="42227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98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1384995"/>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タスク１：部屋の確保</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タスク２：</a:t>
            </a:r>
            <a:r>
              <a:rPr lang="en-US" altLang="ja-JP" sz="2800" dirty="0">
                <a:latin typeface="Meiryo UI" panose="020B0604030504040204" pitchFamily="50" charset="-128"/>
                <a:ea typeface="Meiryo UI" panose="020B0604030504040204" pitchFamily="50" charset="-128"/>
              </a:rPr>
              <a:t>NW</a:t>
            </a:r>
            <a:r>
              <a:rPr lang="ja-JP" altLang="en-US" sz="2800" dirty="0">
                <a:latin typeface="Meiryo UI" panose="020B0604030504040204" pitchFamily="50" charset="-128"/>
                <a:ea typeface="Meiryo UI" panose="020B0604030504040204" pitchFamily="50" charset="-128"/>
              </a:rPr>
              <a:t>の構築</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タスク３：メンバの募集・参加</a:t>
            </a:r>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5660524"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イン地域研究室</a:t>
            </a:r>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の立ち上げ</a:t>
            </a:r>
            <a:endParaRPr lang="en-US" altLang="ja-JP" sz="3600" dirty="0">
              <a:latin typeface="Meiryo UI" panose="020B0604030504040204" pitchFamily="50" charset="-128"/>
              <a:ea typeface="Meiryo UI" panose="020B0604030504040204" pitchFamily="50" charset="-128"/>
            </a:endParaRPr>
          </a:p>
        </p:txBody>
      </p:sp>
      <p:pic>
        <p:nvPicPr>
          <p:cNvPr id="4" name="図 3" descr="ガラスの壁に貼られた付箋">
            <a:extLst>
              <a:ext uri="{FF2B5EF4-FFF2-40B4-BE49-F238E27FC236}">
                <a16:creationId xmlns:a16="http://schemas.microsoft.com/office/drawing/2014/main" id="{BFEC2FB4-BA47-04AB-E817-EB2CD03A70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262" r="24725"/>
          <a:stretch/>
        </p:blipFill>
        <p:spPr>
          <a:xfrm>
            <a:off x="6531476" y="0"/>
            <a:ext cx="5660524" cy="6858000"/>
          </a:xfrm>
          <a:prstGeom prst="rect">
            <a:avLst/>
          </a:prstGeom>
        </p:spPr>
      </p:pic>
      <p:sp>
        <p:nvSpPr>
          <p:cNvPr id="3" name="スライド番号プレースホルダー 2">
            <a:extLst>
              <a:ext uri="{FF2B5EF4-FFF2-40B4-BE49-F238E27FC236}">
                <a16:creationId xmlns:a16="http://schemas.microsoft.com/office/drawing/2014/main" id="{1A75613A-AC34-1BAE-F3DD-BF5A18279B32}"/>
              </a:ext>
            </a:extLst>
          </p:cNvPr>
          <p:cNvSpPr>
            <a:spLocks noGrp="1"/>
          </p:cNvSpPr>
          <p:nvPr>
            <p:ph type="sldNum" sz="quarter" idx="12"/>
          </p:nvPr>
        </p:nvSpPr>
        <p:spPr/>
        <p:txBody>
          <a:bodyPr/>
          <a:lstStyle/>
          <a:p>
            <a:fld id="{672390FC-26F5-4B39-9463-667ABE793749}" type="slidenum">
              <a:rPr kumimoji="1" lang="ja-JP" altLang="en-US" smtClean="0"/>
              <a:t>25</a:t>
            </a:fld>
            <a:endParaRPr kumimoji="1" lang="ja-JP" altLang="en-US"/>
          </a:p>
        </p:txBody>
      </p:sp>
    </p:spTree>
    <p:extLst>
      <p:ext uri="{BB962C8B-B14F-4D97-AF65-F5344CB8AC3E}">
        <p14:creationId xmlns:p14="http://schemas.microsoft.com/office/powerpoint/2010/main" val="3275715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3970318"/>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最初の課題：</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場所の確保</a:t>
            </a:r>
            <a:r>
              <a:rPr lang="en-US" altLang="ja-JP" sz="2800" dirty="0">
                <a:latin typeface="Meiryo UI" panose="020B0604030504040204" pitchFamily="50" charset="-128"/>
                <a:ea typeface="Meiryo UI" panose="020B0604030504040204" pitchFamily="50" charset="-128"/>
              </a:rPr>
              <a:t>』</a:t>
            </a:r>
            <a:br>
              <a:rPr lang="en-US" altLang="ja-JP" sz="2800" dirty="0">
                <a:latin typeface="Meiryo UI" panose="020B0604030504040204" pitchFamily="50" charset="-128"/>
                <a:ea typeface="Meiryo UI" panose="020B0604030504040204" pitchFamily="50" charset="-128"/>
              </a:rPr>
            </a:br>
            <a:br>
              <a:rPr lang="en-US" altLang="ja-JP" sz="2800" dirty="0">
                <a:latin typeface="Meiryo UI" panose="020B0604030504040204" pitchFamily="50" charset="-128"/>
                <a:ea typeface="Meiryo UI" panose="020B0604030504040204" pitchFamily="50" charset="-128"/>
              </a:rPr>
            </a:br>
            <a:r>
              <a:rPr lang="en-US" altLang="ja-JP" sz="2800" dirty="0">
                <a:latin typeface="Meiryo UI" panose="020B0604030504040204" pitchFamily="50" charset="-128"/>
                <a:ea typeface="Meiryo UI" panose="020B0604030504040204" pitchFamily="50" charset="-128"/>
              </a:rPr>
              <a:t>NW</a:t>
            </a:r>
            <a:r>
              <a:rPr lang="ja-JP" altLang="en-US" sz="2800" dirty="0">
                <a:latin typeface="Meiryo UI" panose="020B0604030504040204" pitchFamily="50" charset="-128"/>
                <a:ea typeface="Meiryo UI" panose="020B0604030504040204" pitchFamily="50" charset="-128"/>
              </a:rPr>
              <a:t>機器、サーバなどを置くので、独立した部屋が必要</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（事務所に置くと騒音で苦情がくる）</a:t>
            </a:r>
            <a:br>
              <a:rPr lang="en-US" altLang="ja-JP" sz="2800" dirty="0">
                <a:latin typeface="Meiryo UI" panose="020B0604030504040204" pitchFamily="50" charset="-128"/>
                <a:ea typeface="Meiryo UI" panose="020B0604030504040204" pitchFamily="50" charset="-128"/>
              </a:rPr>
            </a:b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 一番はじめのタスクは部屋探し</a:t>
            </a:r>
            <a:br>
              <a:rPr lang="en-US" altLang="ja-JP" sz="2800" dirty="0">
                <a:latin typeface="Meiryo UI" panose="020B0604030504040204" pitchFamily="50" charset="-128"/>
                <a:ea typeface="Meiryo UI" panose="020B0604030504040204" pitchFamily="50" charset="-128"/>
              </a:rPr>
            </a:b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23620"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タスク１</a:t>
            </a:r>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部屋の確保</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9EFC21A9-DA60-1C90-60BF-AD3DC0816F37}"/>
              </a:ext>
            </a:extLst>
          </p:cNvPr>
          <p:cNvSpPr>
            <a:spLocks noGrp="1"/>
          </p:cNvSpPr>
          <p:nvPr>
            <p:ph type="sldNum" sz="quarter" idx="12"/>
          </p:nvPr>
        </p:nvSpPr>
        <p:spPr/>
        <p:txBody>
          <a:bodyPr/>
          <a:lstStyle/>
          <a:p>
            <a:fld id="{672390FC-26F5-4B39-9463-667ABE793749}" type="slidenum">
              <a:rPr kumimoji="1" lang="ja-JP" altLang="en-US" smtClean="0"/>
              <a:t>26</a:t>
            </a:fld>
            <a:endParaRPr kumimoji="1" lang="ja-JP" altLang="en-US"/>
          </a:p>
        </p:txBody>
      </p:sp>
      <p:pic>
        <p:nvPicPr>
          <p:cNvPr id="6" name="図 5">
            <a:extLst>
              <a:ext uri="{FF2B5EF4-FFF2-40B4-BE49-F238E27FC236}">
                <a16:creationId xmlns:a16="http://schemas.microsoft.com/office/drawing/2014/main" id="{A2BF98ED-0015-52B0-F165-C8BE6E2A48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1852"/>
          <a:stretch/>
        </p:blipFill>
        <p:spPr>
          <a:xfrm>
            <a:off x="8165442" y="2591771"/>
            <a:ext cx="3721100" cy="4266229"/>
          </a:xfrm>
          <a:prstGeom prst="rect">
            <a:avLst/>
          </a:prstGeom>
        </p:spPr>
      </p:pic>
    </p:spTree>
    <p:extLst>
      <p:ext uri="{BB962C8B-B14F-4D97-AF65-F5344CB8AC3E}">
        <p14:creationId xmlns:p14="http://schemas.microsoft.com/office/powerpoint/2010/main" val="334652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3970318"/>
          </a:xfrm>
          <a:prstGeom prst="rect">
            <a:avLst/>
          </a:prstGeom>
          <a:noFill/>
        </p:spPr>
        <p:txBody>
          <a:bodyPr wrap="square">
            <a:spAutoFit/>
          </a:bodyPr>
          <a:lstStyle/>
          <a:p>
            <a:pPr marL="457200" indent="-457200">
              <a:buFont typeface="Wingdings" panose="05000000000000000000" pitchFamily="2" charset="2"/>
              <a:buChar char="ü"/>
            </a:pPr>
            <a:r>
              <a:rPr lang="ja-JP" altLang="en-US" sz="2800" dirty="0">
                <a:latin typeface="Meiryo UI" panose="020B0604030504040204" pitchFamily="50" charset="-128"/>
                <a:ea typeface="Meiryo UI" panose="020B0604030504040204" pitchFamily="50" charset="-128"/>
              </a:rPr>
              <a:t>安価に実現するため、局舎等の既存リソースを活用する</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en-US" sz="2800" dirty="0">
                <a:latin typeface="Meiryo UI" panose="020B0604030504040204" pitchFamily="50" charset="-128"/>
                <a:ea typeface="Meiryo UI" panose="020B0604030504040204" pitchFamily="50" charset="-128"/>
              </a:rPr>
              <a:t>将来的に社外人員も入室できるようにする</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en-US" altLang="ja-JP" sz="2800" dirty="0">
                <a:latin typeface="Meiryo UI" panose="020B0604030504040204" pitchFamily="50" charset="-128"/>
                <a:ea typeface="Meiryo UI" panose="020B0604030504040204" pitchFamily="50" charset="-128"/>
              </a:rPr>
              <a:t>NW</a:t>
            </a:r>
            <a:r>
              <a:rPr lang="ja-JP" altLang="en-US" sz="2800" dirty="0">
                <a:latin typeface="Meiryo UI" panose="020B0604030504040204" pitchFamily="50" charset="-128"/>
                <a:ea typeface="Meiryo UI" panose="020B0604030504040204" pitchFamily="50" charset="-128"/>
              </a:rPr>
              <a:t>・サーバ機器設置のため大容量の電源がある</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en-US" sz="2800" dirty="0">
                <a:latin typeface="Meiryo UI" panose="020B0604030504040204" pitchFamily="50" charset="-128"/>
                <a:ea typeface="Meiryo UI" panose="020B0604030504040204" pitchFamily="50" charset="-128"/>
              </a:rPr>
              <a:t>首都圏の立地（アクセス性）が良い場所</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案</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機械室（局舎）</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en-US" altLang="ja-JP" sz="2800" dirty="0">
                <a:latin typeface="Meiryo UI" panose="020B0604030504040204" pitchFamily="50" charset="-128"/>
                <a:ea typeface="Meiryo UI" panose="020B0604030504040204" pitchFamily="50" charset="-128"/>
              </a:rPr>
              <a:t>NTT</a:t>
            </a:r>
            <a:r>
              <a:rPr lang="ja-JP" altLang="en-US" sz="2800" dirty="0">
                <a:latin typeface="Meiryo UI" panose="020B0604030504040204" pitchFamily="50" charset="-128"/>
                <a:ea typeface="Meiryo UI" panose="020B0604030504040204" pitchFamily="50" charset="-128"/>
              </a:rPr>
              <a:t>東日本データセンタ</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事務棟（昔電話の窓口があった場所）の部屋　　　　　これに決定　　</a:t>
            </a:r>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23620"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タスク１</a:t>
            </a:r>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部屋の確保</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9EFC21A9-DA60-1C90-60BF-AD3DC0816F37}"/>
              </a:ext>
            </a:extLst>
          </p:cNvPr>
          <p:cNvSpPr>
            <a:spLocks noGrp="1"/>
          </p:cNvSpPr>
          <p:nvPr>
            <p:ph type="sldNum" sz="quarter" idx="12"/>
          </p:nvPr>
        </p:nvSpPr>
        <p:spPr/>
        <p:txBody>
          <a:bodyPr/>
          <a:lstStyle/>
          <a:p>
            <a:fld id="{672390FC-26F5-4B39-9463-667ABE793749}" type="slidenum">
              <a:rPr kumimoji="1" lang="ja-JP" altLang="en-US" smtClean="0"/>
              <a:t>27</a:t>
            </a:fld>
            <a:endParaRPr kumimoji="1" lang="ja-JP" altLang="en-US"/>
          </a:p>
        </p:txBody>
      </p:sp>
      <p:sp>
        <p:nvSpPr>
          <p:cNvPr id="4" name="矢印: 下 3">
            <a:extLst>
              <a:ext uri="{FF2B5EF4-FFF2-40B4-BE49-F238E27FC236}">
                <a16:creationId xmlns:a16="http://schemas.microsoft.com/office/drawing/2014/main" id="{17E19A95-44BD-AEE6-2880-14867718D6ED}"/>
              </a:ext>
            </a:extLst>
          </p:cNvPr>
          <p:cNvSpPr/>
          <p:nvPr/>
        </p:nvSpPr>
        <p:spPr>
          <a:xfrm rot="5400000">
            <a:off x="8227213" y="4579746"/>
            <a:ext cx="481263" cy="589547"/>
          </a:xfrm>
          <a:prstGeom prst="downArrow">
            <a:avLst/>
          </a:prstGeom>
          <a:solidFill>
            <a:srgbClr val="FEE002">
              <a:alpha val="60000"/>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8539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2677656"/>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首都圏を中心に事務棟のあるビルをめぐる日々</a:t>
            </a:r>
            <a:r>
              <a:rPr lang="en-US" altLang="ja-JP" sz="2800" dirty="0">
                <a:latin typeface="Meiryo UI" panose="020B0604030504040204" pitchFamily="50" charset="-128"/>
                <a:ea typeface="Meiryo UI" panose="020B0604030504040204" pitchFamily="50" charset="-128"/>
              </a:rPr>
              <a:t>…</a:t>
            </a:r>
          </a:p>
          <a:p>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しばらく使われていない事務棟では雨漏りなども</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ブレーカー条件、耐震性、騒音など</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細かくチェック（不動産管理の方に白い目で見られる</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a:t>
            </a:r>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23620"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タスク１</a:t>
            </a:r>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部屋の確保</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9EFC21A9-DA60-1C90-60BF-AD3DC0816F37}"/>
              </a:ext>
            </a:extLst>
          </p:cNvPr>
          <p:cNvSpPr>
            <a:spLocks noGrp="1"/>
          </p:cNvSpPr>
          <p:nvPr>
            <p:ph type="sldNum" sz="quarter" idx="12"/>
          </p:nvPr>
        </p:nvSpPr>
        <p:spPr/>
        <p:txBody>
          <a:bodyPr/>
          <a:lstStyle/>
          <a:p>
            <a:fld id="{672390FC-26F5-4B39-9463-667ABE793749}" type="slidenum">
              <a:rPr kumimoji="1" lang="ja-JP" altLang="en-US" smtClean="0"/>
              <a:t>28</a:t>
            </a:fld>
            <a:endParaRPr kumimoji="1" lang="ja-JP" altLang="en-US"/>
          </a:p>
        </p:txBody>
      </p:sp>
    </p:spTree>
    <p:extLst>
      <p:ext uri="{BB962C8B-B14F-4D97-AF65-F5344CB8AC3E}">
        <p14:creationId xmlns:p14="http://schemas.microsoft.com/office/powerpoint/2010/main" val="4283292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892552"/>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都内３拠点、埼玉県、神奈川県 計５か所に拠点開設！</a:t>
            </a:r>
            <a:endParaRPr lang="en-US" altLang="ja-JP" sz="2800" dirty="0">
              <a:latin typeface="Meiryo UI" panose="020B0604030504040204" pitchFamily="50" charset="-128"/>
              <a:ea typeface="Meiryo UI" panose="020B0604030504040204" pitchFamily="50" charset="-128"/>
            </a:endParaRPr>
          </a:p>
          <a:p>
            <a:pPr marL="914400" lvl="1" indent="-457200">
              <a:buFont typeface="Wingdings" panose="05000000000000000000" pitchFamily="2" charset="2"/>
              <a:buChar char="Ø"/>
            </a:pPr>
            <a:r>
              <a:rPr lang="ja-JP" altLang="en-US" sz="2400" dirty="0">
                <a:latin typeface="Meiryo UI" panose="020B0604030504040204" pitchFamily="50" charset="-128"/>
                <a:ea typeface="Meiryo UI" panose="020B0604030504040204" pitchFamily="50" charset="-128"/>
              </a:rPr>
              <a:t>いずれも駅チカ、近くに通信建物有で回線良好。最高のロケーション</a:t>
            </a:r>
            <a:endParaRPr lang="en-US" altLang="ja-JP" sz="24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23620"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タスク１</a:t>
            </a:r>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部屋の準備</a:t>
            </a:r>
            <a:endParaRPr lang="en-US" altLang="ja-JP" sz="36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A67D906D-1532-D0CC-EF1F-F5E25B2954E9}"/>
              </a:ext>
            </a:extLst>
          </p:cNvPr>
          <p:cNvSpPr>
            <a:spLocks noGrp="1"/>
          </p:cNvSpPr>
          <p:nvPr>
            <p:ph type="sldNum" sz="quarter" idx="12"/>
          </p:nvPr>
        </p:nvSpPr>
        <p:spPr/>
        <p:txBody>
          <a:bodyPr/>
          <a:lstStyle/>
          <a:p>
            <a:fld id="{672390FC-26F5-4B39-9463-667ABE793749}" type="slidenum">
              <a:rPr kumimoji="1" lang="ja-JP" altLang="en-US" smtClean="0"/>
              <a:t>29</a:t>
            </a:fld>
            <a:endParaRPr kumimoji="1" lang="ja-JP" altLang="en-US"/>
          </a:p>
        </p:txBody>
      </p:sp>
      <p:pic>
        <p:nvPicPr>
          <p:cNvPr id="9" name="図 8">
            <a:extLst>
              <a:ext uri="{FF2B5EF4-FFF2-40B4-BE49-F238E27FC236}">
                <a16:creationId xmlns:a16="http://schemas.microsoft.com/office/drawing/2014/main" id="{D8A5EA65-D7D4-269D-4527-FBDC3DF56D6B}"/>
              </a:ext>
            </a:extLst>
          </p:cNvPr>
          <p:cNvPicPr>
            <a:picLocks noChangeAspect="1"/>
          </p:cNvPicPr>
          <p:nvPr/>
        </p:nvPicPr>
        <p:blipFill>
          <a:blip r:embed="rId2"/>
          <a:stretch>
            <a:fillRect/>
          </a:stretch>
        </p:blipFill>
        <p:spPr>
          <a:xfrm>
            <a:off x="1968500" y="2623532"/>
            <a:ext cx="7850892" cy="4101117"/>
          </a:xfrm>
          <a:prstGeom prst="rect">
            <a:avLst/>
          </a:prstGeom>
        </p:spPr>
      </p:pic>
    </p:spTree>
    <p:extLst>
      <p:ext uri="{BB962C8B-B14F-4D97-AF65-F5344CB8AC3E}">
        <p14:creationId xmlns:p14="http://schemas.microsoft.com/office/powerpoint/2010/main" val="1638575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801314"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略歴＆これまでの経緯</a:t>
            </a:r>
            <a:endParaRPr lang="en-US" altLang="ja-JP" sz="3600"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CC56FA6F-834F-814C-9419-1530431FE9A9}"/>
              </a:ext>
            </a:extLst>
          </p:cNvPr>
          <p:cNvSpPr/>
          <p:nvPr/>
        </p:nvSpPr>
        <p:spPr>
          <a:xfrm>
            <a:off x="222250" y="888676"/>
            <a:ext cx="533400" cy="20066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メイリオ" panose="020B0604030504040204" pitchFamily="50" charset="-128"/>
                <a:ea typeface="メイリオ" panose="020B0604030504040204" pitchFamily="50" charset="-128"/>
              </a:rPr>
              <a:t>学生時代</a:t>
            </a:r>
          </a:p>
        </p:txBody>
      </p:sp>
      <p:sp>
        <p:nvSpPr>
          <p:cNvPr id="6" name="正方形/長方形 5">
            <a:extLst>
              <a:ext uri="{FF2B5EF4-FFF2-40B4-BE49-F238E27FC236}">
                <a16:creationId xmlns:a16="http://schemas.microsoft.com/office/drawing/2014/main" id="{853C911B-C133-FC8D-7C6F-0ECAC3E09B23}"/>
              </a:ext>
            </a:extLst>
          </p:cNvPr>
          <p:cNvSpPr/>
          <p:nvPr/>
        </p:nvSpPr>
        <p:spPr>
          <a:xfrm>
            <a:off x="222250" y="5412444"/>
            <a:ext cx="533400" cy="126299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メイリオ" panose="020B0604030504040204" pitchFamily="50" charset="-128"/>
                <a:ea typeface="メイリオ" panose="020B0604030504040204" pitchFamily="50" charset="-128"/>
              </a:rPr>
              <a:t>就職後</a:t>
            </a:r>
          </a:p>
        </p:txBody>
      </p:sp>
      <p:sp>
        <p:nvSpPr>
          <p:cNvPr id="10" name="テキスト ボックス 9">
            <a:extLst>
              <a:ext uri="{FF2B5EF4-FFF2-40B4-BE49-F238E27FC236}">
                <a16:creationId xmlns:a16="http://schemas.microsoft.com/office/drawing/2014/main" id="{AE6AE692-8C2B-62F3-E9D6-346F0CF1CE37}"/>
              </a:ext>
            </a:extLst>
          </p:cNvPr>
          <p:cNvSpPr txBox="1"/>
          <p:nvPr/>
        </p:nvSpPr>
        <p:spPr>
          <a:xfrm>
            <a:off x="2152650" y="928556"/>
            <a:ext cx="9684061" cy="5632311"/>
          </a:xfrm>
          <a:prstGeom prst="rect">
            <a:avLst/>
          </a:prstGeom>
          <a:noFill/>
        </p:spPr>
        <p:txBody>
          <a:bodyPr wrap="none" rtlCol="0">
            <a:spAutoFit/>
          </a:bodyPr>
          <a:lstStyle/>
          <a:p>
            <a:pPr marL="342900" indent="-34290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大学のアマチュア無線サークルでデジタル通信、</a:t>
            </a:r>
            <a:r>
              <a:rPr kumimoji="1" lang="en-US" altLang="ja-JP" sz="2400" dirty="0">
                <a:latin typeface="メイリオ" panose="020B0604030504040204" pitchFamily="50" charset="-128"/>
                <a:ea typeface="メイリオ" panose="020B0604030504040204" pitchFamily="50" charset="-128"/>
              </a:rPr>
              <a:t>NW</a:t>
            </a:r>
            <a:r>
              <a:rPr kumimoji="1" lang="ja-JP" altLang="en-US" sz="2400" dirty="0">
                <a:latin typeface="メイリオ" panose="020B0604030504040204" pitchFamily="50" charset="-128"/>
                <a:ea typeface="メイリオ" panose="020B0604030504040204" pitchFamily="50" charset="-128"/>
              </a:rPr>
              <a:t>に興味を持つ</a:t>
            </a:r>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地元のケーブルテレビ会社でバイト、技術を身に着ける</a:t>
            </a: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ついに、自前</a:t>
            </a:r>
            <a:r>
              <a:rPr kumimoji="1" lang="en-US" altLang="ja-JP" sz="2400" dirty="0">
                <a:latin typeface="メイリオ" panose="020B0604030504040204" pitchFamily="50" charset="-128"/>
                <a:ea typeface="メイリオ" panose="020B0604030504040204" pitchFamily="50" charset="-128"/>
              </a:rPr>
              <a:t>ISP</a:t>
            </a:r>
            <a:r>
              <a:rPr kumimoji="1" lang="ja-JP" altLang="en-US" sz="2400" dirty="0">
                <a:latin typeface="メイリオ" panose="020B0604030504040204" pitchFamily="50" charset="-128"/>
                <a:ea typeface="メイリオ" panose="020B0604030504040204" pitchFamily="50" charset="-128"/>
              </a:rPr>
              <a:t>を構築する。</a:t>
            </a:r>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登さんから</a:t>
            </a:r>
            <a:r>
              <a:rPr kumimoji="1" lang="en-US" altLang="ja-JP" sz="2400" dirty="0">
                <a:latin typeface="メイリオ" panose="020B0604030504040204" pitchFamily="50" charset="-128"/>
                <a:ea typeface="メイリオ" panose="020B0604030504040204" pitchFamily="50" charset="-128"/>
              </a:rPr>
              <a:t>NTT</a:t>
            </a:r>
            <a:r>
              <a:rPr kumimoji="1" lang="ja-JP" altLang="en-US" sz="2400" dirty="0">
                <a:latin typeface="メイリオ" panose="020B0604030504040204" pitchFamily="50" charset="-128"/>
                <a:ea typeface="メイリオ" panose="020B0604030504040204" pitchFamily="50" charset="-128"/>
              </a:rPr>
              <a:t>東日本の紹介を受ける。興味を持つ。</a:t>
            </a:r>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en-US" altLang="ja-JP" sz="2400" dirty="0">
                <a:latin typeface="メイリオ" panose="020B0604030504040204" pitchFamily="50" charset="-128"/>
                <a:ea typeface="メイリオ" panose="020B0604030504040204" pitchFamily="50" charset="-128"/>
              </a:rPr>
              <a:t>NTT</a:t>
            </a:r>
            <a:r>
              <a:rPr kumimoji="1" lang="ja-JP" altLang="en-US" sz="2400" dirty="0">
                <a:latin typeface="メイリオ" panose="020B0604030504040204" pitchFamily="50" charset="-128"/>
                <a:ea typeface="メイリオ" panose="020B0604030504040204" pitchFamily="50" charset="-128"/>
              </a:rPr>
              <a:t>東日本入社・東京の局舎内設備の構築保守を担当</a:t>
            </a:r>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特殊局入局</a:t>
            </a:r>
            <a:endParaRPr kumimoji="1" lang="en-US" altLang="ja-JP" sz="24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86C1C64A-A4C0-272F-F652-454B6BDD02F3}"/>
              </a:ext>
            </a:extLst>
          </p:cNvPr>
          <p:cNvSpPr txBox="1"/>
          <p:nvPr/>
        </p:nvSpPr>
        <p:spPr>
          <a:xfrm>
            <a:off x="826414" y="912584"/>
            <a:ext cx="1255472" cy="5632311"/>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rPr>
              <a:t>2018</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r>
              <a:rPr lang="en-US" altLang="ja-JP" sz="2400" dirty="0">
                <a:latin typeface="メイリオ" panose="020B0604030504040204" pitchFamily="50" charset="-128"/>
                <a:ea typeface="メイリオ" panose="020B0604030504040204" pitchFamily="50" charset="-128"/>
              </a:rPr>
              <a:t>2022</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r>
              <a:rPr kumimoji="1" lang="en-US" altLang="ja-JP" sz="2400" dirty="0">
                <a:latin typeface="メイリオ" panose="020B0604030504040204" pitchFamily="50" charset="-128"/>
                <a:ea typeface="メイリオ" panose="020B0604030504040204" pitchFamily="50" charset="-128"/>
              </a:rPr>
              <a:t>2023</a:t>
            </a:r>
            <a:r>
              <a:rPr lang="ja-JP" altLang="en-US"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13" name="二等辺三角形 12">
            <a:extLst>
              <a:ext uri="{FF2B5EF4-FFF2-40B4-BE49-F238E27FC236}">
                <a16:creationId xmlns:a16="http://schemas.microsoft.com/office/drawing/2014/main" id="{07276F03-65F1-9DF6-33C1-4EA17609FEFB}"/>
              </a:ext>
            </a:extLst>
          </p:cNvPr>
          <p:cNvSpPr/>
          <p:nvPr/>
        </p:nvSpPr>
        <p:spPr>
          <a:xfrm rot="10800000">
            <a:off x="6070600" y="2154304"/>
            <a:ext cx="819176" cy="203038"/>
          </a:xfrm>
          <a:prstGeom prst="triangle">
            <a:avLst/>
          </a:prstGeom>
          <a:solidFill>
            <a:srgbClr val="FEEC6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3">
            <a:extLst>
              <a:ext uri="{FF2B5EF4-FFF2-40B4-BE49-F238E27FC236}">
                <a16:creationId xmlns:a16="http://schemas.microsoft.com/office/drawing/2014/main" id="{6EDE4190-5F5F-BA86-C3B6-8DBD30175633}"/>
              </a:ext>
            </a:extLst>
          </p:cNvPr>
          <p:cNvSpPr>
            <a:spLocks noGrp="1"/>
          </p:cNvSpPr>
          <p:nvPr>
            <p:ph type="sldNum" sz="quarter" idx="12"/>
          </p:nvPr>
        </p:nvSpPr>
        <p:spPr/>
        <p:txBody>
          <a:bodyPr/>
          <a:lstStyle/>
          <a:p>
            <a:fld id="{672390FC-26F5-4B39-9463-667ABE793749}" type="slidenum">
              <a:rPr kumimoji="1" lang="ja-JP" altLang="en-US" smtClean="0"/>
              <a:t>3</a:t>
            </a:fld>
            <a:endParaRPr kumimoji="1" lang="ja-JP" altLang="en-US"/>
          </a:p>
        </p:txBody>
      </p:sp>
      <p:grpSp>
        <p:nvGrpSpPr>
          <p:cNvPr id="8" name="グループ化 7">
            <a:extLst>
              <a:ext uri="{FF2B5EF4-FFF2-40B4-BE49-F238E27FC236}">
                <a16:creationId xmlns:a16="http://schemas.microsoft.com/office/drawing/2014/main" id="{8C4627E2-E18A-7FCB-37E4-E76C856A8EA6}"/>
              </a:ext>
            </a:extLst>
          </p:cNvPr>
          <p:cNvGrpSpPr/>
          <p:nvPr/>
        </p:nvGrpSpPr>
        <p:grpSpPr>
          <a:xfrm>
            <a:off x="5142638" y="2915615"/>
            <a:ext cx="6871717" cy="2560529"/>
            <a:chOff x="3529283" y="2962705"/>
            <a:chExt cx="6871717" cy="2560529"/>
          </a:xfrm>
        </p:grpSpPr>
        <p:grpSp>
          <p:nvGrpSpPr>
            <p:cNvPr id="11" name="グループ化 10">
              <a:extLst>
                <a:ext uri="{FF2B5EF4-FFF2-40B4-BE49-F238E27FC236}">
                  <a16:creationId xmlns:a16="http://schemas.microsoft.com/office/drawing/2014/main" id="{178A8839-C688-95A8-6134-BE8DBEFDBFB0}"/>
                </a:ext>
              </a:extLst>
            </p:cNvPr>
            <p:cNvGrpSpPr/>
            <p:nvPr/>
          </p:nvGrpSpPr>
          <p:grpSpPr>
            <a:xfrm>
              <a:off x="3529283" y="2962705"/>
              <a:ext cx="6871717" cy="2560529"/>
              <a:chOff x="4988019" y="3529124"/>
              <a:chExt cx="6871717" cy="2560529"/>
            </a:xfrm>
          </p:grpSpPr>
          <p:pic>
            <p:nvPicPr>
              <p:cNvPr id="4" name="図 3">
                <a:extLst>
                  <a:ext uri="{FF2B5EF4-FFF2-40B4-BE49-F238E27FC236}">
                    <a16:creationId xmlns:a16="http://schemas.microsoft.com/office/drawing/2014/main" id="{269FD072-760B-5E3F-29D6-5768C4E110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2282"/>
              <a:stretch/>
            </p:blipFill>
            <p:spPr>
              <a:xfrm rot="5400000">
                <a:off x="9343980" y="3573898"/>
                <a:ext cx="2560529" cy="2470982"/>
              </a:xfrm>
              <a:prstGeom prst="rect">
                <a:avLst/>
              </a:prstGeom>
            </p:spPr>
          </p:pic>
          <p:sp>
            <p:nvSpPr>
              <p:cNvPr id="7" name="テキスト ボックス 6">
                <a:extLst>
                  <a:ext uri="{FF2B5EF4-FFF2-40B4-BE49-F238E27FC236}">
                    <a16:creationId xmlns:a16="http://schemas.microsoft.com/office/drawing/2014/main" id="{CF85B021-D72E-46F5-4D49-A17219F1A43D}"/>
                  </a:ext>
                </a:extLst>
              </p:cNvPr>
              <p:cNvSpPr txBox="1"/>
              <p:nvPr/>
            </p:nvSpPr>
            <p:spPr>
              <a:xfrm>
                <a:off x="4988019" y="3995419"/>
                <a:ext cx="3702234" cy="707886"/>
              </a:xfrm>
              <a:prstGeom prst="rect">
                <a:avLst/>
              </a:prstGeom>
              <a:noFill/>
            </p:spPr>
            <p:txBody>
              <a:bodyPr wrap="square">
                <a:spAutoFit/>
              </a:bodyPr>
              <a:lstStyle/>
              <a:p>
                <a:r>
                  <a:rPr kumimoji="1" lang="ja-JP" altLang="en-US" sz="2000" dirty="0">
                    <a:latin typeface="Meiryo UI" panose="020B0604030504040204" pitchFamily="50" charset="-128"/>
                    <a:ea typeface="Meiryo UI" panose="020B0604030504040204" pitchFamily="50" charset="-128"/>
                  </a:rPr>
                  <a:t>はじめて取得した自分の</a:t>
                </a:r>
                <a:r>
                  <a:rPr kumimoji="1" lang="en-US" altLang="ja-JP" sz="2000" dirty="0">
                    <a:latin typeface="Meiryo UI" panose="020B0604030504040204" pitchFamily="50" charset="-128"/>
                    <a:ea typeface="Meiryo UI" panose="020B0604030504040204" pitchFamily="50" charset="-128"/>
                  </a:rPr>
                  <a:t>AS</a:t>
                </a:r>
                <a:r>
                  <a:rPr kumimoji="1" lang="ja-JP" altLang="en-US" sz="2000" dirty="0">
                    <a:latin typeface="Meiryo UI" panose="020B0604030504040204" pitchFamily="50" charset="-128"/>
                    <a:ea typeface="Meiryo UI" panose="020B0604030504040204" pitchFamily="50" charset="-128"/>
                  </a:rPr>
                  <a:t>番号が動いていたルータ（自宅）</a:t>
                </a:r>
                <a:endParaRPr kumimoji="1" lang="en-US" altLang="ja-JP" sz="2000" dirty="0">
                  <a:latin typeface="Meiryo UI" panose="020B0604030504040204" pitchFamily="50" charset="-128"/>
                  <a:ea typeface="Meiryo UI" panose="020B0604030504040204" pitchFamily="50" charset="-128"/>
                </a:endParaRPr>
              </a:p>
            </p:txBody>
          </p:sp>
        </p:grpSp>
        <p:sp>
          <p:nvSpPr>
            <p:cNvPr id="3" name="テキスト ボックス 2">
              <a:extLst>
                <a:ext uri="{FF2B5EF4-FFF2-40B4-BE49-F238E27FC236}">
                  <a16:creationId xmlns:a16="http://schemas.microsoft.com/office/drawing/2014/main" id="{011E5F3B-3CA1-44E0-6353-06EC34733FE8}"/>
                </a:ext>
              </a:extLst>
            </p:cNvPr>
            <p:cNvSpPr txBox="1"/>
            <p:nvPr/>
          </p:nvSpPr>
          <p:spPr>
            <a:xfrm>
              <a:off x="7014315" y="3189157"/>
              <a:ext cx="954107" cy="1015663"/>
            </a:xfrm>
            <a:prstGeom prst="rect">
              <a:avLst/>
            </a:prstGeom>
            <a:noFill/>
          </p:spPr>
          <p:txBody>
            <a:bodyPr wrap="none" rtlCol="0">
              <a:spAutoFit/>
            </a:bodyPr>
            <a:lstStyle/>
            <a:p>
              <a:r>
                <a:rPr kumimoji="1" lang="ja-JP" altLang="en-US" sz="6000" dirty="0"/>
                <a:t>➡</a:t>
              </a:r>
            </a:p>
          </p:txBody>
        </p:sp>
      </p:grpSp>
    </p:spTree>
    <p:extLst>
      <p:ext uri="{BB962C8B-B14F-4D97-AF65-F5344CB8AC3E}">
        <p14:creationId xmlns:p14="http://schemas.microsoft.com/office/powerpoint/2010/main" val="2051223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523220"/>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ラックの調達、組み立ても当然自前で実施</a:t>
            </a:r>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23620"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タスク１</a:t>
            </a:r>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部屋の準備</a:t>
            </a:r>
            <a:endParaRPr lang="en-US" altLang="ja-JP" sz="3600" dirty="0">
              <a:latin typeface="Meiryo UI" panose="020B0604030504040204" pitchFamily="50" charset="-128"/>
              <a:ea typeface="Meiryo UI" panose="020B0604030504040204" pitchFamily="50" charset="-128"/>
            </a:endParaRPr>
          </a:p>
        </p:txBody>
      </p:sp>
      <p:pic>
        <p:nvPicPr>
          <p:cNvPr id="1026" name="Picture 2" descr="写真の説明はありません。">
            <a:extLst>
              <a:ext uri="{FF2B5EF4-FFF2-40B4-BE49-F238E27FC236}">
                <a16:creationId xmlns:a16="http://schemas.microsoft.com/office/drawing/2014/main" id="{2B0ECF08-C6D1-BB74-C4FD-8E38CB7094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46950" y="969524"/>
            <a:ext cx="4215281" cy="5665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写真の説明はありません。">
            <a:extLst>
              <a:ext uri="{FF2B5EF4-FFF2-40B4-BE49-F238E27FC236}">
                <a16:creationId xmlns:a16="http://schemas.microsoft.com/office/drawing/2014/main" id="{DEAF5EC4-C2E1-B7AF-527C-5674F325F5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1450" y="2506278"/>
            <a:ext cx="5505450" cy="4129088"/>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87FBF87B-836D-28EE-899E-E411A35392B0}"/>
              </a:ext>
            </a:extLst>
          </p:cNvPr>
          <p:cNvSpPr>
            <a:spLocks noGrp="1"/>
          </p:cNvSpPr>
          <p:nvPr>
            <p:ph type="sldNum" sz="quarter" idx="12"/>
          </p:nvPr>
        </p:nvSpPr>
        <p:spPr/>
        <p:txBody>
          <a:bodyPr/>
          <a:lstStyle/>
          <a:p>
            <a:fld id="{672390FC-26F5-4B39-9463-667ABE793749}" type="slidenum">
              <a:rPr kumimoji="1" lang="ja-JP" altLang="en-US" smtClean="0"/>
              <a:t>30</a:t>
            </a:fld>
            <a:endParaRPr kumimoji="1" lang="ja-JP" altLang="en-US"/>
          </a:p>
        </p:txBody>
      </p:sp>
    </p:spTree>
    <p:extLst>
      <p:ext uri="{BB962C8B-B14F-4D97-AF65-F5344CB8AC3E}">
        <p14:creationId xmlns:p14="http://schemas.microsoft.com/office/powerpoint/2010/main" val="1947647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3539430"/>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タスク２：</a:t>
            </a:r>
            <a:r>
              <a:rPr lang="en-US" altLang="ja-JP" sz="2800" dirty="0">
                <a:latin typeface="Meiryo UI" panose="020B0604030504040204" pitchFamily="50" charset="-128"/>
                <a:ea typeface="Meiryo UI" panose="020B0604030504040204" pitchFamily="50" charset="-128"/>
              </a:rPr>
              <a:t>NW</a:t>
            </a:r>
            <a:r>
              <a:rPr lang="ja-JP" altLang="en-US" sz="2800" dirty="0">
                <a:latin typeface="Meiryo UI" panose="020B0604030504040204" pitchFamily="50" charset="-128"/>
                <a:ea typeface="Meiryo UI" panose="020B0604030504040204" pitchFamily="50" charset="-128"/>
              </a:rPr>
              <a:t>の構築</a:t>
            </a:r>
            <a:br>
              <a:rPr lang="en-US" altLang="ja-JP" sz="2800" dirty="0">
                <a:latin typeface="Meiryo UI" panose="020B0604030504040204" pitchFamily="50" charset="-128"/>
                <a:ea typeface="Meiryo UI" panose="020B0604030504040204" pitchFamily="50" charset="-128"/>
              </a:rPr>
            </a:b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各拠点で実験が行えるよう、拠点間</a:t>
            </a:r>
            <a:r>
              <a:rPr lang="en-US" altLang="ja-JP" sz="2800" dirty="0">
                <a:latin typeface="Meiryo UI" panose="020B0604030504040204" pitchFamily="50" charset="-128"/>
                <a:ea typeface="Meiryo UI" panose="020B0604030504040204" pitchFamily="50" charset="-128"/>
              </a:rPr>
              <a:t>NW</a:t>
            </a:r>
            <a:r>
              <a:rPr lang="ja-JP" altLang="en-US" sz="2800" dirty="0">
                <a:latin typeface="Meiryo UI" panose="020B0604030504040204" pitchFamily="50" charset="-128"/>
                <a:ea typeface="Meiryo UI" panose="020B0604030504040204" pitchFamily="50" charset="-128"/>
              </a:rPr>
              <a:t>を構築する必要があった</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もちろん、</a:t>
            </a:r>
            <a:r>
              <a:rPr lang="en-US" altLang="ja-JP" sz="2800" dirty="0">
                <a:latin typeface="Meiryo UI" panose="020B0604030504040204" pitchFamily="50" charset="-128"/>
                <a:ea typeface="Meiryo UI" panose="020B0604030504040204" pitchFamily="50" charset="-128"/>
              </a:rPr>
              <a:t>DF</a:t>
            </a:r>
            <a:r>
              <a:rPr lang="ja-JP" altLang="en-US" sz="2800" dirty="0">
                <a:latin typeface="Meiryo UI" panose="020B0604030504040204" pitchFamily="50" charset="-128"/>
                <a:ea typeface="Meiryo UI" panose="020B0604030504040204" pitchFamily="50" charset="-128"/>
              </a:rPr>
              <a:t>を活用して自前構築しようとしたが</a:t>
            </a:r>
            <a:r>
              <a:rPr lang="en-US" altLang="ja-JP" sz="2800" dirty="0">
                <a:latin typeface="Meiryo UI" panose="020B0604030504040204" pitchFamily="50" charset="-128"/>
                <a:ea typeface="Meiryo UI" panose="020B0604030504040204" pitchFamily="50" charset="-128"/>
              </a:rPr>
              <a:t>…</a:t>
            </a:r>
            <a:br>
              <a:rPr lang="en-US" altLang="ja-JP" sz="2800" dirty="0">
                <a:latin typeface="Meiryo UI" panose="020B0604030504040204" pitchFamily="50" charset="-128"/>
                <a:ea typeface="Meiryo UI" panose="020B0604030504040204" pitchFamily="50" charset="-128"/>
              </a:rPr>
            </a:b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➡こちらも苦難の連続</a:t>
            </a:r>
            <a:r>
              <a:rPr lang="en-US" altLang="ja-JP" sz="2800" dirty="0">
                <a:latin typeface="Meiryo UI" panose="020B0604030504040204" pitchFamily="50" charset="-128"/>
                <a:ea typeface="Meiryo UI" panose="020B0604030504040204" pitchFamily="50" charset="-128"/>
              </a:rPr>
              <a:t>…</a:t>
            </a:r>
          </a:p>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60489"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タスク２</a:t>
            </a:r>
            <a:r>
              <a:rPr lang="en-US" altLang="ja-JP" sz="3600" dirty="0">
                <a:latin typeface="Meiryo UI" panose="020B0604030504040204" pitchFamily="50" charset="-128"/>
                <a:ea typeface="Meiryo UI" panose="020B0604030504040204" pitchFamily="50" charset="-128"/>
              </a:rPr>
              <a:t>】 NW</a:t>
            </a:r>
            <a:r>
              <a:rPr lang="ja-JP" altLang="en-US" sz="3600" dirty="0">
                <a:latin typeface="Meiryo UI" panose="020B0604030504040204" pitchFamily="50" charset="-128"/>
                <a:ea typeface="Meiryo UI" panose="020B0604030504040204" pitchFamily="50" charset="-128"/>
              </a:rPr>
              <a:t>の構築</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2B31E9C3-FAAE-3EFE-8F44-EFAB41DC197A}"/>
              </a:ext>
            </a:extLst>
          </p:cNvPr>
          <p:cNvSpPr>
            <a:spLocks noGrp="1"/>
          </p:cNvSpPr>
          <p:nvPr>
            <p:ph type="sldNum" sz="quarter" idx="12"/>
          </p:nvPr>
        </p:nvSpPr>
        <p:spPr/>
        <p:txBody>
          <a:bodyPr/>
          <a:lstStyle/>
          <a:p>
            <a:fld id="{672390FC-26F5-4B39-9463-667ABE793749}" type="slidenum">
              <a:rPr kumimoji="1" lang="ja-JP" altLang="en-US" smtClean="0"/>
              <a:t>31</a:t>
            </a:fld>
            <a:endParaRPr kumimoji="1" lang="ja-JP" altLang="en-US"/>
          </a:p>
        </p:txBody>
      </p:sp>
    </p:spTree>
    <p:extLst>
      <p:ext uri="{BB962C8B-B14F-4D97-AF65-F5344CB8AC3E}">
        <p14:creationId xmlns:p14="http://schemas.microsoft.com/office/powerpoint/2010/main" val="2806417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938221" y="1201839"/>
            <a:ext cx="10409229" cy="3108543"/>
          </a:xfrm>
          <a:prstGeom prst="rect">
            <a:avLst/>
          </a:prstGeom>
          <a:noFill/>
        </p:spPr>
        <p:txBody>
          <a:bodyPr wrap="square">
            <a:spAutoFit/>
          </a:bodyPr>
          <a:lstStyle/>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pPr algn="ctr"/>
            <a:r>
              <a:rPr lang="en-US" altLang="ja-JP" sz="2800" dirty="0">
                <a:latin typeface="Meiryo UI" panose="020B0604030504040204" pitchFamily="50" charset="-128"/>
                <a:ea typeface="Meiryo UI" panose="020B0604030504040204" pitchFamily="50" charset="-128"/>
              </a:rPr>
              <a:t>『NTT</a:t>
            </a:r>
            <a:r>
              <a:rPr lang="ja-JP" altLang="en-US" sz="2800" dirty="0">
                <a:latin typeface="Meiryo UI" panose="020B0604030504040204" pitchFamily="50" charset="-128"/>
                <a:ea typeface="Meiryo UI" panose="020B0604030504040204" pitchFamily="50" charset="-128"/>
              </a:rPr>
              <a:t>東日本に就職すればダークファイバとか使い放題だよね</a:t>
            </a:r>
            <a:r>
              <a:rPr lang="en-US" altLang="ja-JP" sz="2800" dirty="0">
                <a:latin typeface="Meiryo UI" panose="020B0604030504040204" pitchFamily="50" charset="-128"/>
                <a:ea typeface="Meiryo UI" panose="020B0604030504040204" pitchFamily="50" charset="-128"/>
              </a:rPr>
              <a:t>』</a:t>
            </a:r>
          </a:p>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と思っていた時代がありました</a:t>
            </a:r>
            <a:r>
              <a:rPr lang="en-US" altLang="ja-JP" sz="2800" dirty="0">
                <a:latin typeface="Meiryo UI" panose="020B0604030504040204" pitchFamily="50" charset="-128"/>
                <a:ea typeface="Meiryo UI" panose="020B0604030504040204" pitchFamily="50" charset="-128"/>
              </a:rPr>
              <a:t>…</a:t>
            </a: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60489"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タスク２</a:t>
            </a:r>
            <a:r>
              <a:rPr lang="en-US" altLang="ja-JP" sz="3600" dirty="0">
                <a:latin typeface="Meiryo UI" panose="020B0604030504040204" pitchFamily="50" charset="-128"/>
                <a:ea typeface="Meiryo UI" panose="020B0604030504040204" pitchFamily="50" charset="-128"/>
              </a:rPr>
              <a:t>】 NW</a:t>
            </a:r>
            <a:r>
              <a:rPr lang="ja-JP" altLang="en-US" sz="3600" dirty="0">
                <a:latin typeface="Meiryo UI" panose="020B0604030504040204" pitchFamily="50" charset="-128"/>
                <a:ea typeface="Meiryo UI" panose="020B0604030504040204" pitchFamily="50" charset="-128"/>
              </a:rPr>
              <a:t>の構築</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DD558881-88E4-5AE9-EB2A-EE484F5FF215}"/>
              </a:ext>
            </a:extLst>
          </p:cNvPr>
          <p:cNvSpPr>
            <a:spLocks noGrp="1"/>
          </p:cNvSpPr>
          <p:nvPr>
            <p:ph type="sldNum" sz="quarter" idx="12"/>
          </p:nvPr>
        </p:nvSpPr>
        <p:spPr/>
        <p:txBody>
          <a:bodyPr/>
          <a:lstStyle/>
          <a:p>
            <a:fld id="{672390FC-26F5-4B39-9463-667ABE793749}" type="slidenum">
              <a:rPr kumimoji="1" lang="ja-JP" altLang="en-US" smtClean="0"/>
              <a:t>32</a:t>
            </a:fld>
            <a:endParaRPr kumimoji="1" lang="ja-JP" altLang="en-US"/>
          </a:p>
        </p:txBody>
      </p:sp>
    </p:spTree>
    <p:extLst>
      <p:ext uri="{BB962C8B-B14F-4D97-AF65-F5344CB8AC3E}">
        <p14:creationId xmlns:p14="http://schemas.microsoft.com/office/powerpoint/2010/main" val="3518161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1261884"/>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（一部の）皆様がよくつかっていらっしゃるこのサイトはすごく便利</a:t>
            </a: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始点と終点をポチポチすれば大体２か月弱で回線が提供される</a:t>
            </a:r>
            <a:endParaRPr lang="en-US" altLang="ja-JP" sz="2800" dirty="0">
              <a:latin typeface="Meiryo UI" panose="020B0604030504040204" pitchFamily="50" charset="-128"/>
              <a:ea typeface="Meiryo UI" panose="020B0604030504040204" pitchFamily="50" charset="-128"/>
            </a:endParaRPr>
          </a:p>
          <a:p>
            <a:pPr algn="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入社前の経験によります　　　</a:t>
            </a: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60489"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タスク２</a:t>
            </a:r>
            <a:r>
              <a:rPr lang="en-US" altLang="ja-JP" sz="3600" dirty="0">
                <a:latin typeface="Meiryo UI" panose="020B0604030504040204" pitchFamily="50" charset="-128"/>
                <a:ea typeface="Meiryo UI" panose="020B0604030504040204" pitchFamily="50" charset="-128"/>
              </a:rPr>
              <a:t>】 NW</a:t>
            </a:r>
            <a:r>
              <a:rPr lang="ja-JP" altLang="en-US" sz="3600" dirty="0">
                <a:latin typeface="Meiryo UI" panose="020B0604030504040204" pitchFamily="50" charset="-128"/>
                <a:ea typeface="Meiryo UI" panose="020B0604030504040204" pitchFamily="50" charset="-128"/>
              </a:rPr>
              <a:t>の構築</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6970004-FFCD-4D93-8268-6C47BB394B26}"/>
              </a:ext>
            </a:extLst>
          </p:cNvPr>
          <p:cNvSpPr>
            <a:spLocks noGrp="1"/>
          </p:cNvSpPr>
          <p:nvPr>
            <p:ph type="sldNum" sz="quarter" idx="12"/>
          </p:nvPr>
        </p:nvSpPr>
        <p:spPr/>
        <p:txBody>
          <a:bodyPr/>
          <a:lstStyle/>
          <a:p>
            <a:fld id="{672390FC-26F5-4B39-9463-667ABE793749}" type="slidenum">
              <a:rPr kumimoji="1" lang="ja-JP" altLang="en-US" smtClean="0"/>
              <a:t>33</a:t>
            </a:fld>
            <a:endParaRPr kumimoji="1" lang="ja-JP" altLang="en-US"/>
          </a:p>
        </p:txBody>
      </p:sp>
      <p:pic>
        <p:nvPicPr>
          <p:cNvPr id="8" name="図 7">
            <a:extLst>
              <a:ext uri="{FF2B5EF4-FFF2-40B4-BE49-F238E27FC236}">
                <a16:creationId xmlns:a16="http://schemas.microsoft.com/office/drawing/2014/main" id="{6B682FC7-EA2C-373F-93E2-0C8F79DF05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5358" y="2765476"/>
            <a:ext cx="6681283" cy="3769331"/>
          </a:xfrm>
          <a:prstGeom prst="rect">
            <a:avLst/>
          </a:prstGeom>
          <a:ln>
            <a:noFill/>
          </a:ln>
          <a:effectLst>
            <a:outerShdw blurRad="292100" dist="139700" dir="2700000" algn="tl" rotWithShape="0">
              <a:srgbClr val="333333">
                <a:alpha val="65000"/>
              </a:srgbClr>
            </a:outerShdw>
          </a:effectLst>
        </p:spPr>
      </p:pic>
      <p:sp>
        <p:nvSpPr>
          <p:cNvPr id="9" name="テキスト ボックス 8">
            <a:extLst>
              <a:ext uri="{FF2B5EF4-FFF2-40B4-BE49-F238E27FC236}">
                <a16:creationId xmlns:a16="http://schemas.microsoft.com/office/drawing/2014/main" id="{F4CAA549-1CBA-05F0-F20C-BD189247712F}"/>
              </a:ext>
            </a:extLst>
          </p:cNvPr>
          <p:cNvSpPr txBox="1"/>
          <p:nvPr/>
        </p:nvSpPr>
        <p:spPr>
          <a:xfrm>
            <a:off x="7519057" y="6534807"/>
            <a:ext cx="2031325" cy="369332"/>
          </a:xfrm>
          <a:prstGeom prst="rect">
            <a:avLst/>
          </a:prstGeom>
          <a:noFill/>
        </p:spPr>
        <p:txBody>
          <a:bodyPr wrap="none" rtlCol="0">
            <a:spAutoFit/>
          </a:bodyPr>
          <a:lstStyle/>
          <a:p>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イメージです。</a:t>
            </a:r>
          </a:p>
        </p:txBody>
      </p:sp>
    </p:spTree>
    <p:extLst>
      <p:ext uri="{BB962C8B-B14F-4D97-AF65-F5344CB8AC3E}">
        <p14:creationId xmlns:p14="http://schemas.microsoft.com/office/powerpoint/2010/main" val="3417517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4832092"/>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つぶらな瞳で</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光ファイバ開通申込受付システム</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のアカウントを要望したところ</a:t>
            </a:r>
            <a:r>
              <a:rPr lang="en-US" altLang="ja-JP" sz="2800" dirty="0">
                <a:latin typeface="Meiryo UI" panose="020B0604030504040204" pitchFamily="50" charset="-128"/>
                <a:ea typeface="Meiryo UI" panose="020B0604030504040204" pitchFamily="50" charset="-128"/>
              </a:rPr>
              <a:t>…</a:t>
            </a: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「普通の部署がダークファイバを直接利用！？」</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「ダークのシステムは相互接続事業者用です</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「裏ワザを使って申し込んでください」（比喩です）</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a:latin typeface="Meiryo UI" panose="020B0604030504040204" pitchFamily="50" charset="-128"/>
                <a:ea typeface="Meiryo UI" panose="020B0604030504040204" pitchFamily="50" charset="-128"/>
              </a:rPr>
              <a:t>➡ 実験的な目的で設備</a:t>
            </a:r>
            <a:r>
              <a:rPr lang="ja-JP" altLang="en-US" sz="2800" dirty="0">
                <a:latin typeface="Meiryo UI" panose="020B0604030504040204" pitchFamily="50" charset="-128"/>
                <a:ea typeface="Meiryo UI" panose="020B0604030504040204" pitchFamily="50" charset="-128"/>
              </a:rPr>
              <a:t>を活用する事例がこれまであまりなかった</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一筋縄ではいかず</a:t>
            </a:r>
            <a:r>
              <a:rPr lang="en-US" altLang="ja-JP" sz="2800" dirty="0">
                <a:latin typeface="Meiryo UI" panose="020B0604030504040204" pitchFamily="50" charset="-128"/>
                <a:ea typeface="Meiryo UI" panose="020B0604030504040204" pitchFamily="50" charset="-128"/>
              </a:rPr>
              <a:t>…</a:t>
            </a:r>
          </a:p>
          <a:p>
            <a:r>
              <a:rPr lang="ja-JP" altLang="en-US" sz="2800" dirty="0">
                <a:latin typeface="Meiryo UI" panose="020B0604030504040204" pitchFamily="50" charset="-128"/>
                <a:ea typeface="Meiryo UI" panose="020B0604030504040204" pitchFamily="50" charset="-128"/>
              </a:rPr>
              <a:t>ルール・規則を読み込んでいくと</a:t>
            </a:r>
            <a:r>
              <a:rPr lang="en-US" altLang="ja-JP" sz="2800" dirty="0">
                <a:latin typeface="Meiryo UI" panose="020B0604030504040204" pitchFamily="50" charset="-128"/>
                <a:ea typeface="Meiryo UI" panose="020B0604030504040204" pitchFamily="50" charset="-128"/>
              </a:rPr>
              <a:t>…</a:t>
            </a: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60489"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タスク２</a:t>
            </a:r>
            <a:r>
              <a:rPr lang="en-US" altLang="ja-JP" sz="3600" dirty="0">
                <a:latin typeface="Meiryo UI" panose="020B0604030504040204" pitchFamily="50" charset="-128"/>
                <a:ea typeface="Meiryo UI" panose="020B0604030504040204" pitchFamily="50" charset="-128"/>
              </a:rPr>
              <a:t>】 NW</a:t>
            </a:r>
            <a:r>
              <a:rPr lang="ja-JP" altLang="en-US" sz="3600" dirty="0">
                <a:latin typeface="Meiryo UI" panose="020B0604030504040204" pitchFamily="50" charset="-128"/>
                <a:ea typeface="Meiryo UI" panose="020B0604030504040204" pitchFamily="50" charset="-128"/>
              </a:rPr>
              <a:t>の構築</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7A243734-0337-8F7F-AA7B-ECEC5A756794}"/>
              </a:ext>
            </a:extLst>
          </p:cNvPr>
          <p:cNvSpPr>
            <a:spLocks noGrp="1"/>
          </p:cNvSpPr>
          <p:nvPr>
            <p:ph type="sldNum" sz="quarter" idx="12"/>
          </p:nvPr>
        </p:nvSpPr>
        <p:spPr/>
        <p:txBody>
          <a:bodyPr/>
          <a:lstStyle/>
          <a:p>
            <a:fld id="{672390FC-26F5-4B39-9463-667ABE793749}" type="slidenum">
              <a:rPr kumimoji="1" lang="ja-JP" altLang="en-US" smtClean="0"/>
              <a:t>34</a:t>
            </a:fld>
            <a:endParaRPr kumimoji="1" lang="ja-JP" altLang="en-US"/>
          </a:p>
        </p:txBody>
      </p:sp>
    </p:spTree>
    <p:extLst>
      <p:ext uri="{BB962C8B-B14F-4D97-AF65-F5344CB8AC3E}">
        <p14:creationId xmlns:p14="http://schemas.microsoft.com/office/powerpoint/2010/main" val="2935394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82621" y="1201839"/>
            <a:ext cx="11367421" cy="2677656"/>
          </a:xfrm>
          <a:prstGeom prst="rect">
            <a:avLst/>
          </a:prstGeom>
          <a:noFill/>
        </p:spPr>
        <p:txBody>
          <a:bodyPr wrap="square">
            <a:spAutoFit/>
          </a:bodyPr>
          <a:lstStyle/>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利用目的、構成について、社内、協力会社に説明</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県をまたぐ場合はエリアごとに所掌が異なり個別に説明が必要 </a:t>
            </a:r>
            <a:r>
              <a:rPr lang="en-US" altLang="ja-JP" sz="2800" dirty="0" err="1">
                <a:latin typeface="Meiryo UI" panose="020B0604030504040204" pitchFamily="50" charset="-128"/>
                <a:ea typeface="Meiryo UI" panose="020B0604030504040204" pitchFamily="50" charset="-128"/>
              </a:rPr>
              <a:t>orz</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現場のおじさんにも頑張って説明</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en-US" altLang="ja-JP" sz="2800" dirty="0">
                <a:latin typeface="Meiryo UI" panose="020B0604030504040204" pitchFamily="50" charset="-128"/>
                <a:ea typeface="Meiryo UI" panose="020B0604030504040204" pitchFamily="50" charset="-128"/>
              </a:rPr>
              <a:t>6</a:t>
            </a:r>
            <a:r>
              <a:rPr lang="ja-JP" altLang="en-US" sz="2800" dirty="0">
                <a:latin typeface="Meiryo UI" panose="020B0604030504040204" pitchFamily="50" charset="-128"/>
                <a:ea typeface="Meiryo UI" panose="020B0604030504040204" pitchFamily="50" charset="-128"/>
              </a:rPr>
              <a:t>か月～</a:t>
            </a:r>
            <a:r>
              <a:rPr lang="en-US" altLang="ja-JP" sz="2800" dirty="0">
                <a:latin typeface="Meiryo UI" panose="020B0604030504040204" pitchFamily="50" charset="-128"/>
                <a:ea typeface="Meiryo UI" panose="020B0604030504040204" pitchFamily="50" charset="-128"/>
              </a:rPr>
              <a:t>1</a:t>
            </a:r>
            <a:r>
              <a:rPr lang="ja-JP" altLang="en-US" sz="2800" dirty="0">
                <a:latin typeface="Meiryo UI" panose="020B0604030504040204" pitchFamily="50" charset="-128"/>
                <a:ea typeface="Meiryo UI" panose="020B0604030504040204" pitchFamily="50" charset="-128"/>
              </a:rPr>
              <a:t>年かかって無事開通</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長かった</a:t>
            </a:r>
            <a:r>
              <a:rPr lang="en-US" altLang="ja-JP" sz="2800" dirty="0">
                <a:latin typeface="Meiryo UI" panose="020B0604030504040204" pitchFamily="50" charset="-128"/>
                <a:ea typeface="Meiryo UI" panose="020B0604030504040204" pitchFamily="50" charset="-128"/>
              </a:rPr>
              <a:t>…</a:t>
            </a: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60489"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タスク２</a:t>
            </a:r>
            <a:r>
              <a:rPr lang="en-US" altLang="ja-JP" sz="3600" dirty="0">
                <a:latin typeface="Meiryo UI" panose="020B0604030504040204" pitchFamily="50" charset="-128"/>
                <a:ea typeface="Meiryo UI" panose="020B0604030504040204" pitchFamily="50" charset="-128"/>
              </a:rPr>
              <a:t>】 NW</a:t>
            </a:r>
            <a:r>
              <a:rPr lang="ja-JP" altLang="en-US" sz="3600" dirty="0">
                <a:latin typeface="Meiryo UI" panose="020B0604030504040204" pitchFamily="50" charset="-128"/>
                <a:ea typeface="Meiryo UI" panose="020B0604030504040204" pitchFamily="50" charset="-128"/>
              </a:rPr>
              <a:t>の構築</a:t>
            </a:r>
            <a:endParaRPr lang="en-US" altLang="ja-JP" sz="36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0AD30890-9E0F-5EB3-B922-A001F34EB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2707" y="4062378"/>
            <a:ext cx="3874011" cy="2613059"/>
          </a:xfrm>
          <a:prstGeom prst="rect">
            <a:avLst/>
          </a:prstGeom>
        </p:spPr>
      </p:pic>
      <p:sp>
        <p:nvSpPr>
          <p:cNvPr id="3" name="スライド番号プレースホルダー 2">
            <a:extLst>
              <a:ext uri="{FF2B5EF4-FFF2-40B4-BE49-F238E27FC236}">
                <a16:creationId xmlns:a16="http://schemas.microsoft.com/office/drawing/2014/main" id="{4A23E4A0-12FB-5C80-50B8-1C4D7C0D03E3}"/>
              </a:ext>
            </a:extLst>
          </p:cNvPr>
          <p:cNvSpPr>
            <a:spLocks noGrp="1"/>
          </p:cNvSpPr>
          <p:nvPr>
            <p:ph type="sldNum" sz="quarter" idx="12"/>
          </p:nvPr>
        </p:nvSpPr>
        <p:spPr/>
        <p:txBody>
          <a:bodyPr/>
          <a:lstStyle/>
          <a:p>
            <a:fld id="{672390FC-26F5-4B39-9463-667ABE793749}" type="slidenum">
              <a:rPr kumimoji="1" lang="ja-JP" altLang="en-US" smtClean="0"/>
              <a:t>35</a:t>
            </a:fld>
            <a:endParaRPr kumimoji="1" lang="ja-JP" altLang="en-US"/>
          </a:p>
        </p:txBody>
      </p:sp>
      <p:pic>
        <p:nvPicPr>
          <p:cNvPr id="3074" name="Picture 2">
            <a:extLst>
              <a:ext uri="{FF2B5EF4-FFF2-40B4-BE49-F238E27FC236}">
                <a16:creationId xmlns:a16="http://schemas.microsoft.com/office/drawing/2014/main" id="{FBB78F09-AADB-3FB3-2126-160C4EB9D2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54079" y="2668587"/>
            <a:ext cx="2731521" cy="400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76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1384995"/>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特殊局ファーストケースの</a:t>
            </a:r>
            <a:r>
              <a:rPr lang="en-US" altLang="ja-JP" sz="2800" dirty="0">
                <a:latin typeface="Meiryo UI" panose="020B0604030504040204" pitchFamily="50" charset="-128"/>
                <a:ea typeface="Meiryo UI" panose="020B0604030504040204" pitchFamily="50" charset="-128"/>
              </a:rPr>
              <a:t>DF</a:t>
            </a:r>
            <a:r>
              <a:rPr lang="ja-JP" altLang="en-US" sz="2800" dirty="0">
                <a:latin typeface="Meiryo UI" panose="020B0604030504040204" pitchFamily="50" charset="-128"/>
                <a:ea typeface="Meiryo UI" panose="020B0604030504040204" pitchFamily="50" charset="-128"/>
              </a:rPr>
              <a:t>利用でしたが、実績となり今後は迅速に回線開通可能！</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こうした社内探検も特殊局の醍醐味であります</a:t>
            </a:r>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60489"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タスク２</a:t>
            </a:r>
            <a:r>
              <a:rPr lang="en-US" altLang="ja-JP" sz="3600" dirty="0">
                <a:latin typeface="Meiryo UI" panose="020B0604030504040204" pitchFamily="50" charset="-128"/>
                <a:ea typeface="Meiryo UI" panose="020B0604030504040204" pitchFamily="50" charset="-128"/>
              </a:rPr>
              <a:t>】 NW</a:t>
            </a:r>
            <a:r>
              <a:rPr lang="ja-JP" altLang="en-US" sz="3600" dirty="0">
                <a:latin typeface="Meiryo UI" panose="020B0604030504040204" pitchFamily="50" charset="-128"/>
                <a:ea typeface="Meiryo UI" panose="020B0604030504040204" pitchFamily="50" charset="-128"/>
              </a:rPr>
              <a:t>の構築</a:t>
            </a:r>
            <a:endParaRPr lang="en-US" altLang="ja-JP" sz="36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89BBC3A3-E7DC-676E-12EA-92BB188BA2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50" y="3646090"/>
            <a:ext cx="5416550" cy="3046809"/>
          </a:xfrm>
          <a:prstGeom prst="rect">
            <a:avLst/>
          </a:prstGeom>
        </p:spPr>
      </p:pic>
      <p:sp>
        <p:nvSpPr>
          <p:cNvPr id="6" name="テキスト ボックス 5">
            <a:extLst>
              <a:ext uri="{FF2B5EF4-FFF2-40B4-BE49-F238E27FC236}">
                <a16:creationId xmlns:a16="http://schemas.microsoft.com/office/drawing/2014/main" id="{6A711FAC-DA7C-9ADD-AE56-02F87D0D260D}"/>
              </a:ext>
            </a:extLst>
          </p:cNvPr>
          <p:cNvSpPr txBox="1"/>
          <p:nvPr/>
        </p:nvSpPr>
        <p:spPr>
          <a:xfrm>
            <a:off x="4391068" y="3330773"/>
            <a:ext cx="3733714" cy="307777"/>
          </a:xfrm>
          <a:prstGeom prst="rect">
            <a:avLst/>
          </a:prstGeom>
          <a:noFill/>
        </p:spPr>
        <p:txBody>
          <a:bodyPr wrap="none" rtlCol="0">
            <a:spAutoFit/>
          </a:bodyPr>
          <a:lstStyle/>
          <a:p>
            <a:r>
              <a:rPr kumimoji="1" lang="en-US" altLang="ja-JP" sz="1400" dirty="0">
                <a:latin typeface="メイリオ" panose="020B0604030504040204" pitchFamily="50" charset="-128"/>
                <a:ea typeface="メイリオ" panose="020B0604030504040204" pitchFamily="50" charset="-128"/>
              </a:rPr>
              <a:t>POC</a:t>
            </a:r>
            <a:r>
              <a:rPr kumimoji="1" lang="ja-JP" altLang="en-US" sz="1400" dirty="0">
                <a:latin typeface="メイリオ" panose="020B0604030504040204" pitchFamily="50" charset="-128"/>
                <a:ea typeface="メイリオ" panose="020B0604030504040204" pitchFamily="50" charset="-128"/>
              </a:rPr>
              <a:t>環境。ここまでくればいつもの</a:t>
            </a:r>
            <a:r>
              <a:rPr kumimoji="1" lang="en-US" altLang="ja-JP" sz="1400" dirty="0">
                <a:latin typeface="メイリオ" panose="020B0604030504040204" pitchFamily="50" charset="-128"/>
                <a:ea typeface="メイリオ" panose="020B0604030504040204" pitchFamily="50" charset="-128"/>
              </a:rPr>
              <a:t>NW</a:t>
            </a:r>
            <a:r>
              <a:rPr kumimoji="1" lang="ja-JP" altLang="en-US" sz="1400" dirty="0">
                <a:latin typeface="メイリオ" panose="020B0604030504040204" pitchFamily="50" charset="-128"/>
                <a:ea typeface="メイリオ" panose="020B0604030504040204" pitchFamily="50" charset="-128"/>
              </a:rPr>
              <a:t>構築</a:t>
            </a:r>
          </a:p>
        </p:txBody>
      </p:sp>
      <p:sp>
        <p:nvSpPr>
          <p:cNvPr id="7" name="二等辺三角形 6">
            <a:extLst>
              <a:ext uri="{FF2B5EF4-FFF2-40B4-BE49-F238E27FC236}">
                <a16:creationId xmlns:a16="http://schemas.microsoft.com/office/drawing/2014/main" id="{F696623B-B23D-9DB5-5B98-53502F03E455}"/>
              </a:ext>
            </a:extLst>
          </p:cNvPr>
          <p:cNvSpPr/>
          <p:nvPr/>
        </p:nvSpPr>
        <p:spPr>
          <a:xfrm rot="10800000">
            <a:off x="4295024" y="3414714"/>
            <a:ext cx="146050" cy="9222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94A00658-2385-511E-595C-6B1D49ED932C}"/>
              </a:ext>
            </a:extLst>
          </p:cNvPr>
          <p:cNvSpPr>
            <a:spLocks noGrp="1"/>
          </p:cNvSpPr>
          <p:nvPr>
            <p:ph type="sldNum" sz="quarter" idx="12"/>
          </p:nvPr>
        </p:nvSpPr>
        <p:spPr/>
        <p:txBody>
          <a:bodyPr/>
          <a:lstStyle/>
          <a:p>
            <a:fld id="{672390FC-26F5-4B39-9463-667ABE793749}" type="slidenum">
              <a:rPr kumimoji="1" lang="ja-JP" altLang="en-US" smtClean="0"/>
              <a:t>36</a:t>
            </a:fld>
            <a:endParaRPr kumimoji="1" lang="ja-JP" altLang="en-US"/>
          </a:p>
        </p:txBody>
      </p:sp>
    </p:spTree>
    <p:extLst>
      <p:ext uri="{BB962C8B-B14F-4D97-AF65-F5344CB8AC3E}">
        <p14:creationId xmlns:p14="http://schemas.microsoft.com/office/powerpoint/2010/main" val="1641379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523220"/>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苦労して確保した回線の活用は大変たのしいものです</a:t>
            </a:r>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60489"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タスク２</a:t>
            </a:r>
            <a:r>
              <a:rPr lang="en-US" altLang="ja-JP" sz="3600" dirty="0">
                <a:latin typeface="Meiryo UI" panose="020B0604030504040204" pitchFamily="50" charset="-128"/>
                <a:ea typeface="Meiryo UI" panose="020B0604030504040204" pitchFamily="50" charset="-128"/>
              </a:rPr>
              <a:t>】 NW</a:t>
            </a:r>
            <a:r>
              <a:rPr lang="ja-JP" altLang="en-US" sz="3600" dirty="0">
                <a:latin typeface="Meiryo UI" panose="020B0604030504040204" pitchFamily="50" charset="-128"/>
                <a:ea typeface="Meiryo UI" panose="020B0604030504040204" pitchFamily="50" charset="-128"/>
              </a:rPr>
              <a:t>の構築</a:t>
            </a:r>
            <a:endParaRPr lang="en-US" altLang="ja-JP" sz="36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10182CFE-6862-7321-6CA3-DA53BC45EF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3671" y="2021729"/>
            <a:ext cx="9418320" cy="4836271"/>
          </a:xfrm>
          <a:prstGeom prst="rect">
            <a:avLst/>
          </a:prstGeom>
        </p:spPr>
      </p:pic>
      <p:sp>
        <p:nvSpPr>
          <p:cNvPr id="3" name="スライド番号プレースホルダー 2">
            <a:extLst>
              <a:ext uri="{FF2B5EF4-FFF2-40B4-BE49-F238E27FC236}">
                <a16:creationId xmlns:a16="http://schemas.microsoft.com/office/drawing/2014/main" id="{2C9DD2C9-E83F-0F84-7D91-A02B697128B7}"/>
              </a:ext>
            </a:extLst>
          </p:cNvPr>
          <p:cNvSpPr>
            <a:spLocks noGrp="1"/>
          </p:cNvSpPr>
          <p:nvPr>
            <p:ph type="sldNum" sz="quarter" idx="12"/>
          </p:nvPr>
        </p:nvSpPr>
        <p:spPr/>
        <p:txBody>
          <a:bodyPr/>
          <a:lstStyle/>
          <a:p>
            <a:fld id="{672390FC-26F5-4B39-9463-667ABE793749}" type="slidenum">
              <a:rPr kumimoji="1" lang="ja-JP" altLang="en-US" smtClean="0"/>
              <a:t>37</a:t>
            </a:fld>
            <a:endParaRPr kumimoji="1" lang="ja-JP" altLang="en-US"/>
          </a:p>
        </p:txBody>
      </p:sp>
    </p:spTree>
    <p:extLst>
      <p:ext uri="{BB962C8B-B14F-4D97-AF65-F5344CB8AC3E}">
        <p14:creationId xmlns:p14="http://schemas.microsoft.com/office/powerpoint/2010/main" val="4229540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1815882"/>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いよいよ人あつめ！</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構築した環境で、各々が希望する実験を自由に行ってもらうことが目的</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「ほんとうに利用者が現れるかな</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」と心配もしていましたが</a:t>
            </a:r>
            <a:r>
              <a:rPr lang="en-US" altLang="ja-JP" sz="2800" dirty="0">
                <a:latin typeface="Meiryo UI" panose="020B0604030504040204" pitchFamily="50" charset="-128"/>
                <a:ea typeface="Meiryo UI" panose="020B0604030504040204" pitchFamily="50" charset="-128"/>
              </a:rPr>
              <a:t>…</a:t>
            </a: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9302547"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タスク３</a:t>
            </a:r>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特殊局・イン地域研究室への参加募集</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D6F488C1-4727-FE06-3B24-AAAD494A5E2B}"/>
              </a:ext>
            </a:extLst>
          </p:cNvPr>
          <p:cNvSpPr>
            <a:spLocks noGrp="1"/>
          </p:cNvSpPr>
          <p:nvPr>
            <p:ph type="sldNum" sz="quarter" idx="12"/>
          </p:nvPr>
        </p:nvSpPr>
        <p:spPr/>
        <p:txBody>
          <a:bodyPr/>
          <a:lstStyle/>
          <a:p>
            <a:fld id="{672390FC-26F5-4B39-9463-667ABE793749}" type="slidenum">
              <a:rPr kumimoji="1" lang="ja-JP" altLang="en-US" smtClean="0"/>
              <a:t>38</a:t>
            </a:fld>
            <a:endParaRPr kumimoji="1" lang="ja-JP" altLang="en-US"/>
          </a:p>
        </p:txBody>
      </p:sp>
    </p:spTree>
    <p:extLst>
      <p:ext uri="{BB962C8B-B14F-4D97-AF65-F5344CB8AC3E}">
        <p14:creationId xmlns:p14="http://schemas.microsoft.com/office/powerpoint/2010/main" val="788973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5262979"/>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●ちなみに</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全員が常に特殊局で実験しているわけではありません</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自分の場合</a:t>
            </a:r>
            <a:endParaRPr lang="en-US" altLang="ja-JP" sz="2800" dirty="0">
              <a:latin typeface="Meiryo UI" panose="020B0604030504040204" pitchFamily="50" charset="-128"/>
              <a:ea typeface="Meiryo UI" panose="020B0604030504040204" pitchFamily="50" charset="-128"/>
            </a:endParaRPr>
          </a:p>
          <a:p>
            <a:r>
              <a:rPr lang="en-US" altLang="ja-JP" sz="2800" dirty="0">
                <a:latin typeface="Meiryo UI" panose="020B0604030504040204" pitchFamily="50" charset="-128"/>
                <a:ea typeface="Meiryo UI" panose="020B0604030504040204" pitchFamily="50" charset="-128"/>
              </a:rPr>
              <a:t>2022</a:t>
            </a:r>
            <a:r>
              <a:rPr lang="ja-JP" altLang="en-US" sz="2800" dirty="0">
                <a:latin typeface="Meiryo UI" panose="020B0604030504040204" pitchFamily="50" charset="-128"/>
                <a:ea typeface="Meiryo UI" panose="020B0604030504040204" pitchFamily="50" charset="-128"/>
              </a:rPr>
              <a:t>～：設備構築、保守業務の傍ら、特殊局に参加</a:t>
            </a:r>
            <a:endParaRPr lang="en-US" altLang="ja-JP" sz="2800" dirty="0">
              <a:latin typeface="Meiryo UI" panose="020B0604030504040204" pitchFamily="50" charset="-128"/>
              <a:ea typeface="Meiryo UI" panose="020B0604030504040204" pitchFamily="50" charset="-128"/>
            </a:endParaRPr>
          </a:p>
          <a:p>
            <a:r>
              <a:rPr lang="en-US" altLang="ja-JP" sz="2800" dirty="0">
                <a:latin typeface="Meiryo UI" panose="020B0604030504040204" pitchFamily="50" charset="-128"/>
                <a:ea typeface="Meiryo UI" panose="020B0604030504040204" pitchFamily="50" charset="-128"/>
              </a:rPr>
              <a:t>2023</a:t>
            </a:r>
            <a:r>
              <a:rPr lang="ja-JP" altLang="en-US" sz="2800" dirty="0">
                <a:latin typeface="Meiryo UI" panose="020B0604030504040204" pitchFamily="50" charset="-128"/>
                <a:ea typeface="Meiryo UI" panose="020B0604030504040204" pitchFamily="50" charset="-128"/>
              </a:rPr>
              <a:t>～：サービス開発の傍ら、特殊局に参加</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b="1" dirty="0">
                <a:latin typeface="Meiryo UI" panose="020B0604030504040204" pitchFamily="50" charset="-128"/>
                <a:ea typeface="Meiryo UI" panose="020B0604030504040204" pitchFamily="50" charset="-128"/>
              </a:rPr>
              <a:t>ダブルワーク制度</a:t>
            </a:r>
            <a:r>
              <a:rPr lang="ja-JP" altLang="en-US" sz="2800" dirty="0">
                <a:latin typeface="Meiryo UI" panose="020B0604030504040204" pitchFamily="50" charset="-128"/>
                <a:ea typeface="Meiryo UI" panose="020B0604030504040204" pitchFamily="50" charset="-128"/>
              </a:rPr>
              <a:t>を活用し、本来業務と並行して特殊局活動に参加</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１年目社員がへんなことを言っているという風に思われていたと思うが、それでも背中を押していただいた上司や社内の制度に感謝しております。</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8379217" cy="646331"/>
          </a:xfrm>
          <a:prstGeom prst="rect">
            <a:avLst/>
          </a:prstGeom>
          <a:noFill/>
        </p:spPr>
        <p:txBody>
          <a:bodyPr wrap="none" rtlCol="0">
            <a:spAutoFit/>
          </a:bodyPr>
          <a:lstStyle/>
          <a:p>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タスク３</a:t>
            </a:r>
            <a:r>
              <a:rPr lang="en-US" altLang="ja-JP" sz="3600" dirty="0">
                <a:latin typeface="Meiryo UI" panose="020B0604030504040204" pitchFamily="50" charset="-128"/>
                <a:ea typeface="Meiryo UI" panose="020B0604030504040204" pitchFamily="50" charset="-128"/>
              </a:rPr>
              <a:t>】</a:t>
            </a:r>
            <a:r>
              <a:rPr lang="ja-JP" altLang="en-US" sz="3600" dirty="0">
                <a:latin typeface="Meiryo UI" panose="020B0604030504040204" pitchFamily="50" charset="-128"/>
                <a:ea typeface="Meiryo UI" panose="020B0604030504040204" pitchFamily="50" charset="-128"/>
              </a:rPr>
              <a:t>特殊局・イン地域研究室への参加</a:t>
            </a:r>
            <a:endParaRPr lang="en-US" altLang="ja-JP" sz="3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D6F488C1-4727-FE06-3B24-AAAD494A5E2B}"/>
              </a:ext>
            </a:extLst>
          </p:cNvPr>
          <p:cNvSpPr>
            <a:spLocks noGrp="1"/>
          </p:cNvSpPr>
          <p:nvPr>
            <p:ph type="sldNum" sz="quarter" idx="12"/>
          </p:nvPr>
        </p:nvSpPr>
        <p:spPr/>
        <p:txBody>
          <a:bodyPr/>
          <a:lstStyle/>
          <a:p>
            <a:fld id="{672390FC-26F5-4B39-9463-667ABE793749}" type="slidenum">
              <a:rPr kumimoji="1" lang="ja-JP" altLang="en-US" smtClean="0"/>
              <a:t>39</a:t>
            </a:fld>
            <a:endParaRPr kumimoji="1" lang="ja-JP" altLang="en-US"/>
          </a:p>
        </p:txBody>
      </p:sp>
    </p:spTree>
    <p:extLst>
      <p:ext uri="{BB962C8B-B14F-4D97-AF65-F5344CB8AC3E}">
        <p14:creationId xmlns:p14="http://schemas.microsoft.com/office/powerpoint/2010/main" val="3470233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D9505FE-DCAE-00D0-539A-FEF96285F2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2444" y="969524"/>
            <a:ext cx="8647112" cy="5764741"/>
          </a:xfrm>
          <a:prstGeom prst="rect">
            <a:avLst/>
          </a:prstGeom>
        </p:spPr>
      </p:pic>
      <p:sp>
        <p:nvSpPr>
          <p:cNvPr id="14" name="スライド番号プレースホルダー 13">
            <a:extLst>
              <a:ext uri="{FF2B5EF4-FFF2-40B4-BE49-F238E27FC236}">
                <a16:creationId xmlns:a16="http://schemas.microsoft.com/office/drawing/2014/main" id="{27695F59-4A42-1741-CC15-35C72A2EB7C1}"/>
              </a:ext>
            </a:extLst>
          </p:cNvPr>
          <p:cNvSpPr>
            <a:spLocks noGrp="1"/>
          </p:cNvSpPr>
          <p:nvPr>
            <p:ph type="sldNum" sz="quarter" idx="12"/>
          </p:nvPr>
        </p:nvSpPr>
        <p:spPr/>
        <p:txBody>
          <a:bodyPr/>
          <a:lstStyle/>
          <a:p>
            <a:fld id="{672390FC-26F5-4B39-9463-667ABE793749}" type="slidenum">
              <a:rPr kumimoji="1" lang="ja-JP" altLang="en-US" smtClean="0"/>
              <a:t>4</a:t>
            </a:fld>
            <a:endParaRPr kumimoji="1" lang="ja-JP" altLang="en-US"/>
          </a:p>
        </p:txBody>
      </p:sp>
      <p:sp>
        <p:nvSpPr>
          <p:cNvPr id="3" name="テキスト ボックス 2">
            <a:extLst>
              <a:ext uri="{FF2B5EF4-FFF2-40B4-BE49-F238E27FC236}">
                <a16:creationId xmlns:a16="http://schemas.microsoft.com/office/drawing/2014/main" id="{183E6A84-1DEE-09FE-511A-5EE491CCEDDA}"/>
              </a:ext>
            </a:extLst>
          </p:cNvPr>
          <p:cNvSpPr txBox="1"/>
          <p:nvPr/>
        </p:nvSpPr>
        <p:spPr>
          <a:xfrm>
            <a:off x="305457" y="323193"/>
            <a:ext cx="8361584" cy="646331"/>
          </a:xfrm>
          <a:prstGeom prst="rect">
            <a:avLst/>
          </a:prstGeom>
          <a:noFill/>
        </p:spPr>
        <p:txBody>
          <a:bodyPr wrap="none" rtlCol="0">
            <a:spAutoFit/>
          </a:bodyPr>
          <a:lstStyle/>
          <a:p>
            <a:r>
              <a:rPr lang="en-US" altLang="ja-JP" sz="3600" dirty="0">
                <a:latin typeface="メイリオ" panose="020B0604030504040204" pitchFamily="50" charset="-128"/>
                <a:ea typeface="メイリオ" panose="020B0604030504040204" pitchFamily="50" charset="-128"/>
              </a:rPr>
              <a:t>ICT</a:t>
            </a:r>
            <a:r>
              <a:rPr lang="ja-JP" altLang="en-US" sz="3600" dirty="0">
                <a:latin typeface="メイリオ" panose="020B0604030504040204" pitchFamily="50" charset="-128"/>
                <a:ea typeface="メイリオ" panose="020B0604030504040204" pitchFamily="50" charset="-128"/>
              </a:rPr>
              <a:t>エンジニア不足、感じていますか？</a:t>
            </a:r>
            <a:endParaRPr lang="en-US" altLang="ja-JP" sz="3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70675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25FE3B4-2526-4FAA-EB54-30C73991FC59}"/>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35201" r="16650"/>
          <a:stretch/>
        </p:blipFill>
        <p:spPr>
          <a:xfrm>
            <a:off x="7239000" y="0"/>
            <a:ext cx="4953000" cy="6859372"/>
          </a:xfrm>
          <a:prstGeom prst="rect">
            <a:avLst/>
          </a:prstGeom>
        </p:spPr>
      </p:pic>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4832092"/>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■社内副業制度</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自己研鑽とキャリア形成を目的として、業務時間の最大</a:t>
            </a:r>
            <a:r>
              <a:rPr lang="en-US" altLang="ja-JP" sz="2800" dirty="0">
                <a:latin typeface="Meiryo UI" panose="020B0604030504040204" pitchFamily="50" charset="-128"/>
                <a:ea typeface="Meiryo UI" panose="020B0604030504040204" pitchFamily="50" charset="-128"/>
              </a:rPr>
              <a:t>20%</a:t>
            </a:r>
            <a:r>
              <a:rPr lang="ja-JP" altLang="en-US" sz="2800" dirty="0">
                <a:latin typeface="Meiryo UI" panose="020B0604030504040204" pitchFamily="50" charset="-128"/>
                <a:ea typeface="Meiryo UI" panose="020B0604030504040204" pitchFamily="50" charset="-128"/>
              </a:rPr>
              <a:t>を希望する業務に充てることができる。</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特殊局員は</a:t>
            </a:r>
            <a:r>
              <a:rPr lang="en-US" altLang="ja-JP" sz="2800" dirty="0">
                <a:latin typeface="Meiryo UI" panose="020B0604030504040204" pitchFamily="50" charset="-128"/>
                <a:ea typeface="Meiryo UI" panose="020B0604030504040204" pitchFamily="50" charset="-128"/>
              </a:rPr>
              <a:t>…</a:t>
            </a:r>
          </a:p>
          <a:p>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en-US" sz="2800" dirty="0">
                <a:latin typeface="Meiryo UI" panose="020B0604030504040204" pitchFamily="50" charset="-128"/>
                <a:ea typeface="Meiryo UI" panose="020B0604030504040204" pitchFamily="50" charset="-128"/>
              </a:rPr>
              <a:t>普段業務で他の人と同じかそれ以上のパフォーマンスを発揮する。その結果発生した余裕時間で特殊局業務を実施する。</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a:t>
            </a:r>
            <a:r>
              <a:rPr lang="en-US" altLang="ja-JP" sz="2800" dirty="0">
                <a:latin typeface="Meiryo UI" panose="020B0604030504040204" pitchFamily="50" charset="-128"/>
                <a:ea typeface="Meiryo UI" panose="020B0604030504040204" pitchFamily="50" charset="-128"/>
              </a:rPr>
              <a:t>2023</a:t>
            </a:r>
            <a:r>
              <a:rPr lang="ja-JP" altLang="en-US" sz="2800" dirty="0">
                <a:latin typeface="Meiryo UI" panose="020B0604030504040204" pitchFamily="50" charset="-128"/>
                <a:ea typeface="Meiryo UI" panose="020B0604030504040204" pitchFamily="50" charset="-128"/>
              </a:rPr>
              <a:t>年</a:t>
            </a:r>
            <a:r>
              <a:rPr lang="en-US" altLang="ja-JP" sz="2800" dirty="0">
                <a:latin typeface="Meiryo UI" panose="020B0604030504040204" pitchFamily="50" charset="-128"/>
                <a:ea typeface="Meiryo UI" panose="020B0604030504040204" pitchFamily="50" charset="-128"/>
              </a:rPr>
              <a:t>10</a:t>
            </a:r>
            <a:r>
              <a:rPr lang="ja-JP" altLang="en-US" sz="2800" dirty="0">
                <a:latin typeface="Meiryo UI" panose="020B0604030504040204" pitchFamily="50" charset="-128"/>
                <a:ea typeface="Meiryo UI" panose="020B0604030504040204" pitchFamily="50" charset="-128"/>
              </a:rPr>
              <a:t>月の募集開始からすでに</a:t>
            </a:r>
            <a:r>
              <a:rPr lang="en-US" altLang="ja-JP" sz="2800" dirty="0">
                <a:latin typeface="Meiryo UI" panose="020B0604030504040204" pitchFamily="50" charset="-128"/>
                <a:ea typeface="Meiryo UI" panose="020B0604030504040204" pitchFamily="50" charset="-128"/>
              </a:rPr>
              <a:t>3</a:t>
            </a:r>
            <a:r>
              <a:rPr lang="ja-JP" altLang="en-US" sz="2800" dirty="0">
                <a:latin typeface="Meiryo UI" panose="020B0604030504040204" pitchFamily="50" charset="-128"/>
                <a:ea typeface="Meiryo UI" panose="020B0604030504040204" pitchFamily="50" charset="-128"/>
              </a:rPr>
              <a:t>名が活動開始済み！</a:t>
            </a:r>
          </a:p>
          <a:p>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3432350"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ダブルワークとは</a:t>
            </a:r>
            <a:r>
              <a:rPr lang="en-US" altLang="ja-JP" sz="3600" dirty="0">
                <a:latin typeface="Meiryo UI" panose="020B0604030504040204" pitchFamily="50" charset="-128"/>
                <a:ea typeface="Meiryo UI" panose="020B0604030504040204" pitchFamily="50" charset="-128"/>
              </a:rPr>
              <a:t>…</a:t>
            </a:r>
          </a:p>
        </p:txBody>
      </p:sp>
      <p:sp>
        <p:nvSpPr>
          <p:cNvPr id="3" name="スライド番号プレースホルダー 2">
            <a:extLst>
              <a:ext uri="{FF2B5EF4-FFF2-40B4-BE49-F238E27FC236}">
                <a16:creationId xmlns:a16="http://schemas.microsoft.com/office/drawing/2014/main" id="{A126E0D3-92FB-38E4-4FA7-D3FA200BBCC5}"/>
              </a:ext>
            </a:extLst>
          </p:cNvPr>
          <p:cNvSpPr>
            <a:spLocks noGrp="1"/>
          </p:cNvSpPr>
          <p:nvPr>
            <p:ph type="sldNum" sz="quarter" idx="12"/>
          </p:nvPr>
        </p:nvSpPr>
        <p:spPr/>
        <p:txBody>
          <a:bodyPr/>
          <a:lstStyle/>
          <a:p>
            <a:fld id="{672390FC-26F5-4B39-9463-667ABE793749}" type="slidenum">
              <a:rPr kumimoji="1" lang="ja-JP" altLang="en-US" smtClean="0"/>
              <a:t>40</a:t>
            </a:fld>
            <a:endParaRPr kumimoji="1" lang="ja-JP" altLang="en-US" dirty="0"/>
          </a:p>
        </p:txBody>
      </p:sp>
    </p:spTree>
    <p:extLst>
      <p:ext uri="{BB962C8B-B14F-4D97-AF65-F5344CB8AC3E}">
        <p14:creationId xmlns:p14="http://schemas.microsoft.com/office/powerpoint/2010/main" val="1495202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2677656"/>
          </a:xfrm>
          <a:prstGeom prst="rect">
            <a:avLst/>
          </a:prstGeom>
          <a:noFill/>
        </p:spPr>
        <p:txBody>
          <a:bodyPr wrap="square">
            <a:spAutoFit/>
          </a:bodyPr>
          <a:lstStyle/>
          <a:p>
            <a:pPr marL="457200" indent="-457200">
              <a:buFont typeface="Wingdings" panose="05000000000000000000" pitchFamily="2" charset="2"/>
              <a:buChar char="Ø"/>
            </a:pPr>
            <a:r>
              <a:rPr lang="ja-JP" altLang="en-US" sz="2800" dirty="0">
                <a:latin typeface="メイリオ" panose="020B0604030504040204" pitchFamily="50" charset="-128"/>
                <a:ea typeface="メイリオ" panose="020B0604030504040204" pitchFamily="50" charset="-128"/>
              </a:rPr>
              <a:t>局員が自ら思考し、建物から</a:t>
            </a:r>
            <a:r>
              <a:rPr lang="en-US" altLang="ja-JP" sz="2800" dirty="0">
                <a:latin typeface="メイリオ" panose="020B0604030504040204" pitchFamily="50" charset="-128"/>
                <a:ea typeface="メイリオ" panose="020B0604030504040204" pitchFamily="50" charset="-128"/>
              </a:rPr>
              <a:t>NW</a:t>
            </a:r>
            <a:r>
              <a:rPr lang="ja-JP" altLang="en-US" sz="2800" dirty="0">
                <a:latin typeface="メイリオ" panose="020B0604030504040204" pitchFamily="50" charset="-128"/>
                <a:ea typeface="メイリオ" panose="020B0604030504040204" pitchFamily="50" charset="-128"/>
              </a:rPr>
              <a:t>まで網羅的に手を動せた</a:t>
            </a:r>
            <a:endParaRPr lang="en-US" altLang="ja-JP" sz="2800" dirty="0">
              <a:latin typeface="メイリオ" panose="020B0604030504040204" pitchFamily="50" charset="-128"/>
              <a:ea typeface="メイリオ" panose="020B0604030504040204" pitchFamily="50" charset="-128"/>
            </a:endParaRPr>
          </a:p>
          <a:p>
            <a:pPr marL="457200" indent="-457200">
              <a:buFont typeface="Wingdings" panose="05000000000000000000" pitchFamily="2" charset="2"/>
              <a:buChar char="Ø"/>
            </a:pPr>
            <a:r>
              <a:rPr lang="ja-JP" altLang="en-US" sz="2800" dirty="0">
                <a:latin typeface="メイリオ" panose="020B0604030504040204" pitchFamily="50" charset="-128"/>
                <a:ea typeface="メイリオ" panose="020B0604030504040204" pitchFamily="50" charset="-128"/>
              </a:rPr>
              <a:t>こうした環境を求める社員が多数いる</a:t>
            </a:r>
            <a:endParaRPr lang="en-US" altLang="ja-JP" sz="2800" dirty="0">
              <a:latin typeface="メイリオ" panose="020B0604030504040204" pitchFamily="50" charset="-128"/>
              <a:ea typeface="メイリオ" panose="020B0604030504040204" pitchFamily="50" charset="-128"/>
            </a:endParaRPr>
          </a:p>
          <a:p>
            <a:pPr marL="457200" indent="-457200">
              <a:buFont typeface="Wingdings" panose="05000000000000000000" pitchFamily="2" charset="2"/>
              <a:buChar char="Ø"/>
            </a:pPr>
            <a:r>
              <a:rPr lang="en-US" altLang="ja-JP" sz="2800" dirty="0">
                <a:latin typeface="メイリオ" panose="020B0604030504040204" pitchFamily="50" charset="-128"/>
                <a:ea typeface="メイリオ" panose="020B0604030504040204" pitchFamily="50" charset="-128"/>
              </a:rPr>
              <a:t>NW</a:t>
            </a:r>
            <a:r>
              <a:rPr lang="ja-JP" altLang="en-US" sz="2800" dirty="0">
                <a:latin typeface="メイリオ" panose="020B0604030504040204" pitchFamily="50" charset="-128"/>
                <a:ea typeface="メイリオ" panose="020B0604030504040204" pitchFamily="50" charset="-128"/>
              </a:rPr>
              <a:t>・サーバ等の実験を自由にできる環境ができた</a:t>
            </a:r>
            <a:endParaRPr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若手</a:t>
            </a:r>
            <a:r>
              <a:rPr lang="en-US" altLang="ja-JP" sz="2800" dirty="0">
                <a:latin typeface="メイリオ" panose="020B0604030504040204" pitchFamily="50" charset="-128"/>
                <a:ea typeface="メイリオ" panose="020B0604030504040204" pitchFamily="50" charset="-128"/>
              </a:rPr>
              <a:t>ICT</a:t>
            </a:r>
            <a:r>
              <a:rPr lang="ja-JP" altLang="en-US" sz="2800" dirty="0">
                <a:latin typeface="メイリオ" panose="020B0604030504040204" pitchFamily="50" charset="-128"/>
                <a:ea typeface="メイリオ" panose="020B0604030504040204" pitchFamily="50" charset="-128"/>
              </a:rPr>
              <a:t>技術者が生き生きと技術を学ぶことができる環境となった</a:t>
            </a:r>
            <a:endParaRPr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6647974"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イン地域研究室立ち上げまとめ</a:t>
            </a:r>
            <a:endParaRPr lang="en-US" altLang="ja-JP" sz="3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B541F009-EA24-2DE4-4A51-EDAEEE951BF7}"/>
              </a:ext>
            </a:extLst>
          </p:cNvPr>
          <p:cNvSpPr>
            <a:spLocks noGrp="1"/>
          </p:cNvSpPr>
          <p:nvPr>
            <p:ph type="sldNum" sz="quarter" idx="12"/>
          </p:nvPr>
        </p:nvSpPr>
        <p:spPr/>
        <p:txBody>
          <a:bodyPr/>
          <a:lstStyle/>
          <a:p>
            <a:fld id="{672390FC-26F5-4B39-9463-667ABE793749}" type="slidenum">
              <a:rPr kumimoji="1" lang="ja-JP" altLang="en-US" smtClean="0"/>
              <a:t>41</a:t>
            </a:fld>
            <a:endParaRPr kumimoji="1" lang="ja-JP" altLang="en-US"/>
          </a:p>
        </p:txBody>
      </p:sp>
    </p:spTree>
    <p:extLst>
      <p:ext uri="{BB962C8B-B14F-4D97-AF65-F5344CB8AC3E}">
        <p14:creationId xmlns:p14="http://schemas.microsoft.com/office/powerpoint/2010/main" val="3861877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172544"/>
            <a:ext cx="11367421" cy="1384995"/>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メイリオ" panose="020B0604030504040204" pitchFamily="50" charset="-128"/>
                <a:ea typeface="メイリオ" panose="020B0604030504040204" pitchFamily="50" charset="-128"/>
              </a:rPr>
              <a:t>環境構築は、トップダウンなどではなく、社内ルールの深い探検、解析を通じて、ルール、文化に沿って獲得</a:t>
            </a:r>
            <a:endParaRPr lang="en-US" altLang="ja-JP" sz="2800"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10341293"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エンジニア育成環境の場を拡大していきましょう</a:t>
            </a:r>
            <a:endParaRPr lang="en-US" altLang="ja-JP" sz="36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D06A8E8-36BC-AB9E-74AA-094F852A5AB0}"/>
              </a:ext>
            </a:extLst>
          </p:cNvPr>
          <p:cNvSpPr txBox="1"/>
          <p:nvPr/>
        </p:nvSpPr>
        <p:spPr>
          <a:xfrm>
            <a:off x="563571" y="2295929"/>
            <a:ext cx="11367421" cy="523220"/>
          </a:xfrm>
          <a:prstGeom prst="rect">
            <a:avLst/>
          </a:prstGeom>
          <a:noFill/>
        </p:spPr>
        <p:txBody>
          <a:bodyPr wrap="square">
            <a:spAutoFit/>
          </a:bodyPr>
          <a:lstStyle/>
          <a:p>
            <a:pPr algn="ctr"/>
            <a:r>
              <a:rPr lang="ja-JP" altLang="en-US" sz="2800" b="1" dirty="0">
                <a:latin typeface="メイリオ" panose="020B0604030504040204" pitchFamily="50" charset="-128"/>
                <a:ea typeface="メイリオ" panose="020B0604030504040204" pitchFamily="50" charset="-128"/>
              </a:rPr>
              <a:t>エンジニア育成環境を作っていきませんか？</a:t>
            </a:r>
            <a:endParaRPr lang="en-US" altLang="ja-JP" sz="2800" b="1"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95294538-E792-466B-CAAA-84BF513E2058}"/>
              </a:ext>
            </a:extLst>
          </p:cNvPr>
          <p:cNvSpPr>
            <a:spLocks noGrp="1"/>
          </p:cNvSpPr>
          <p:nvPr>
            <p:ph type="sldNum" sz="quarter" idx="12"/>
          </p:nvPr>
        </p:nvSpPr>
        <p:spPr/>
        <p:txBody>
          <a:bodyPr/>
          <a:lstStyle/>
          <a:p>
            <a:fld id="{672390FC-26F5-4B39-9463-667ABE793749}" type="slidenum">
              <a:rPr kumimoji="1" lang="ja-JP" altLang="en-US" smtClean="0"/>
              <a:t>42</a:t>
            </a:fld>
            <a:endParaRPr kumimoji="1" lang="ja-JP" altLang="en-US"/>
          </a:p>
        </p:txBody>
      </p:sp>
      <p:pic>
        <p:nvPicPr>
          <p:cNvPr id="2050" name="Picture 2">
            <a:extLst>
              <a:ext uri="{FF2B5EF4-FFF2-40B4-BE49-F238E27FC236}">
                <a16:creationId xmlns:a16="http://schemas.microsoft.com/office/drawing/2014/main" id="{CC0DEF2E-E346-39FE-C8CD-DE7A1D37E1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5993" y="2819149"/>
            <a:ext cx="5273675" cy="400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06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954107"/>
          </a:xfrm>
          <a:prstGeom prst="rect">
            <a:avLst/>
          </a:prstGeom>
          <a:noFill/>
        </p:spPr>
        <p:txBody>
          <a:bodyPr wrap="square">
            <a:spAutoFit/>
          </a:bodyPr>
          <a:lstStyle/>
          <a:p>
            <a:r>
              <a:rPr lang="ja-JP" altLang="en-US" sz="2800" dirty="0">
                <a:latin typeface="メイリオ" panose="020B0604030504040204" pitchFamily="50" charset="-128"/>
                <a:ea typeface="メイリオ" panose="020B0604030504040204" pitchFamily="50" charset="-128"/>
              </a:rPr>
              <a:t>議論１：社内に存在した</a:t>
            </a:r>
            <a:r>
              <a:rPr lang="en-US" altLang="ja-JP" sz="2800" dirty="0">
                <a:latin typeface="メイリオ" panose="020B0604030504040204" pitchFamily="50" charset="-128"/>
                <a:ea typeface="メイリオ" panose="020B0604030504040204" pitchFamily="50" charset="-128"/>
              </a:rPr>
              <a:t>ICT</a:t>
            </a:r>
            <a:r>
              <a:rPr lang="ja-JP" altLang="en-US" sz="2800" dirty="0">
                <a:latin typeface="メイリオ" panose="020B0604030504040204" pitchFamily="50" charset="-128"/>
                <a:ea typeface="メイリオ" panose="020B0604030504040204" pitchFamily="50" charset="-128"/>
              </a:rPr>
              <a:t>技術者育成課題の解決方法について</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議論</a:t>
            </a:r>
            <a:r>
              <a:rPr lang="ja-JP" altLang="en-US" sz="2800">
                <a:latin typeface="メイリオ" panose="020B0604030504040204" pitchFamily="50" charset="-128"/>
                <a:ea typeface="メイリオ" panose="020B0604030504040204" pitchFamily="50" charset="-128"/>
              </a:rPr>
              <a:t>２：イン地域研究室のような環境を社内に作る際の課題について</a:t>
            </a:r>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339650"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本日議論したいこと</a:t>
            </a:r>
            <a:endParaRPr lang="en-US" altLang="ja-JP" sz="3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CDC346CE-9468-6C00-D8E9-7E2389C91DC3}"/>
              </a:ext>
            </a:extLst>
          </p:cNvPr>
          <p:cNvSpPr>
            <a:spLocks noGrp="1"/>
          </p:cNvSpPr>
          <p:nvPr>
            <p:ph type="sldNum" sz="quarter" idx="12"/>
          </p:nvPr>
        </p:nvSpPr>
        <p:spPr/>
        <p:txBody>
          <a:bodyPr/>
          <a:lstStyle/>
          <a:p>
            <a:fld id="{672390FC-26F5-4B39-9463-667ABE793749}" type="slidenum">
              <a:rPr kumimoji="1" lang="ja-JP" altLang="en-US" smtClean="0"/>
              <a:t>43</a:t>
            </a:fld>
            <a:endParaRPr kumimoji="1" lang="ja-JP" altLang="en-US"/>
          </a:p>
        </p:txBody>
      </p:sp>
    </p:spTree>
    <p:extLst>
      <p:ext uri="{BB962C8B-B14F-4D97-AF65-F5344CB8AC3E}">
        <p14:creationId xmlns:p14="http://schemas.microsoft.com/office/powerpoint/2010/main" val="3119043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3837785" y="2105561"/>
            <a:ext cx="4516429" cy="2646878"/>
          </a:xfrm>
          <a:prstGeom prst="rect">
            <a:avLst/>
          </a:prstGeom>
          <a:noFill/>
        </p:spPr>
        <p:txBody>
          <a:bodyPr wrap="square">
            <a:spAutoFit/>
          </a:bodyPr>
          <a:lstStyle/>
          <a:p>
            <a:pPr algn="ctr"/>
            <a:r>
              <a:rPr lang="en-US" altLang="ja-JP" sz="16600" dirty="0">
                <a:latin typeface="メイリオ" panose="020B0604030504040204" pitchFamily="50" charset="-128"/>
                <a:ea typeface="メイリオ" panose="020B0604030504040204" pitchFamily="50" charset="-128"/>
              </a:rPr>
              <a:t>EOF</a:t>
            </a:r>
          </a:p>
        </p:txBody>
      </p:sp>
      <p:sp>
        <p:nvSpPr>
          <p:cNvPr id="2" name="スライド番号プレースホルダー 1">
            <a:extLst>
              <a:ext uri="{FF2B5EF4-FFF2-40B4-BE49-F238E27FC236}">
                <a16:creationId xmlns:a16="http://schemas.microsoft.com/office/drawing/2014/main" id="{E7706CD3-3B02-7CA2-D023-015BA7D5ED34}"/>
              </a:ext>
            </a:extLst>
          </p:cNvPr>
          <p:cNvSpPr>
            <a:spLocks noGrp="1"/>
          </p:cNvSpPr>
          <p:nvPr>
            <p:ph type="sldNum" sz="quarter" idx="12"/>
          </p:nvPr>
        </p:nvSpPr>
        <p:spPr/>
        <p:txBody>
          <a:bodyPr/>
          <a:lstStyle/>
          <a:p>
            <a:fld id="{672390FC-26F5-4B39-9463-667ABE793749}" type="slidenum">
              <a:rPr kumimoji="1" lang="ja-JP" altLang="en-US" smtClean="0"/>
              <a:t>44</a:t>
            </a:fld>
            <a:endParaRPr kumimoji="1" lang="ja-JP" altLang="en-US"/>
          </a:p>
        </p:txBody>
      </p:sp>
    </p:spTree>
    <p:extLst>
      <p:ext uri="{BB962C8B-B14F-4D97-AF65-F5344CB8AC3E}">
        <p14:creationId xmlns:p14="http://schemas.microsoft.com/office/powerpoint/2010/main" val="1453745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3539430"/>
          </a:xfrm>
          <a:prstGeom prst="rect">
            <a:avLst/>
          </a:prstGeom>
          <a:noFill/>
        </p:spPr>
        <p:txBody>
          <a:bodyPr wrap="square">
            <a:spAutoFit/>
          </a:bodyPr>
          <a:lstStyle/>
          <a:p>
            <a:r>
              <a:rPr lang="ja-JP" altLang="en-US" sz="2800" dirty="0">
                <a:latin typeface="メイリオ" panose="020B0604030504040204" pitchFamily="50" charset="-128"/>
                <a:ea typeface="メイリオ" panose="020B0604030504040204" pitchFamily="50" charset="-128"/>
              </a:rPr>
              <a:t>人材不足の解決手段はいくつか</a:t>
            </a:r>
            <a:endParaRPr lang="en-US" altLang="ja-JP" sz="2800" dirty="0">
              <a:latin typeface="メイリオ" panose="020B0604030504040204" pitchFamily="50" charset="-128"/>
              <a:ea typeface="メイリオ" panose="020B0604030504040204" pitchFamily="50" charset="-128"/>
            </a:endParaRPr>
          </a:p>
          <a:p>
            <a:pPr marL="914400" lvl="1" indent="-457200">
              <a:buFont typeface="Arial" panose="020B0604020202020204" pitchFamily="34" charset="0"/>
              <a:buChar char="•"/>
            </a:pPr>
            <a:r>
              <a:rPr lang="ja-JP" altLang="en-US" sz="2800" dirty="0">
                <a:latin typeface="メイリオ" panose="020B0604030504040204" pitchFamily="50" charset="-128"/>
                <a:ea typeface="メイリオ" panose="020B0604030504040204" pitchFamily="50" charset="-128"/>
              </a:rPr>
              <a:t>採用（新卒・中途）</a:t>
            </a:r>
            <a:endParaRPr lang="en-US" altLang="ja-JP" sz="2800" dirty="0">
              <a:latin typeface="メイリオ" panose="020B0604030504040204" pitchFamily="50" charset="-128"/>
              <a:ea typeface="メイリオ" panose="020B0604030504040204" pitchFamily="50" charset="-128"/>
            </a:endParaRPr>
          </a:p>
          <a:p>
            <a:pPr marL="914400" lvl="1" indent="-457200">
              <a:buFont typeface="Arial" panose="020B0604020202020204" pitchFamily="34" charset="0"/>
              <a:buChar char="•"/>
            </a:pPr>
            <a:r>
              <a:rPr lang="ja-JP" altLang="en-US" sz="2800" dirty="0">
                <a:latin typeface="メイリオ" panose="020B0604030504040204" pitchFamily="50" charset="-128"/>
                <a:ea typeface="メイリオ" panose="020B0604030504040204" pitchFamily="50" charset="-128"/>
              </a:rPr>
              <a:t>外注</a:t>
            </a:r>
            <a:endParaRPr lang="en-US" altLang="ja-JP" sz="2800" dirty="0">
              <a:latin typeface="メイリオ" panose="020B0604030504040204" pitchFamily="50" charset="-128"/>
              <a:ea typeface="メイリオ" panose="020B0604030504040204" pitchFamily="50" charset="-128"/>
            </a:endParaRPr>
          </a:p>
          <a:p>
            <a:pPr marL="914400" lvl="1" indent="-457200">
              <a:buFont typeface="Arial" panose="020B0604020202020204" pitchFamily="34" charset="0"/>
              <a:buChar char="•"/>
            </a:pPr>
            <a:r>
              <a:rPr lang="ja-JP" altLang="en-US" sz="2800" dirty="0">
                <a:latin typeface="メイリオ" panose="020B0604030504040204" pitchFamily="50" charset="-128"/>
                <a:ea typeface="メイリオ" panose="020B0604030504040204" pitchFamily="50" charset="-128"/>
              </a:rPr>
              <a:t>育成</a:t>
            </a:r>
            <a:endParaRPr lang="en-US" altLang="ja-JP" sz="2800" dirty="0">
              <a:latin typeface="メイリオ" panose="020B0604030504040204" pitchFamily="50" charset="-128"/>
              <a:ea typeface="メイリオ" panose="020B0604030504040204" pitchFamily="50" charset="-128"/>
            </a:endParaRPr>
          </a:p>
          <a:p>
            <a:pPr marL="457200" indent="-457200">
              <a:buFont typeface="Wingdings" panose="05000000000000000000" pitchFamily="2" charset="2"/>
              <a:buChar char="Ø"/>
            </a:pPr>
            <a:endParaRPr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今日は、技術者の</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育成</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に焦点をあて、</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特殊局のイン地域研究室の事例を紹介します</a:t>
            </a:r>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7571303"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弊社でもインフラ技術者不足が課題</a:t>
            </a:r>
            <a:endParaRPr lang="en-US" altLang="ja-JP" sz="3600" dirty="0">
              <a:latin typeface="メイリオ" panose="020B0604030504040204" pitchFamily="50" charset="-128"/>
              <a:ea typeface="メイリオ" panose="020B0604030504040204" pitchFamily="50" charset="-128"/>
            </a:endParaRPr>
          </a:p>
        </p:txBody>
      </p:sp>
      <p:pic>
        <p:nvPicPr>
          <p:cNvPr id="6" name="図 5" descr="ノートに書く子供">
            <a:extLst>
              <a:ext uri="{FF2B5EF4-FFF2-40B4-BE49-F238E27FC236}">
                <a16:creationId xmlns:a16="http://schemas.microsoft.com/office/drawing/2014/main" id="{7AB0E4EF-3C45-982C-754B-6C31271C7A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432" r="33642"/>
          <a:stretch/>
        </p:blipFill>
        <p:spPr>
          <a:xfrm>
            <a:off x="7981950" y="0"/>
            <a:ext cx="4210050" cy="6858000"/>
          </a:xfrm>
          <a:prstGeom prst="rect">
            <a:avLst/>
          </a:prstGeom>
        </p:spPr>
      </p:pic>
      <p:sp>
        <p:nvSpPr>
          <p:cNvPr id="3" name="スライド番号プレースホルダー 2">
            <a:extLst>
              <a:ext uri="{FF2B5EF4-FFF2-40B4-BE49-F238E27FC236}">
                <a16:creationId xmlns:a16="http://schemas.microsoft.com/office/drawing/2014/main" id="{B349380A-31FB-02EE-102F-38B3C30112D4}"/>
              </a:ext>
            </a:extLst>
          </p:cNvPr>
          <p:cNvSpPr>
            <a:spLocks noGrp="1"/>
          </p:cNvSpPr>
          <p:nvPr>
            <p:ph type="sldNum" sz="quarter" idx="12"/>
          </p:nvPr>
        </p:nvSpPr>
        <p:spPr/>
        <p:txBody>
          <a:bodyPr/>
          <a:lstStyle/>
          <a:p>
            <a:fld id="{672390FC-26F5-4B39-9463-667ABE793749}" type="slidenum">
              <a:rPr kumimoji="1" lang="ja-JP" altLang="en-US" smtClean="0"/>
              <a:t>5</a:t>
            </a:fld>
            <a:endParaRPr kumimoji="1" lang="ja-JP" altLang="en-US"/>
          </a:p>
        </p:txBody>
      </p:sp>
    </p:spTree>
    <p:extLst>
      <p:ext uri="{BB962C8B-B14F-4D97-AF65-F5344CB8AC3E}">
        <p14:creationId xmlns:p14="http://schemas.microsoft.com/office/powerpoint/2010/main" val="4219594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3539430"/>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技術者の育成ってどうされていますか？</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専用の検証環境を整備</a:t>
            </a: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講師による技術研修を実施</a:t>
            </a:r>
          </a:p>
          <a:p>
            <a:pPr marL="457200" indent="-457200">
              <a:buFont typeface="Wingdings" panose="05000000000000000000" pitchFamily="2" charset="2"/>
              <a:buChar char="Ø"/>
            </a:pPr>
            <a:r>
              <a:rPr lang="ja-JP" altLang="en-US" sz="2800" dirty="0">
                <a:latin typeface="Meiryo UI" panose="020B0604030504040204" pitchFamily="50" charset="-128"/>
                <a:ea typeface="Meiryo UI" panose="020B0604030504040204" pitchFamily="50" charset="-128"/>
              </a:rPr>
              <a:t>技術書等の購入支援</a:t>
            </a: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これらで、技術者育成は真に達成されていますか？</a:t>
            </a: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6186309"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技術者育成環境のよくある例</a:t>
            </a:r>
            <a:endParaRPr lang="en-US" altLang="ja-JP" sz="3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CF1F0AD4-9899-F319-0300-351AA776A0B0}"/>
              </a:ext>
            </a:extLst>
          </p:cNvPr>
          <p:cNvSpPr>
            <a:spLocks noGrp="1"/>
          </p:cNvSpPr>
          <p:nvPr>
            <p:ph type="sldNum" sz="quarter" idx="12"/>
          </p:nvPr>
        </p:nvSpPr>
        <p:spPr/>
        <p:txBody>
          <a:bodyPr/>
          <a:lstStyle/>
          <a:p>
            <a:fld id="{672390FC-26F5-4B39-9463-667ABE793749}" type="slidenum">
              <a:rPr kumimoji="1" lang="ja-JP" altLang="en-US" smtClean="0"/>
              <a:t>6</a:t>
            </a:fld>
            <a:endParaRPr kumimoji="1" lang="ja-JP" altLang="en-US"/>
          </a:p>
        </p:txBody>
      </p:sp>
    </p:spTree>
    <p:extLst>
      <p:ext uri="{BB962C8B-B14F-4D97-AF65-F5344CB8AC3E}">
        <p14:creationId xmlns:p14="http://schemas.microsoft.com/office/powerpoint/2010/main" val="51324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5386090"/>
          </a:xfrm>
          <a:prstGeom prst="rect">
            <a:avLst/>
          </a:prstGeom>
          <a:noFill/>
        </p:spPr>
        <p:txBody>
          <a:bodyPr wrap="square">
            <a:spAutoFit/>
          </a:bodyPr>
          <a:lstStyle/>
          <a:p>
            <a:r>
              <a:rPr lang="ja-JP" altLang="en-US" sz="2800" dirty="0">
                <a:latin typeface="メイリオ" panose="020B0604030504040204" pitchFamily="50" charset="-128"/>
                <a:ea typeface="メイリオ" panose="020B0604030504040204" pitchFamily="50" charset="-128"/>
              </a:rPr>
              <a:t>技術者は大きく２種類</a:t>
            </a:r>
            <a:endParaRPr lang="en-US" altLang="ja-JP" sz="2800" dirty="0">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保守運用技術者（オペレータ）</a:t>
            </a:r>
            <a:endParaRPr lang="en-US" altLang="ja-JP" sz="2400" dirty="0">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開発技術者</a:t>
            </a:r>
            <a:endParaRPr lang="en-US" altLang="ja-JP" sz="24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特に必要とされているのは</a:t>
            </a:r>
            <a:r>
              <a:rPr lang="en-US" altLang="ja-JP" sz="2800" dirty="0">
                <a:latin typeface="メイリオ" panose="020B0604030504040204" pitchFamily="50" charset="-128"/>
                <a:ea typeface="メイリオ" panose="020B0604030504040204" pitchFamily="50" charset="-128"/>
              </a:rPr>
              <a:t>…</a:t>
            </a:r>
          </a:p>
          <a:p>
            <a:pPr marL="914400" lvl="1" indent="-457200">
              <a:buFont typeface="Wingdings" panose="05000000000000000000" pitchFamily="2" charset="2"/>
              <a:buChar char="p"/>
            </a:pPr>
            <a:r>
              <a:rPr lang="ja-JP" altLang="en-US" sz="2400" dirty="0">
                <a:latin typeface="Meiryo UI" panose="020B0604030504040204" pitchFamily="50" charset="-128"/>
                <a:ea typeface="Meiryo UI" panose="020B0604030504040204" pitchFamily="50" charset="-128"/>
              </a:rPr>
              <a:t>高度なサービスの開発</a:t>
            </a:r>
            <a:endParaRPr lang="en-US" altLang="ja-JP" sz="2400" dirty="0">
              <a:latin typeface="Meiryo UI" panose="020B0604030504040204" pitchFamily="50" charset="-128"/>
              <a:ea typeface="Meiryo UI" panose="020B0604030504040204" pitchFamily="50" charset="-128"/>
            </a:endParaRPr>
          </a:p>
          <a:p>
            <a:pPr marL="914400" lvl="1" indent="-457200">
              <a:buFont typeface="Wingdings" panose="05000000000000000000" pitchFamily="2" charset="2"/>
              <a:buChar char="p"/>
            </a:pPr>
            <a:r>
              <a:rPr lang="ja-JP" altLang="en-US" sz="2400" dirty="0">
                <a:latin typeface="Meiryo UI" panose="020B0604030504040204" pitchFamily="50" charset="-128"/>
                <a:ea typeface="Meiryo UI" panose="020B0604030504040204" pitchFamily="50" charset="-128"/>
              </a:rPr>
              <a:t>高度なシステムの実現</a:t>
            </a:r>
            <a:endParaRPr lang="en-US" altLang="ja-JP" sz="2400" dirty="0">
              <a:latin typeface="Meiryo UI" panose="020B0604030504040204" pitchFamily="50" charset="-128"/>
              <a:ea typeface="Meiryo UI" panose="020B0604030504040204" pitchFamily="50" charset="-128"/>
            </a:endParaRPr>
          </a:p>
          <a:p>
            <a:pPr marL="914400" lvl="1" indent="-457200">
              <a:buFont typeface="Wingdings" panose="05000000000000000000" pitchFamily="2" charset="2"/>
              <a:buChar char="p"/>
            </a:pPr>
            <a:r>
              <a:rPr lang="ja-JP" altLang="en-US" sz="2400" dirty="0">
                <a:latin typeface="Meiryo UI" panose="020B0604030504040204" pitchFamily="50" charset="-128"/>
                <a:ea typeface="Meiryo UI" panose="020B0604030504040204" pitchFamily="50" charset="-128"/>
              </a:rPr>
              <a:t>高度な問題解決の実施</a:t>
            </a:r>
            <a:endParaRPr lang="en-US" altLang="ja-JP" sz="24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endParaRPr lang="en-US" altLang="ja-JP" sz="28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endParaRPr lang="en-US" altLang="ja-JP" sz="2800" dirty="0">
              <a:latin typeface="Meiryo UI" panose="020B0604030504040204" pitchFamily="50" charset="-128"/>
              <a:ea typeface="Meiryo UI" panose="020B0604030504040204" pitchFamily="50" charset="-128"/>
            </a:endParaRPr>
          </a:p>
          <a:p>
            <a:r>
              <a:rPr lang="en-US" altLang="ja-JP" sz="2800" dirty="0">
                <a:latin typeface="Meiryo UI" panose="020B0604030504040204" pitchFamily="50" charset="-128"/>
                <a:ea typeface="Meiryo UI" panose="020B0604030504040204" pitchFamily="50" charset="-128"/>
              </a:rPr>
              <a:t>GAFAM</a:t>
            </a:r>
            <a:r>
              <a:rPr lang="ja-JP" altLang="en-US" sz="2800" dirty="0">
                <a:latin typeface="Meiryo UI" panose="020B0604030504040204" pitchFamily="50" charset="-128"/>
                <a:ea typeface="Meiryo UI" panose="020B0604030504040204" pitchFamily="50" charset="-128"/>
              </a:rPr>
              <a:t>のようなビジネスを生み出す技術者</a:t>
            </a:r>
            <a:endParaRPr lang="en-US" altLang="ja-JP" sz="2800" dirty="0">
              <a:latin typeface="Meiryo UI" panose="020B0604030504040204" pitchFamily="50" charset="-128"/>
              <a:ea typeface="Meiryo UI"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Meiryo UI" panose="020B0604030504040204" pitchFamily="50" charset="-128"/>
                <a:ea typeface="Meiryo UI" panose="020B0604030504040204" pitchFamily="50" charset="-128"/>
              </a:rPr>
              <a:t>　　　　イノベーション創出技術者</a:t>
            </a:r>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6647974" cy="646331"/>
          </a:xfrm>
          <a:prstGeom prst="rect">
            <a:avLst/>
          </a:prstGeom>
          <a:noFill/>
        </p:spPr>
        <p:txBody>
          <a:bodyPr wrap="none" rtlCol="0">
            <a:spAutoFit/>
          </a:bodyPr>
          <a:lstStyle/>
          <a:p>
            <a:r>
              <a:rPr lang="ja-JP" altLang="en-US" sz="3600" dirty="0">
                <a:latin typeface="メイリオ" panose="020B0604030504040204" pitchFamily="50" charset="-128"/>
                <a:ea typeface="メイリオ" panose="020B0604030504040204" pitchFamily="50" charset="-128"/>
              </a:rPr>
              <a:t>必要とされる技術者像について</a:t>
            </a:r>
            <a:endParaRPr lang="en-US" altLang="ja-JP" sz="3600" dirty="0">
              <a:latin typeface="メイリオ" panose="020B0604030504040204" pitchFamily="50" charset="-128"/>
              <a:ea typeface="メイリオ" panose="020B0604030504040204" pitchFamily="50" charset="-128"/>
            </a:endParaRPr>
          </a:p>
        </p:txBody>
      </p:sp>
      <p:sp>
        <p:nvSpPr>
          <p:cNvPr id="7" name="二等辺三角形 6">
            <a:extLst>
              <a:ext uri="{FF2B5EF4-FFF2-40B4-BE49-F238E27FC236}">
                <a16:creationId xmlns:a16="http://schemas.microsoft.com/office/drawing/2014/main" id="{1BBF4679-314C-97D5-8CB5-3E89550E92D6}"/>
              </a:ext>
            </a:extLst>
          </p:cNvPr>
          <p:cNvSpPr/>
          <p:nvPr/>
        </p:nvSpPr>
        <p:spPr>
          <a:xfrm rot="10800000">
            <a:off x="3003550" y="5740400"/>
            <a:ext cx="844550" cy="203200"/>
          </a:xfrm>
          <a:prstGeom prst="triangle">
            <a:avLst/>
          </a:prstGeom>
          <a:solidFill>
            <a:srgbClr val="FEE002"/>
          </a:solidFill>
          <a:ln>
            <a:solidFill>
              <a:schemeClr val="accent2">
                <a:lumMod val="7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pic>
        <p:nvPicPr>
          <p:cNvPr id="4100" name="Picture 4" descr="白いテーブルでMacBook Proを使っている人">
            <a:extLst>
              <a:ext uri="{FF2B5EF4-FFF2-40B4-BE49-F238E27FC236}">
                <a16:creationId xmlns:a16="http://schemas.microsoft.com/office/drawing/2014/main" id="{2FF53B75-0EE0-D6E2-936B-31107F1853A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3800" r="42532"/>
          <a:stretch/>
        </p:blipFill>
        <p:spPr bwMode="auto">
          <a:xfrm>
            <a:off x="7696200" y="-9126"/>
            <a:ext cx="4495800" cy="6867126"/>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F2856C16-C619-4F8B-C5BF-02D73C3E6433}"/>
              </a:ext>
            </a:extLst>
          </p:cNvPr>
          <p:cNvSpPr>
            <a:spLocks noGrp="1"/>
          </p:cNvSpPr>
          <p:nvPr>
            <p:ph type="sldNum" sz="quarter" idx="12"/>
          </p:nvPr>
        </p:nvSpPr>
        <p:spPr/>
        <p:txBody>
          <a:bodyPr/>
          <a:lstStyle/>
          <a:p>
            <a:fld id="{672390FC-26F5-4B39-9463-667ABE793749}" type="slidenum">
              <a:rPr kumimoji="1" lang="ja-JP" altLang="en-US" smtClean="0"/>
              <a:t>7</a:t>
            </a:fld>
            <a:endParaRPr kumimoji="1" lang="ja-JP" altLang="en-US"/>
          </a:p>
        </p:txBody>
      </p:sp>
    </p:spTree>
    <p:extLst>
      <p:ext uri="{BB962C8B-B14F-4D97-AF65-F5344CB8AC3E}">
        <p14:creationId xmlns:p14="http://schemas.microsoft.com/office/powerpoint/2010/main" val="3810149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220FD45-4F22-BC01-4998-74397F5C8B4A}"/>
              </a:ext>
            </a:extLst>
          </p:cNvPr>
          <p:cNvSpPr txBox="1"/>
          <p:nvPr/>
        </p:nvSpPr>
        <p:spPr>
          <a:xfrm>
            <a:off x="545664" y="1189139"/>
            <a:ext cx="11367421" cy="2677656"/>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手順書通りにコマンドを実行</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実機の画像のない説明書、手順書、構成図</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社内資格試験の実施</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保守運用技術者を育成するためのサポート</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endParaRPr lang="en-US" altLang="ja-JP" sz="2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5841664"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これまで用意していた社内環境</a:t>
            </a:r>
            <a:endParaRPr lang="en-US" altLang="ja-JP" sz="36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02FECDA1-D4A9-9330-A26D-CA43778557D2}"/>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tretch>
            <a:fillRect/>
          </a:stretch>
        </p:blipFill>
        <p:spPr>
          <a:xfrm>
            <a:off x="3975100" y="3961805"/>
            <a:ext cx="5181600" cy="2786879"/>
          </a:xfrm>
          <a:prstGeom prst="rect">
            <a:avLst/>
          </a:prstGeom>
        </p:spPr>
      </p:pic>
      <p:pic>
        <p:nvPicPr>
          <p:cNvPr id="10" name="Picture 2">
            <a:extLst>
              <a:ext uri="{FF2B5EF4-FFF2-40B4-BE49-F238E27FC236}">
                <a16:creationId xmlns:a16="http://schemas.microsoft.com/office/drawing/2014/main" id="{4BE6D886-4CD5-2C49-F4B1-8758D1D302A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9" b="9063"/>
          <a:stretch/>
        </p:blipFill>
        <p:spPr bwMode="auto">
          <a:xfrm>
            <a:off x="9252986" y="3640141"/>
            <a:ext cx="2563813" cy="31085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46E12FA-666E-85FB-0AC4-E890A5D1F3EF}"/>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a:ext>
            </a:extLst>
          </a:blip>
          <a:srcRect t="81639" b="9063"/>
          <a:stretch/>
        </p:blipFill>
        <p:spPr bwMode="auto">
          <a:xfrm>
            <a:off x="9252985" y="6430747"/>
            <a:ext cx="2563813" cy="317937"/>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1283D50A-92E5-F290-3FF7-87518FC22E8C}"/>
              </a:ext>
            </a:extLst>
          </p:cNvPr>
          <p:cNvSpPr>
            <a:spLocks noGrp="1"/>
          </p:cNvSpPr>
          <p:nvPr>
            <p:ph type="sldNum" sz="quarter" idx="12"/>
          </p:nvPr>
        </p:nvSpPr>
        <p:spPr/>
        <p:txBody>
          <a:bodyPr/>
          <a:lstStyle/>
          <a:p>
            <a:fld id="{672390FC-26F5-4B39-9463-667ABE793749}" type="slidenum">
              <a:rPr kumimoji="1" lang="ja-JP" altLang="en-US" smtClean="0"/>
              <a:t>8</a:t>
            </a:fld>
            <a:endParaRPr kumimoji="1" lang="ja-JP" altLang="en-US"/>
          </a:p>
        </p:txBody>
      </p:sp>
      <p:pic>
        <p:nvPicPr>
          <p:cNvPr id="7" name="図 6">
            <a:extLst>
              <a:ext uri="{FF2B5EF4-FFF2-40B4-BE49-F238E27FC236}">
                <a16:creationId xmlns:a16="http://schemas.microsoft.com/office/drawing/2014/main" id="{AF77176A-7F86-6D0F-55F9-6E6163057F01}"/>
              </a:ext>
            </a:extLst>
          </p:cNvPr>
          <p:cNvPicPr>
            <a:picLocks noChangeAspect="1"/>
          </p:cNvPicPr>
          <p:nvPr/>
        </p:nvPicPr>
        <p:blipFill>
          <a:blip r:embed="rId8"/>
          <a:stretch>
            <a:fillRect/>
          </a:stretch>
        </p:blipFill>
        <p:spPr>
          <a:xfrm>
            <a:off x="8876312" y="1451696"/>
            <a:ext cx="2940486" cy="2031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9565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BB118-5295-C2D7-8735-B0403A0BC52E}"/>
              </a:ext>
            </a:extLst>
          </p:cNvPr>
          <p:cNvSpPr txBox="1"/>
          <p:nvPr/>
        </p:nvSpPr>
        <p:spPr>
          <a:xfrm>
            <a:off x="305457" y="323193"/>
            <a:ext cx="4121641" cy="646331"/>
          </a:xfrm>
          <a:prstGeom prst="rect">
            <a:avLst/>
          </a:prstGeom>
          <a:noFill/>
        </p:spPr>
        <p:txBody>
          <a:bodyPr wrap="none" rtlCol="0">
            <a:spAutoFit/>
          </a:bodyPr>
          <a:lstStyle/>
          <a:p>
            <a:r>
              <a:rPr lang="ja-JP" altLang="en-US" sz="3600" dirty="0">
                <a:latin typeface="Meiryo UI" panose="020B0604030504040204" pitchFamily="50" charset="-128"/>
                <a:ea typeface="Meiryo UI" panose="020B0604030504040204" pitchFamily="50" charset="-128"/>
              </a:rPr>
              <a:t>若手</a:t>
            </a:r>
            <a:r>
              <a:rPr lang="en-US" altLang="ja-JP" sz="3600" dirty="0">
                <a:latin typeface="Meiryo UI" panose="020B0604030504040204" pitchFamily="50" charset="-128"/>
                <a:ea typeface="Meiryo UI" panose="020B0604030504040204" pitchFamily="50" charset="-128"/>
              </a:rPr>
              <a:t>ICT</a:t>
            </a:r>
            <a:r>
              <a:rPr lang="ja-JP" altLang="en-US" sz="3600" dirty="0">
                <a:latin typeface="Meiryo UI" panose="020B0604030504040204" pitchFamily="50" charset="-128"/>
                <a:ea typeface="Meiryo UI" panose="020B0604030504040204" pitchFamily="50" charset="-128"/>
              </a:rPr>
              <a:t>人材の心境</a:t>
            </a:r>
            <a:endParaRPr lang="en-US" altLang="ja-JP" sz="36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C220FD45-4F22-BC01-4998-74397F5C8B4A}"/>
              </a:ext>
            </a:extLst>
          </p:cNvPr>
          <p:cNvSpPr txBox="1"/>
          <p:nvPr/>
        </p:nvSpPr>
        <p:spPr>
          <a:xfrm>
            <a:off x="519121" y="1201839"/>
            <a:ext cx="11367421" cy="4401205"/>
          </a:xfrm>
          <a:prstGeom prst="rect">
            <a:avLst/>
          </a:prstGeom>
          <a:noFill/>
        </p:spPr>
        <p:txBody>
          <a:bodyPr wrap="square">
            <a:spAutoFit/>
          </a:bodyPr>
          <a:lstStyle/>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結局、これは何をしている装置なの？</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自分の普段の作業はサービスにどのような貢献をしているの？</a:t>
            </a: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endParaRPr lang="en-US" altLang="ja-JP" sz="2800" dirty="0">
              <a:latin typeface="Meiryo UI" panose="020B0604030504040204" pitchFamily="50" charset="-128"/>
              <a:ea typeface="Meiryo UI" panose="020B0604030504040204" pitchFamily="50" charset="-128"/>
            </a:endParaRP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退屈な作業だな</a:t>
            </a:r>
            <a:r>
              <a:rPr lang="en-US" altLang="ja-JP" sz="2800" dirty="0">
                <a:latin typeface="Meiryo UI" panose="020B0604030504040204" pitchFamily="50" charset="-128"/>
                <a:ea typeface="Meiryo UI" panose="020B0604030504040204" pitchFamily="50" charset="-128"/>
              </a:rPr>
              <a:t>…</a:t>
            </a:r>
          </a:p>
          <a:p>
            <a:pPr marL="457200" indent="-457200">
              <a:buFont typeface="Arial" panose="020B0604020202020204" pitchFamily="34" charset="0"/>
              <a:buChar char="•"/>
            </a:pPr>
            <a:r>
              <a:rPr lang="ja-JP" altLang="en-US" sz="2800" dirty="0">
                <a:latin typeface="Meiryo UI" panose="020B0604030504040204" pitchFamily="50" charset="-128"/>
                <a:ea typeface="Meiryo UI" panose="020B0604030504040204" pitchFamily="50" charset="-128"/>
              </a:rPr>
              <a:t>自分の人生をかけて取り組むようなタスクではないな</a:t>
            </a:r>
            <a:r>
              <a:rPr lang="en-US" altLang="ja-JP" sz="2800" dirty="0">
                <a:latin typeface="Meiryo UI" panose="020B0604030504040204" pitchFamily="50" charset="-128"/>
                <a:ea typeface="Meiryo UI" panose="020B0604030504040204" pitchFamily="50" charset="-128"/>
              </a:rPr>
              <a:t>…</a:t>
            </a:r>
          </a:p>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若手</a:t>
            </a:r>
            <a:r>
              <a:rPr lang="en-US" altLang="ja-JP" sz="2800" dirty="0">
                <a:latin typeface="Meiryo UI" panose="020B0604030504040204" pitchFamily="50" charset="-128"/>
                <a:ea typeface="Meiryo UI" panose="020B0604030504040204" pitchFamily="50" charset="-128"/>
              </a:rPr>
              <a:t>ICT</a:t>
            </a:r>
            <a:r>
              <a:rPr lang="ja-JP" altLang="en-US" sz="2800" dirty="0">
                <a:latin typeface="Meiryo UI" panose="020B0604030504040204" pitchFamily="50" charset="-128"/>
                <a:ea typeface="Meiryo UI" panose="020B0604030504040204" pitchFamily="50" charset="-128"/>
              </a:rPr>
              <a:t>人材は、オペレータ的に作業をこなすことに</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専念してしまうのではないか</a:t>
            </a:r>
            <a:endParaRPr lang="en-US" altLang="ja-JP" sz="28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904D52F9-5208-8C96-CAC2-B90C7B5632D0}"/>
              </a:ext>
            </a:extLst>
          </p:cNvPr>
          <p:cNvSpPr>
            <a:spLocks noGrp="1"/>
          </p:cNvSpPr>
          <p:nvPr>
            <p:ph type="sldNum" sz="quarter" idx="12"/>
          </p:nvPr>
        </p:nvSpPr>
        <p:spPr/>
        <p:txBody>
          <a:bodyPr/>
          <a:lstStyle/>
          <a:p>
            <a:fld id="{672390FC-26F5-4B39-9463-667ABE793749}" type="slidenum">
              <a:rPr kumimoji="1" lang="ja-JP" altLang="en-US" smtClean="0"/>
              <a:t>9</a:t>
            </a:fld>
            <a:endParaRPr kumimoji="1" lang="ja-JP" altLang="en-US" dirty="0"/>
          </a:p>
        </p:txBody>
      </p:sp>
      <p:pic>
        <p:nvPicPr>
          <p:cNvPr id="4" name="Picture 2" descr="困った顔で働く会社員のイラスト（男性） | かわいいフリー素材集 いらすとや">
            <a:extLst>
              <a:ext uri="{FF2B5EF4-FFF2-40B4-BE49-F238E27FC236}">
                <a16:creationId xmlns:a16="http://schemas.microsoft.com/office/drawing/2014/main" id="{6C735804-37E5-2F0A-F012-2C8D54D78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683" y="3429000"/>
            <a:ext cx="2827317" cy="2827317"/>
          </a:xfrm>
          <a:prstGeom prst="rect">
            <a:avLst/>
          </a:prstGeom>
          <a:noFill/>
          <a:extLst>
            <a:ext uri="{909E8E84-426E-40DD-AFC4-6F175D3DCCD1}">
              <a14:hiddenFill xmlns:a14="http://schemas.microsoft.com/office/drawing/2010/main">
                <a:solidFill>
                  <a:srgbClr val="FFFFFF"/>
                </a:solidFill>
              </a14:hiddenFill>
            </a:ext>
          </a:extLst>
        </p:spPr>
      </p:pic>
      <p:sp>
        <p:nvSpPr>
          <p:cNvPr id="6" name="吹き出し: 角を丸めた四角形 5">
            <a:extLst>
              <a:ext uri="{FF2B5EF4-FFF2-40B4-BE49-F238E27FC236}">
                <a16:creationId xmlns:a16="http://schemas.microsoft.com/office/drawing/2014/main" id="{3F320614-A234-AA3E-A249-ACC3C08AA703}"/>
              </a:ext>
            </a:extLst>
          </p:cNvPr>
          <p:cNvSpPr/>
          <p:nvPr/>
        </p:nvSpPr>
        <p:spPr>
          <a:xfrm>
            <a:off x="434349" y="1080655"/>
            <a:ext cx="9410296" cy="2576945"/>
          </a:xfrm>
          <a:prstGeom prst="wedgeRoundRectCallout">
            <a:avLst>
              <a:gd name="adj1" fmla="val 44883"/>
              <a:gd name="adj2" fmla="val 72171"/>
              <a:gd name="adj3" fmla="val 16667"/>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483032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3625</TotalTime>
  <Words>2254</Words>
  <Application>Microsoft Office PowerPoint</Application>
  <PresentationFormat>ワイド画面</PresentationFormat>
  <Paragraphs>410</Paragraphs>
  <Slides>44</Slides>
  <Notes>38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44</vt:i4>
      </vt:variant>
    </vt:vector>
  </HeadingPairs>
  <TitlesOfParts>
    <vt:vector size="51" baseType="lpstr">
      <vt:lpstr>Meiryo UI</vt:lpstr>
      <vt:lpstr>メイリオ</vt:lpstr>
      <vt:lpstr>游ゴシック</vt:lpstr>
      <vt:lpstr>游ゴシック Light</vt:lpstr>
      <vt:lpstr>Arial</vt:lpstr>
      <vt:lpstr>Wingdings</vt:lpstr>
      <vt:lpstr>Office テーマ</vt:lpstr>
      <vt:lpstr>どうやってますか？ インフラ技術者の育成  ～２年目社員から見た課題意識～</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NTT東日本 特殊局が手掛ける IN地域研究室の紹介  「入社２年目から見た技術者育成の課題」</dc:title>
  <dc:creator>Ayao</dc:creator>
  <cp:lastModifiedBy>Nobori Daiyuu</cp:lastModifiedBy>
  <cp:revision>179</cp:revision>
  <dcterms:created xsi:type="dcterms:W3CDTF">2023-12-10T12:08:01Z</dcterms:created>
  <dcterms:modified xsi:type="dcterms:W3CDTF">2024-01-16T14:48:01Z</dcterms:modified>
</cp:coreProperties>
</file>